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C0C73-57CA-4893-A5FC-798773578F33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AB90A-2043-4484-9516-40E48649F9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532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B90A-2043-4484-9516-40E48649F9AF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07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B90A-2043-4484-9516-40E48649F9AF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9424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01B4-7120-4541-A6F2-90FCCD43F5D8}" type="datetime1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857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867C-09FB-4935-9548-A92D3C58AC0B}" type="datetime1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127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4102F-90EB-4EB8-83FA-B3219B901D9E}" type="datetime1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50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4D191-8B5C-4AAE-AE3D-ADA962953871}" type="datetime1">
              <a:rPr lang="pt-BR" smtClean="0"/>
              <a:t>20/01/2021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734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CE58-AEA6-4226-9ACA-2ECA4227826D}" type="datetime1">
              <a:rPr lang="pt-BR" smtClean="0"/>
              <a:t>20/01/2021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2658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F48D-45EB-4D35-9690-8F1A75C920DA}" type="datetime1">
              <a:rPr lang="pt-BR" smtClean="0"/>
              <a:t>20/01/2021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38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433F-B504-40E5-83D6-79086838CB50}" type="datetime1">
              <a:rPr lang="pt-BR" smtClean="0"/>
              <a:t>20/01/2021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150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3233-44D1-4F91-AB27-2924F034F66D}" type="datetime1">
              <a:rPr lang="pt-BR" smtClean="0"/>
              <a:t>20/01/2021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190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35DA-FD30-4EE5-890A-DB1EE8195CD5}" type="datetime1">
              <a:rPr lang="pt-BR" smtClean="0"/>
              <a:t>20/01/2021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568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9B470-4562-4CB0-9EE9-F22E02C3F205}" type="datetime1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053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AB545-51DC-49A7-8C96-AB0BE5AE5E18}" type="datetime1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7007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3CDA0-9F6F-49EB-B345-D93EDB1A32F7}" type="datetime1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Direito Penal Militar. Prof. Carlos Fauaze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6D6B3-4A4A-47C5-9466-E6AB7B0EA3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114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69122" y="225388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DIREITO PENAL MILITAR</a:t>
            </a:r>
            <a:br>
              <a:rPr lang="pt-BR" sz="7200" b="1" dirty="0" smtClean="0"/>
            </a:br>
            <a:endParaRPr lang="pt-BR" sz="7200" b="1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7239000" y="6356349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44" y="3171824"/>
            <a:ext cx="2563318" cy="84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30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69122" y="225388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APRESENTAÇÃO DO PROFESSOR</a:t>
            </a:r>
            <a:endParaRPr lang="pt-BR" sz="72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39000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8981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2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2853"/>
          </a:xfrm>
        </p:spPr>
        <p:txBody>
          <a:bodyPr>
            <a:normAutofit/>
          </a:bodyPr>
          <a:lstStyle/>
          <a:p>
            <a:pPr algn="ctr"/>
            <a:r>
              <a:rPr lang="pt-BR" sz="4000" b="1" dirty="0" smtClean="0"/>
              <a:t>CARLOS HUMBERTO </a:t>
            </a:r>
            <a:r>
              <a:rPr lang="pt-BR" sz="4000" b="1" u="sng" dirty="0" smtClean="0"/>
              <a:t>FAUAZE</a:t>
            </a:r>
            <a:r>
              <a:rPr lang="pt-BR" sz="4000" b="1" dirty="0" smtClean="0"/>
              <a:t> FILHO</a:t>
            </a:r>
            <a:endParaRPr lang="pt-BR" sz="4000" b="1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1501140" y="1179423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Cadete da Aeronáutica, </a:t>
            </a:r>
            <a:r>
              <a:rPr lang="pt-BR" dirty="0" smtClean="0"/>
              <a:t>1996;</a:t>
            </a:r>
            <a:endParaRPr lang="pt-BR" dirty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1" y="1198669"/>
            <a:ext cx="419404" cy="475060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1528131" y="1897035"/>
            <a:ext cx="2887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Bacharel em Direito, </a:t>
            </a:r>
            <a:r>
              <a:rPr lang="pt-BR" dirty="0" smtClean="0"/>
              <a:t>2001;</a:t>
            </a:r>
            <a:endParaRPr lang="pt-BR" dirty="0"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23" y="1772040"/>
            <a:ext cx="932008" cy="421696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40" y="2799505"/>
            <a:ext cx="436160" cy="776262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1501140" y="3015918"/>
            <a:ext cx="10266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Oficial de Carreira do Exército; QCO, assessor jurídico do Comando do Exército, 2005 a 2009;</a:t>
            </a:r>
          </a:p>
          <a:p>
            <a:endParaRPr lang="pt-BR" dirty="0"/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64" y="3681725"/>
            <a:ext cx="1077254" cy="525514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1573413" y="3824167"/>
            <a:ext cx="850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Professor universitário (Direito Penal e Processual Penal), a partir de 2008; </a:t>
            </a: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34" y="4319619"/>
            <a:ext cx="945479" cy="437846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1573413" y="4376759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Analista Judiciário do STJ, assessor de Ministro, 2009;</a:t>
            </a: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6" y="4849923"/>
            <a:ext cx="978407" cy="446803"/>
          </a:xfrm>
          <a:prstGeom prst="rect">
            <a:avLst/>
          </a:prstGeom>
        </p:spPr>
      </p:pic>
      <p:sp>
        <p:nvSpPr>
          <p:cNvPr id="27" name="CaixaDeTexto 26"/>
          <p:cNvSpPr txBox="1"/>
          <p:nvPr/>
        </p:nvSpPr>
        <p:spPr>
          <a:xfrm>
            <a:off x="1585804" y="4903501"/>
            <a:ext cx="7132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Assessor do Corregedor-Geral da Justiça Federal, 2011 a 2012;</a:t>
            </a: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11" y="5377671"/>
            <a:ext cx="1307593" cy="356616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1585804" y="5402071"/>
            <a:ext cx="7132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Assessor do Corregedor Nacional de Justiça, CNJ, 2012-2014;</a:t>
            </a:r>
          </a:p>
        </p:txBody>
      </p:sp>
      <p:pic>
        <p:nvPicPr>
          <p:cNvPr id="30" name="Imagem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87" y="2337057"/>
            <a:ext cx="734679" cy="298463"/>
          </a:xfrm>
          <a:prstGeom prst="rect">
            <a:avLst/>
          </a:prstGeom>
        </p:spPr>
      </p:pic>
      <p:sp>
        <p:nvSpPr>
          <p:cNvPr id="32" name="CaixaDeTexto 31"/>
          <p:cNvSpPr txBox="1"/>
          <p:nvPr/>
        </p:nvSpPr>
        <p:spPr>
          <a:xfrm>
            <a:off x="1585804" y="5815232"/>
            <a:ext cx="6583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Advogado, a partir de 2014;</a:t>
            </a:r>
          </a:p>
        </p:txBody>
      </p:sp>
      <p:pic>
        <p:nvPicPr>
          <p:cNvPr id="33" name="Imagem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924" y="6320906"/>
            <a:ext cx="389104" cy="537094"/>
          </a:xfrm>
          <a:prstGeom prst="rect">
            <a:avLst/>
          </a:prstGeom>
        </p:spPr>
      </p:pic>
      <p:sp>
        <p:nvSpPr>
          <p:cNvPr id="34" name="CaixaDeTexto 33"/>
          <p:cNvSpPr txBox="1"/>
          <p:nvPr/>
        </p:nvSpPr>
        <p:spPr>
          <a:xfrm>
            <a:off x="1585804" y="6370776"/>
            <a:ext cx="5737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Mestre </a:t>
            </a:r>
            <a:r>
              <a:rPr lang="pt-BR" dirty="0"/>
              <a:t>em </a:t>
            </a:r>
            <a:r>
              <a:rPr lang="pt-BR" dirty="0" smtClean="0"/>
              <a:t>Cidadania, Violência e Direitos Humanos, 2018.</a:t>
            </a:r>
            <a:endParaRPr lang="pt-BR" dirty="0"/>
          </a:p>
        </p:txBody>
      </p:sp>
      <p:pic>
        <p:nvPicPr>
          <p:cNvPr id="31" name="Imagem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80" y="5839125"/>
            <a:ext cx="734679" cy="298463"/>
          </a:xfrm>
          <a:prstGeom prst="rect">
            <a:avLst/>
          </a:prstGeom>
        </p:spPr>
      </p:pic>
      <p:sp>
        <p:nvSpPr>
          <p:cNvPr id="35" name="CaixaDeTexto 34"/>
          <p:cNvSpPr txBox="1"/>
          <p:nvPr/>
        </p:nvSpPr>
        <p:spPr>
          <a:xfrm>
            <a:off x="1585804" y="2337057"/>
            <a:ext cx="6583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Advogado, a partir de </a:t>
            </a:r>
            <a:r>
              <a:rPr lang="pt-BR" dirty="0" smtClean="0"/>
              <a:t>2001 a 2005;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7209964" y="6374983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01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8" grpId="0"/>
      <p:bldP spid="21" grpId="0"/>
      <p:bldP spid="23" grpId="0"/>
      <p:bldP spid="25" grpId="0"/>
      <p:bldP spid="27" grpId="0"/>
      <p:bldP spid="29" grpId="0"/>
      <p:bldP spid="32" grpId="0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84112" y="60496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7200" b="1" dirty="0" smtClean="0"/>
              <a:t>OBJETIVOS DA DISCIPLINA</a:t>
            </a:r>
            <a:endParaRPr lang="pt-BR" sz="72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32046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 smtClean="0"/>
              <a:t>Apontar a necessidade da existência de um direito penal militar;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 smtClean="0"/>
              <a:t>Apresentar a estrutura básica da legislação penal militar;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 smtClean="0"/>
              <a:t>Abordar sistematicamente os institutos do Direito Penal Militar de acordo com a finalidade do curso</a:t>
            </a:r>
            <a:endParaRPr lang="pt-BR" sz="32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9556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84112" y="60496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APRESENTAÇÃO DA DISCIPLINA</a:t>
            </a:r>
            <a:endParaRPr lang="pt-BR" sz="72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5400" b="1" dirty="0" smtClean="0"/>
              <a:t>Conceito de direito penal militar:</a:t>
            </a:r>
            <a:endParaRPr lang="pt-BR" sz="5400" b="1" dirty="0"/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806729" y="391887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dirty="0"/>
              <a:t>“Ramo especializado do Direito Penal que estabelece as regras jurídicas vinculadas à proteção das instituições militares e ao cumprimento de sua destinação constitucional.”</a:t>
            </a:r>
          </a:p>
          <a:p>
            <a:pPr algn="ctr"/>
            <a:r>
              <a:rPr lang="pt-BR" sz="2800" dirty="0" smtClean="0"/>
              <a:t>(</a:t>
            </a:r>
            <a:r>
              <a:rPr lang="pt-BR" sz="2800" dirty="0" err="1" smtClean="0"/>
              <a:t>Uzeda</a:t>
            </a:r>
            <a:r>
              <a:rPr lang="pt-BR" sz="2800" dirty="0" smtClean="0"/>
              <a:t> de Faria, Marcelo. Direito Penal Militar. 5ª Ed. 2017. </a:t>
            </a:r>
            <a:r>
              <a:rPr lang="pt-BR" sz="2800" dirty="0" err="1" smtClean="0"/>
              <a:t>Juspodivm</a:t>
            </a:r>
            <a:r>
              <a:rPr lang="pt-BR" sz="2800" dirty="0" smtClean="0"/>
              <a:t>)</a:t>
            </a:r>
            <a:endParaRPr lang="pt-BR" sz="28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381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84112" y="60496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/>
            </a:r>
            <a:br>
              <a:rPr lang="pt-BR" sz="7200" b="1" dirty="0" smtClean="0"/>
            </a:br>
            <a:r>
              <a:rPr lang="pt-BR" sz="7200" b="1" dirty="0" smtClean="0"/>
              <a:t>Da necessidade de uma legislação penal militar</a:t>
            </a:r>
            <a:br>
              <a:rPr lang="pt-BR" sz="7200" b="1" dirty="0" smtClean="0"/>
            </a:br>
            <a:r>
              <a:rPr lang="pt-BR" sz="1600" b="1" dirty="0" smtClean="0"/>
              <a:t/>
            </a:r>
            <a:br>
              <a:rPr lang="pt-BR" sz="1600" b="1" dirty="0" smtClean="0"/>
            </a:br>
            <a:r>
              <a:rPr lang="pt-BR" sz="4000" b="1" dirty="0" smtClean="0"/>
              <a:t>Legislação penal comum x legislação pena militar</a:t>
            </a:r>
            <a:endParaRPr lang="pt-BR" sz="40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6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74755" y="3256093"/>
            <a:ext cx="119921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i="1" dirty="0" smtClean="0">
                <a:solidFill>
                  <a:srgbClr val="202122"/>
                </a:solidFill>
                <a:effectLst/>
                <a:latin typeface="+mj-lt"/>
              </a:rPr>
              <a:t>"Assim como há uma sociedade civil fundada sobre a liberdade, há uma sociedade militar fundada sobre a obediência, o juiz da liberdade não pode ser o da obediência.“</a:t>
            </a:r>
          </a:p>
          <a:p>
            <a:r>
              <a:rPr lang="pt-BR" sz="3200" b="1" i="1" dirty="0" smtClean="0">
                <a:solidFill>
                  <a:srgbClr val="202122"/>
                </a:solidFill>
                <a:effectLst/>
                <a:latin typeface="+mj-lt"/>
              </a:rPr>
              <a:t>Georges Benjamin </a:t>
            </a:r>
            <a:r>
              <a:rPr lang="pt-BR" sz="3200" b="1" i="1" dirty="0" err="1" smtClean="0">
                <a:solidFill>
                  <a:srgbClr val="202122"/>
                </a:solidFill>
                <a:effectLst/>
                <a:latin typeface="+mj-lt"/>
              </a:rPr>
              <a:t>Clemenceau</a:t>
            </a:r>
            <a:endParaRPr lang="pt-BR" sz="3200" b="1" i="1" dirty="0" smtClean="0">
              <a:solidFill>
                <a:srgbClr val="202122"/>
              </a:solidFill>
              <a:effectLst/>
              <a:latin typeface="+mj-lt"/>
            </a:endParaRPr>
          </a:p>
          <a:p>
            <a:endParaRPr lang="pt-BR" sz="3200" b="1" i="1" dirty="0">
              <a:solidFill>
                <a:srgbClr val="202122"/>
              </a:solidFill>
              <a:latin typeface="+mj-lt"/>
            </a:endParaRPr>
          </a:p>
          <a:p>
            <a:r>
              <a:rPr lang="pt-BR" sz="3200" b="1" dirty="0" smtClean="0">
                <a:solidFill>
                  <a:srgbClr val="202122"/>
                </a:solidFill>
                <a:effectLst/>
                <a:latin typeface="+mj-lt"/>
              </a:rPr>
              <a:t>Proteção da </a:t>
            </a:r>
            <a:r>
              <a:rPr lang="pt-BR" sz="3200" b="1" u="sng" dirty="0" smtClean="0">
                <a:solidFill>
                  <a:srgbClr val="202122"/>
                </a:solidFill>
                <a:effectLst/>
                <a:latin typeface="+mj-lt"/>
              </a:rPr>
              <a:t>hierarquia, disciplina, autoridade, dever e serviço militar</a:t>
            </a:r>
            <a:endParaRPr lang="pt-BR" sz="3200" b="1" u="sng" dirty="0">
              <a:solidFill>
                <a:srgbClr val="202122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9742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84112" y="60496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CÓDIGO PENAL MILITAR</a:t>
            </a:r>
            <a:br>
              <a:rPr lang="pt-BR" sz="7200" b="1" dirty="0" smtClean="0"/>
            </a:br>
            <a:r>
              <a:rPr lang="pt-BR" sz="4900" b="1" dirty="0" smtClean="0"/>
              <a:t>DECRETO-LEI 1001/69</a:t>
            </a: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7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202122"/>
                </a:solidFill>
                <a:latin typeface="+mj-lt"/>
              </a:rPr>
              <a:t>E</a:t>
            </a:r>
            <a:r>
              <a:rPr lang="pt-BR" sz="3200" b="1" i="0" dirty="0" smtClean="0">
                <a:solidFill>
                  <a:srgbClr val="202122"/>
                </a:solidFill>
                <a:effectLst/>
                <a:latin typeface="+mj-lt"/>
              </a:rPr>
              <a:t>strutura:</a:t>
            </a:r>
          </a:p>
          <a:p>
            <a:pPr indent="179388"/>
            <a:r>
              <a:rPr lang="pt-BR" sz="3200" b="1" dirty="0" smtClean="0">
                <a:solidFill>
                  <a:srgbClr val="202122"/>
                </a:solidFill>
                <a:latin typeface="+mj-lt"/>
              </a:rPr>
              <a:t>Parte Geral: </a:t>
            </a:r>
            <a:r>
              <a:rPr lang="pt-BR" sz="3200" b="1" dirty="0" err="1" smtClean="0">
                <a:solidFill>
                  <a:srgbClr val="202122"/>
                </a:solidFill>
                <a:latin typeface="+mj-lt"/>
              </a:rPr>
              <a:t>arts</a:t>
            </a:r>
            <a:r>
              <a:rPr lang="pt-BR" sz="3200" b="1" dirty="0" smtClean="0">
                <a:solidFill>
                  <a:srgbClr val="202122"/>
                </a:solidFill>
                <a:latin typeface="+mj-lt"/>
              </a:rPr>
              <a:t>. 1º ao 135</a:t>
            </a:r>
          </a:p>
          <a:p>
            <a:pPr indent="179388"/>
            <a:r>
              <a:rPr lang="pt-BR" sz="3200" b="1" i="0" dirty="0" smtClean="0">
                <a:solidFill>
                  <a:srgbClr val="202122"/>
                </a:solidFill>
                <a:effectLst/>
                <a:latin typeface="+mj-lt"/>
              </a:rPr>
              <a:t>Parte especial:</a:t>
            </a:r>
          </a:p>
          <a:p>
            <a:pPr indent="449263"/>
            <a:r>
              <a:rPr lang="pt-BR" sz="3200" b="1" dirty="0" smtClean="0">
                <a:solidFill>
                  <a:srgbClr val="202122"/>
                </a:solidFill>
                <a:latin typeface="+mj-lt"/>
              </a:rPr>
              <a:t>Livro I – Dos crimes militares em tempo de paz: </a:t>
            </a:r>
            <a:r>
              <a:rPr lang="pt-BR" sz="3200" b="1" dirty="0" err="1" smtClean="0">
                <a:solidFill>
                  <a:srgbClr val="202122"/>
                </a:solidFill>
                <a:latin typeface="+mj-lt"/>
              </a:rPr>
              <a:t>arts</a:t>
            </a:r>
            <a:r>
              <a:rPr lang="pt-BR" sz="3200" b="1" dirty="0" smtClean="0">
                <a:solidFill>
                  <a:srgbClr val="202122"/>
                </a:solidFill>
                <a:latin typeface="+mj-lt"/>
              </a:rPr>
              <a:t>. 136 a 354</a:t>
            </a:r>
          </a:p>
          <a:p>
            <a:pPr indent="449263"/>
            <a:r>
              <a:rPr lang="pt-BR" sz="3200" b="1" i="0" dirty="0" smtClean="0">
                <a:solidFill>
                  <a:srgbClr val="202122"/>
                </a:solidFill>
                <a:effectLst/>
                <a:latin typeface="+mj-lt"/>
              </a:rPr>
              <a:t>Livro II – Dos crimes militares em tempo de guerra: </a:t>
            </a:r>
            <a:r>
              <a:rPr lang="pt-BR" sz="3200" b="1" i="0" dirty="0" err="1" smtClean="0">
                <a:solidFill>
                  <a:srgbClr val="202122"/>
                </a:solidFill>
                <a:effectLst/>
                <a:latin typeface="+mj-lt"/>
              </a:rPr>
              <a:t>arts</a:t>
            </a:r>
            <a:r>
              <a:rPr lang="pt-BR" sz="3200" b="1" i="0" dirty="0" smtClean="0">
                <a:solidFill>
                  <a:srgbClr val="202122"/>
                </a:solidFill>
                <a:effectLst/>
                <a:latin typeface="+mj-lt"/>
              </a:rPr>
              <a:t>. 355 a 408</a:t>
            </a:r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4446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DA APLICAÇÃO DA LEI PENAL MILITAR</a:t>
            </a:r>
            <a:br>
              <a:rPr lang="pt-BR" sz="7200" b="1" dirty="0" smtClean="0"/>
            </a:br>
            <a:r>
              <a:rPr lang="pt-BR" sz="4900" b="1" dirty="0" err="1" smtClean="0"/>
              <a:t>Arts</a:t>
            </a:r>
            <a:r>
              <a:rPr lang="pt-BR" sz="4900" b="1" dirty="0" smtClean="0"/>
              <a:t>. 1º a 28 do CPM</a:t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>Conceito de militar – art. 22 do CPM</a:t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8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644336" y="458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600" b="1" dirty="0"/>
              <a:t>Art. 22. É considerada militar, para efeito da aplicação </a:t>
            </a:r>
            <a:r>
              <a:rPr lang="pt-BR" sz="3600" b="1" dirty="0" err="1"/>
              <a:t>dêste</a:t>
            </a:r>
            <a:r>
              <a:rPr lang="pt-BR" sz="3600" b="1" dirty="0"/>
              <a:t> Código, </a:t>
            </a:r>
            <a:r>
              <a:rPr lang="pt-BR" sz="3600" b="1" u="sng" dirty="0">
                <a:solidFill>
                  <a:srgbClr val="FF0000"/>
                </a:solidFill>
              </a:rPr>
              <a:t>qualquer pessoa</a:t>
            </a:r>
            <a:r>
              <a:rPr lang="pt-BR" sz="3600" b="1" dirty="0"/>
              <a:t> que, </a:t>
            </a:r>
            <a:r>
              <a:rPr lang="pt-BR" sz="3600" b="1" u="sng" dirty="0">
                <a:solidFill>
                  <a:srgbClr val="FF0000"/>
                </a:solidFill>
              </a:rPr>
              <a:t>em tempo de paz ou de guerra</a:t>
            </a:r>
            <a:r>
              <a:rPr lang="pt-BR" sz="3600" b="1" dirty="0"/>
              <a:t>, seja </a:t>
            </a:r>
            <a:r>
              <a:rPr lang="pt-BR" sz="3600" b="1" u="sng" dirty="0">
                <a:solidFill>
                  <a:srgbClr val="FF0000"/>
                </a:solidFill>
              </a:rPr>
              <a:t>incorporada</a:t>
            </a:r>
            <a:r>
              <a:rPr lang="pt-BR" sz="3600" b="1" dirty="0"/>
              <a:t> às </a:t>
            </a:r>
            <a:r>
              <a:rPr lang="pt-BR" sz="3600" b="1" dirty="0" err="1"/>
              <a:t>fôrças</a:t>
            </a:r>
            <a:r>
              <a:rPr lang="pt-BR" sz="3600" b="1" dirty="0"/>
              <a:t> armadas, para nelas servir em </a:t>
            </a:r>
            <a:r>
              <a:rPr lang="pt-BR" sz="3600" b="1" u="sng" dirty="0" err="1">
                <a:solidFill>
                  <a:srgbClr val="FF0000"/>
                </a:solidFill>
              </a:rPr>
              <a:t>pôsto</a:t>
            </a:r>
            <a:r>
              <a:rPr lang="pt-BR" sz="3600" b="1" u="sng" dirty="0">
                <a:solidFill>
                  <a:srgbClr val="FF0000"/>
                </a:solidFill>
              </a:rPr>
              <a:t>, graduação</a:t>
            </a:r>
            <a:r>
              <a:rPr lang="pt-BR" sz="3600" b="1" dirty="0"/>
              <a:t>, ou </a:t>
            </a:r>
            <a:r>
              <a:rPr lang="pt-BR" sz="3600" b="1" u="sng" dirty="0">
                <a:solidFill>
                  <a:srgbClr val="FF0000"/>
                </a:solidFill>
              </a:rPr>
              <a:t>sujeição à disciplina militar</a:t>
            </a:r>
            <a:r>
              <a:rPr lang="pt-BR" sz="3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9796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DA APLICAÇÃO DA LEI PENAL MILITAR</a:t>
            </a:r>
            <a:br>
              <a:rPr lang="pt-BR" sz="7200" b="1" dirty="0" smtClean="0"/>
            </a:br>
            <a:r>
              <a:rPr lang="pt-BR" sz="4900" b="1" dirty="0" err="1" smtClean="0"/>
              <a:t>Arts</a:t>
            </a:r>
            <a:r>
              <a:rPr lang="pt-BR" sz="4900" b="1" dirty="0" smtClean="0"/>
              <a:t>. 1º a 28 do CPM</a:t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9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806729" y="32716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r>
              <a:rPr lang="pt-BR" sz="3600" b="1" u="sng" dirty="0" smtClean="0"/>
              <a:t>Militares:</a:t>
            </a:r>
          </a:p>
          <a:p>
            <a:pPr algn="just"/>
            <a:endParaRPr lang="pt-BR" sz="3600" b="1" u="sng" dirty="0">
              <a:solidFill>
                <a:srgbClr val="FF0000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b="1" u="sng" dirty="0" smtClean="0">
                <a:solidFill>
                  <a:srgbClr val="FF0000"/>
                </a:solidFill>
              </a:rPr>
              <a:t>qualquer pessoa</a:t>
            </a:r>
            <a:r>
              <a:rPr lang="pt-BR" sz="3600" b="1" dirty="0" smtClean="0"/>
              <a:t>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b="1" u="sng" dirty="0" smtClean="0">
                <a:solidFill>
                  <a:srgbClr val="FF0000"/>
                </a:solidFill>
              </a:rPr>
              <a:t>em tempo de paz ou de guerra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b="1" u="sng" dirty="0" smtClean="0">
                <a:solidFill>
                  <a:srgbClr val="FF0000"/>
                </a:solidFill>
              </a:rPr>
              <a:t>Incorporada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b="1" u="sng" dirty="0" err="1" smtClean="0">
                <a:solidFill>
                  <a:srgbClr val="FF0000"/>
                </a:solidFill>
              </a:rPr>
              <a:t>pôsto</a:t>
            </a:r>
            <a:r>
              <a:rPr lang="pt-BR" sz="3600" b="1" u="sng" dirty="0" smtClean="0">
                <a:solidFill>
                  <a:srgbClr val="FF0000"/>
                </a:solidFill>
              </a:rPr>
              <a:t>, graduação (oficial ou praça)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b="1" u="sng" dirty="0" smtClean="0">
                <a:solidFill>
                  <a:srgbClr val="FF0000"/>
                </a:solidFill>
              </a:rPr>
              <a:t>sujeição à disciplina militar</a:t>
            </a:r>
            <a:r>
              <a:rPr lang="pt-BR" sz="3600" b="1" dirty="0" smtClean="0"/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b="1" dirty="0" smtClean="0">
                <a:solidFill>
                  <a:srgbClr val="FF0000"/>
                </a:solidFill>
              </a:rPr>
              <a:t>Forças Auxiliares? (art. 42 da CF/88)</a:t>
            </a:r>
            <a:endParaRPr lang="pt-BR" sz="3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2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DA APLICAÇÃO DA LEI PENAL MILITAR</a:t>
            </a:r>
            <a:br>
              <a:rPr lang="pt-BR" sz="7200" b="1" dirty="0" smtClean="0"/>
            </a:br>
            <a:r>
              <a:rPr lang="pt-BR" sz="4900" b="1" dirty="0" err="1" smtClean="0"/>
              <a:t>Arts</a:t>
            </a:r>
            <a:r>
              <a:rPr lang="pt-BR" sz="4900" b="1" dirty="0" smtClean="0"/>
              <a:t>. 1º a 28 do CPM</a:t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10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806729" y="32716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r>
              <a:rPr lang="pt-BR" sz="3600" b="1" u="sng" dirty="0" smtClean="0"/>
              <a:t>Militares:</a:t>
            </a:r>
          </a:p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r>
              <a:rPr lang="pt-BR" sz="3600" b="1" u="sng" dirty="0" smtClean="0">
                <a:solidFill>
                  <a:srgbClr val="FF0000"/>
                </a:solidFill>
              </a:rPr>
              <a:t>Federais: Marinha, Exército e Aeronáutica</a:t>
            </a:r>
          </a:p>
          <a:p>
            <a:pPr algn="just"/>
            <a:endParaRPr lang="pt-BR" sz="3600" b="1" u="sng" dirty="0">
              <a:solidFill>
                <a:srgbClr val="FF0000"/>
              </a:solidFill>
            </a:endParaRPr>
          </a:p>
          <a:p>
            <a:pPr algn="just"/>
            <a:r>
              <a:rPr lang="pt-BR" sz="3600" b="1" u="sng" dirty="0" smtClean="0">
                <a:solidFill>
                  <a:srgbClr val="FF0000"/>
                </a:solidFill>
              </a:rPr>
              <a:t>Estaduais: </a:t>
            </a:r>
            <a:r>
              <a:rPr lang="pt-BR" sz="3600" b="1" u="sng" dirty="0" err="1" smtClean="0">
                <a:solidFill>
                  <a:srgbClr val="FF0000"/>
                </a:solidFill>
              </a:rPr>
              <a:t>Políciais</a:t>
            </a:r>
            <a:r>
              <a:rPr lang="pt-BR" sz="3600" b="1" u="sng" dirty="0" smtClean="0">
                <a:solidFill>
                  <a:srgbClr val="FF0000"/>
                </a:solidFill>
              </a:rPr>
              <a:t> e Bombeiros Militares</a:t>
            </a:r>
            <a:endParaRPr lang="pt-BR" sz="3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720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DA APLICAÇÃO DA LEI PENAL MILITAR</a:t>
            </a:r>
            <a:br>
              <a:rPr lang="pt-BR" sz="7200" b="1" dirty="0" smtClean="0"/>
            </a:br>
            <a:r>
              <a:rPr lang="pt-BR" sz="4900" b="1" dirty="0" err="1" smtClean="0"/>
              <a:t>Arts</a:t>
            </a:r>
            <a:r>
              <a:rPr lang="pt-BR" sz="4900" b="1" dirty="0" smtClean="0"/>
              <a:t>. 1º a 28 do CPM</a:t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207529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11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806729" y="32716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r>
              <a:rPr lang="pt-BR" sz="3600" b="1" u="sng" dirty="0" smtClean="0"/>
              <a:t>Militares:</a:t>
            </a:r>
          </a:p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indent="449263" algn="just"/>
            <a:r>
              <a:rPr lang="pt-BR" sz="3600" b="1" u="sng" dirty="0" smtClean="0"/>
              <a:t>De carreira</a:t>
            </a:r>
          </a:p>
          <a:p>
            <a:pPr algn="just"/>
            <a:endParaRPr lang="pt-BR" sz="3600" b="1" u="sng" dirty="0" smtClean="0"/>
          </a:p>
          <a:p>
            <a:pPr indent="449263" algn="just"/>
            <a:r>
              <a:rPr lang="pt-BR" sz="3600" b="1" u="sng" dirty="0" smtClean="0"/>
              <a:t>Temporários</a:t>
            </a:r>
            <a:endParaRPr lang="pt-BR" sz="3600" b="1" u="sng" dirty="0"/>
          </a:p>
        </p:txBody>
      </p:sp>
    </p:spTree>
    <p:extLst>
      <p:ext uri="{BB962C8B-B14F-4D97-AF65-F5344CB8AC3E}">
        <p14:creationId xmlns:p14="http://schemas.microsoft.com/office/powerpoint/2010/main" val="3099875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DA APLICAÇÃO DA LEI PENAL MILITAR</a:t>
            </a:r>
            <a:br>
              <a:rPr lang="pt-BR" sz="7200" b="1" dirty="0" smtClean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732185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12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806729" y="32716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endParaRPr lang="pt-BR" sz="3600" b="1" u="sng" dirty="0" smtClean="0"/>
          </a:p>
          <a:p>
            <a:pPr algn="just"/>
            <a:endParaRPr lang="pt-BR" sz="3600" b="1" u="sng" dirty="0"/>
          </a:p>
          <a:p>
            <a:pPr algn="just"/>
            <a:endParaRPr lang="pt-BR" sz="3600" b="1" u="sng" dirty="0" smtClean="0"/>
          </a:p>
          <a:p>
            <a:pPr algn="just"/>
            <a:r>
              <a:rPr lang="pt-BR" sz="3200" b="1" u="sng" dirty="0" smtClean="0"/>
              <a:t>Militares:</a:t>
            </a:r>
          </a:p>
          <a:p>
            <a:pPr algn="just"/>
            <a:endParaRPr lang="pt-BR" sz="3200" b="1" u="sng" dirty="0" smtClean="0"/>
          </a:p>
          <a:p>
            <a:pPr algn="just"/>
            <a:r>
              <a:rPr lang="pt-BR" sz="3200" b="1" u="sng" dirty="0" smtClean="0"/>
              <a:t>Na ativa (em atividade, em serviço ativo)</a:t>
            </a:r>
          </a:p>
          <a:p>
            <a:pPr algn="just"/>
            <a:endParaRPr lang="pt-BR" sz="3200" b="1" u="sng" dirty="0"/>
          </a:p>
          <a:p>
            <a:pPr algn="just"/>
            <a:r>
              <a:rPr lang="pt-BR" sz="3200" b="1" u="sng" dirty="0" smtClean="0"/>
              <a:t>Na Inatividade (</a:t>
            </a:r>
            <a:r>
              <a:rPr lang="pt-BR" sz="3200" b="1" u="sng" dirty="0" err="1" smtClean="0"/>
              <a:t>arts</a:t>
            </a:r>
            <a:r>
              <a:rPr lang="pt-BR" sz="3200" b="1" u="sng" dirty="0" smtClean="0"/>
              <a:t>. 12 e 13 do CPM)</a:t>
            </a:r>
          </a:p>
          <a:p>
            <a:pPr algn="just"/>
            <a:endParaRPr lang="pt-BR" sz="3200" b="1" u="sng" dirty="0" smtClean="0"/>
          </a:p>
          <a:p>
            <a:pPr indent="719138" algn="just"/>
            <a:r>
              <a:rPr lang="pt-BR" sz="3200" b="1" dirty="0"/>
              <a:t> </a:t>
            </a:r>
            <a:r>
              <a:rPr lang="pt-BR" sz="3200" b="1" u="sng" dirty="0" smtClean="0"/>
              <a:t>Reserva</a:t>
            </a:r>
          </a:p>
          <a:p>
            <a:pPr indent="809625" algn="just"/>
            <a:r>
              <a:rPr lang="pt-BR" sz="3200" b="1" u="sng" dirty="0" smtClean="0"/>
              <a:t>Reforma</a:t>
            </a:r>
          </a:p>
          <a:p>
            <a:pPr indent="809625" algn="just"/>
            <a:endParaRPr lang="pt-BR" sz="3200" b="1" u="sng" dirty="0" smtClean="0"/>
          </a:p>
          <a:p>
            <a:pPr algn="just"/>
            <a:r>
              <a:rPr lang="pt-BR" sz="3200" b="1" u="sng" dirty="0" smtClean="0"/>
              <a:t>Defeito de incorporação (art. 14 do CPM)</a:t>
            </a:r>
          </a:p>
          <a:p>
            <a:pPr indent="809625" algn="just"/>
            <a:endParaRPr lang="pt-BR" sz="3600" b="1" u="sng" dirty="0"/>
          </a:p>
        </p:txBody>
      </p:sp>
    </p:spTree>
    <p:extLst>
      <p:ext uri="{BB962C8B-B14F-4D97-AF65-F5344CB8AC3E}">
        <p14:creationId xmlns:p14="http://schemas.microsoft.com/office/powerpoint/2010/main" val="3280273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DA APLICAÇÃO DA LEI PENAL MILITAR</a:t>
            </a:r>
            <a:br>
              <a:rPr lang="pt-BR" sz="7200" b="1" dirty="0" smtClean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732185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13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806729" y="32716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endParaRPr lang="pt-BR" sz="3600" b="1" u="sng" dirty="0" smtClean="0"/>
          </a:p>
          <a:p>
            <a:pPr algn="just"/>
            <a:endParaRPr lang="pt-BR" sz="3600" b="1" u="sng" dirty="0" smtClean="0"/>
          </a:p>
          <a:p>
            <a:pPr algn="just"/>
            <a:endParaRPr lang="pt-BR" sz="3600" b="1" u="sng" dirty="0"/>
          </a:p>
          <a:p>
            <a:pPr algn="just"/>
            <a:endParaRPr lang="pt-BR" sz="3600" b="1" u="sng" dirty="0" smtClean="0"/>
          </a:p>
          <a:p>
            <a:pPr algn="just"/>
            <a:endParaRPr lang="pt-BR" sz="3600" b="1" u="sng" dirty="0"/>
          </a:p>
          <a:p>
            <a:pPr algn="just"/>
            <a:r>
              <a:rPr lang="pt-BR" sz="3600" b="1" u="sng" dirty="0" smtClean="0"/>
              <a:t>Militares estrangeiros (art. 11 do CPM)</a:t>
            </a:r>
          </a:p>
          <a:p>
            <a:pPr algn="just"/>
            <a:endParaRPr lang="pt-BR" sz="3600" b="1" u="sng" dirty="0"/>
          </a:p>
          <a:p>
            <a:pPr algn="just"/>
            <a:r>
              <a:rPr lang="pt-BR" sz="3600" b="1" u="sng" dirty="0" smtClean="0"/>
              <a:t>Conceito de superior (art. 24 do CPM)</a:t>
            </a:r>
          </a:p>
          <a:p>
            <a:pPr algn="just"/>
            <a:endParaRPr lang="pt-BR" sz="3600" b="1" u="sng" dirty="0"/>
          </a:p>
          <a:p>
            <a:pPr indent="989013" algn="just"/>
            <a:r>
              <a:rPr lang="pt-BR" sz="3600" b="1" u="sng" dirty="0" smtClean="0"/>
              <a:t>Entre postos e graduações</a:t>
            </a:r>
          </a:p>
          <a:p>
            <a:pPr indent="989013" algn="just"/>
            <a:endParaRPr lang="pt-BR" sz="3600" b="1" u="sng" dirty="0" smtClean="0"/>
          </a:p>
          <a:p>
            <a:pPr indent="989013" algn="just"/>
            <a:r>
              <a:rPr lang="pt-BR" sz="3600" b="1" u="sng" dirty="0" smtClean="0"/>
              <a:t>Dentro do mesmo posto ou graduação</a:t>
            </a:r>
          </a:p>
          <a:p>
            <a:pPr indent="989013" algn="just"/>
            <a:endParaRPr lang="pt-BR" sz="3600" b="1" u="sng" dirty="0"/>
          </a:p>
          <a:p>
            <a:pPr algn="just"/>
            <a:r>
              <a:rPr lang="pt-BR" sz="3600" b="1" u="sng" dirty="0" smtClean="0"/>
              <a:t>Conceito de comandante (art. 23 do CPM)</a:t>
            </a:r>
          </a:p>
          <a:p>
            <a:pPr indent="989013" algn="just"/>
            <a:endParaRPr lang="pt-BR" sz="3600" b="1" u="sng" dirty="0" smtClean="0"/>
          </a:p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endParaRPr lang="pt-BR" sz="3600" b="1" u="sng" dirty="0" smtClean="0"/>
          </a:p>
          <a:p>
            <a:pPr indent="809625" algn="just"/>
            <a:endParaRPr lang="pt-BR" sz="3600" b="1" u="sng" dirty="0" smtClean="0"/>
          </a:p>
          <a:p>
            <a:pPr indent="809625" algn="just"/>
            <a:endParaRPr lang="pt-BR" sz="3600" b="1" u="sng" dirty="0"/>
          </a:p>
        </p:txBody>
      </p:sp>
    </p:spTree>
    <p:extLst>
      <p:ext uri="{BB962C8B-B14F-4D97-AF65-F5344CB8AC3E}">
        <p14:creationId xmlns:p14="http://schemas.microsoft.com/office/powerpoint/2010/main" val="806256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DA APLICAÇÃO DA LEI PENAL MILITAR</a:t>
            </a:r>
            <a:br>
              <a:rPr lang="pt-BR" sz="7200" b="1" dirty="0" smtClean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732185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14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806729" y="32716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endParaRPr lang="pt-BR" sz="3600" b="1" u="sng" dirty="0"/>
          </a:p>
          <a:p>
            <a:pPr indent="989013" algn="just"/>
            <a:endParaRPr lang="pt-BR" sz="3600" b="1" u="sng" dirty="0" smtClean="0"/>
          </a:p>
          <a:p>
            <a:pPr indent="989013" algn="just"/>
            <a:endParaRPr lang="pt-BR" sz="3600" b="1" u="sng" dirty="0"/>
          </a:p>
          <a:p>
            <a:pPr indent="989013" algn="just"/>
            <a:endParaRPr lang="pt-BR" sz="3600" b="1" u="sng" dirty="0" smtClean="0"/>
          </a:p>
          <a:p>
            <a:pPr indent="989013" algn="just"/>
            <a:endParaRPr lang="pt-BR" sz="3600" b="1" u="sng" dirty="0" smtClean="0"/>
          </a:p>
          <a:p>
            <a:pPr indent="989013" algn="just"/>
            <a:r>
              <a:rPr lang="pt-BR" sz="3600" b="1" u="sng" dirty="0" smtClean="0"/>
              <a:t>Assemelhados (art. 21 CPM)</a:t>
            </a:r>
          </a:p>
          <a:p>
            <a:pPr indent="989013" algn="just"/>
            <a:endParaRPr lang="pt-BR" sz="3600" b="1" u="sng" dirty="0"/>
          </a:p>
          <a:p>
            <a:pPr indent="1889125" algn="just"/>
            <a:r>
              <a:rPr lang="pt-BR" sz="3600" b="1" u="sng" dirty="0" smtClean="0"/>
              <a:t>Servidor </a:t>
            </a:r>
            <a:r>
              <a:rPr lang="pt-BR" sz="3600" b="1" u="sng" dirty="0" smtClean="0">
                <a:solidFill>
                  <a:srgbClr val="FF0000"/>
                </a:solidFill>
              </a:rPr>
              <a:t>Civil</a:t>
            </a:r>
          </a:p>
          <a:p>
            <a:pPr indent="1889125" algn="just"/>
            <a:endParaRPr lang="pt-BR" sz="3600" b="1" u="sng" dirty="0">
              <a:solidFill>
                <a:srgbClr val="FF0000"/>
              </a:solidFill>
            </a:endParaRPr>
          </a:p>
          <a:p>
            <a:pPr indent="1889125" algn="just"/>
            <a:r>
              <a:rPr lang="pt-BR" sz="3600" b="1" u="sng" dirty="0" smtClean="0"/>
              <a:t>Efetivo ou não (cargo em comissão)</a:t>
            </a:r>
          </a:p>
          <a:p>
            <a:pPr indent="1889125" algn="just"/>
            <a:endParaRPr lang="pt-BR" sz="3600" b="1" u="sng" dirty="0"/>
          </a:p>
          <a:p>
            <a:pPr indent="1889125" algn="just"/>
            <a:r>
              <a:rPr lang="pt-BR" sz="3600" b="1" u="sng" dirty="0" smtClean="0"/>
              <a:t>Ministérios Militares</a:t>
            </a:r>
          </a:p>
          <a:p>
            <a:pPr indent="1889125" algn="just"/>
            <a:endParaRPr lang="pt-BR" sz="3600" b="1" u="sng" dirty="0"/>
          </a:p>
          <a:p>
            <a:pPr indent="1889125" algn="just"/>
            <a:r>
              <a:rPr lang="pt-BR" sz="3600" b="1" u="sng" dirty="0" smtClean="0"/>
              <a:t>Sujeito à disciplina militar</a:t>
            </a:r>
          </a:p>
          <a:p>
            <a:pPr indent="989013" algn="just"/>
            <a:endParaRPr lang="pt-BR" sz="3600" b="1" u="sng" dirty="0" smtClean="0"/>
          </a:p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endParaRPr lang="pt-BR" sz="3600" b="1" u="sng" dirty="0" smtClean="0"/>
          </a:p>
          <a:p>
            <a:pPr indent="809625" algn="just"/>
            <a:endParaRPr lang="pt-BR" sz="3600" b="1" u="sng" dirty="0" smtClean="0"/>
          </a:p>
          <a:p>
            <a:pPr indent="809625" algn="just"/>
            <a:endParaRPr lang="pt-BR" sz="3600" b="1" u="sng" dirty="0"/>
          </a:p>
        </p:txBody>
      </p:sp>
    </p:spTree>
    <p:extLst>
      <p:ext uri="{BB962C8B-B14F-4D97-AF65-F5344CB8AC3E}">
        <p14:creationId xmlns:p14="http://schemas.microsoft.com/office/powerpoint/2010/main" val="2963893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DA APLICAÇÃO DA LEI PENAL MILITAR</a:t>
            </a:r>
            <a:br>
              <a:rPr lang="pt-BR" sz="7200" b="1" dirty="0" smtClean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732185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15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806729" y="32716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endParaRPr lang="pt-BR" sz="3600" b="1" u="sng" dirty="0"/>
          </a:p>
          <a:p>
            <a:pPr indent="989013" algn="just"/>
            <a:endParaRPr lang="pt-BR" sz="3600" b="1" u="sng" dirty="0" smtClean="0"/>
          </a:p>
          <a:p>
            <a:pPr indent="989013" algn="just"/>
            <a:endParaRPr lang="pt-BR" sz="3600" b="1" u="sng" dirty="0"/>
          </a:p>
          <a:p>
            <a:pPr indent="989013" algn="just"/>
            <a:endParaRPr lang="pt-BR" sz="3600" b="1" u="sng" dirty="0" smtClean="0"/>
          </a:p>
          <a:p>
            <a:pPr indent="989013" algn="just"/>
            <a:r>
              <a:rPr lang="pt-BR" sz="3600" b="1" u="sng" dirty="0" smtClean="0"/>
              <a:t>Brasileiro ou nacional (art. 26 do CPM)</a:t>
            </a:r>
          </a:p>
          <a:p>
            <a:pPr indent="989013" algn="just"/>
            <a:endParaRPr lang="pt-BR" sz="3600" b="1" u="sng" dirty="0"/>
          </a:p>
          <a:p>
            <a:pPr indent="1889125" algn="just"/>
            <a:r>
              <a:rPr lang="pt-BR" sz="3600" b="1" u="sng" dirty="0" smtClean="0"/>
              <a:t>Referência à Constituição Federal</a:t>
            </a:r>
          </a:p>
          <a:p>
            <a:pPr indent="1889125" algn="just"/>
            <a:endParaRPr lang="pt-BR" sz="3600" b="1" u="sng" dirty="0">
              <a:solidFill>
                <a:srgbClr val="FF0000"/>
              </a:solidFill>
            </a:endParaRPr>
          </a:p>
          <a:p>
            <a:pPr indent="989013" algn="just"/>
            <a:r>
              <a:rPr lang="pt-BR" sz="3600" b="1" u="sng" dirty="0" smtClean="0"/>
              <a:t>Estrangeiro: </a:t>
            </a:r>
            <a:r>
              <a:rPr lang="pt-BR" sz="3200" b="1" u="sng" dirty="0" smtClean="0"/>
              <a:t>quem não tem a nacionalidade brasileira</a:t>
            </a:r>
          </a:p>
          <a:p>
            <a:pPr indent="1889125"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marL="1889125" algn="just"/>
            <a:r>
              <a:rPr lang="pt-BR" sz="3600" b="1" dirty="0" smtClean="0"/>
              <a:t>Estrangeiro por equiparação: Apátridas e brasileiros que perderam a nacionalidade</a:t>
            </a:r>
            <a:endParaRPr lang="pt-BR" sz="3600" b="1" dirty="0"/>
          </a:p>
          <a:p>
            <a:pPr indent="989013" algn="just"/>
            <a:endParaRPr lang="pt-BR" sz="3600" b="1" u="sng" dirty="0" smtClean="0"/>
          </a:p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endParaRPr lang="pt-BR" sz="3600" b="1" u="sng" dirty="0" smtClean="0"/>
          </a:p>
          <a:p>
            <a:pPr indent="809625" algn="just"/>
            <a:endParaRPr lang="pt-BR" sz="3600" b="1" u="sng" dirty="0" smtClean="0"/>
          </a:p>
          <a:p>
            <a:pPr indent="809625" algn="just"/>
            <a:endParaRPr lang="pt-BR" sz="3600" b="1" u="sng" dirty="0"/>
          </a:p>
        </p:txBody>
      </p:sp>
    </p:spTree>
    <p:extLst>
      <p:ext uri="{BB962C8B-B14F-4D97-AF65-F5344CB8AC3E}">
        <p14:creationId xmlns:p14="http://schemas.microsoft.com/office/powerpoint/2010/main" val="88574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DA APLICAÇÃO DA LEI PENAL MILITAR</a:t>
            </a:r>
            <a:br>
              <a:rPr lang="pt-BR" sz="7200" b="1" dirty="0" smtClean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732185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16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806729" y="32716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endParaRPr lang="pt-BR" sz="3600" b="1" u="sng" dirty="0"/>
          </a:p>
          <a:p>
            <a:pPr indent="989013" algn="just"/>
            <a:endParaRPr lang="pt-BR" sz="3600" b="1" u="sng" dirty="0" smtClean="0"/>
          </a:p>
          <a:p>
            <a:pPr indent="989013" algn="just"/>
            <a:endParaRPr lang="pt-BR" sz="3600" b="1" u="sng" dirty="0"/>
          </a:p>
          <a:p>
            <a:pPr indent="989013" algn="just"/>
            <a:endParaRPr lang="pt-BR" sz="3600" b="1" u="sng" dirty="0" smtClean="0"/>
          </a:p>
          <a:p>
            <a:pPr indent="989013" algn="just"/>
            <a:endParaRPr lang="pt-BR" sz="3600" b="1" u="sng" dirty="0"/>
          </a:p>
          <a:p>
            <a:pPr indent="989013" algn="just"/>
            <a:endParaRPr lang="pt-BR" sz="3600" b="1" u="sng" dirty="0" smtClean="0"/>
          </a:p>
          <a:p>
            <a:pPr indent="989013" algn="just"/>
            <a:r>
              <a:rPr lang="pt-BR" sz="3600" b="1" u="sng" dirty="0" smtClean="0"/>
              <a:t>Tempo de Guerra (art. 15 do CPM)</a:t>
            </a:r>
          </a:p>
          <a:p>
            <a:pPr indent="2247900" algn="just"/>
            <a:endParaRPr lang="pt-BR" sz="3600" b="1" u="sng" dirty="0" smtClean="0"/>
          </a:p>
          <a:p>
            <a:pPr indent="1438275" algn="just"/>
            <a:r>
              <a:rPr lang="pt-BR" sz="3600" b="1" u="sng" dirty="0"/>
              <a:t>Início</a:t>
            </a:r>
          </a:p>
          <a:p>
            <a:pPr indent="2247900" algn="just"/>
            <a:endParaRPr lang="pt-BR" sz="3100" b="1" u="sng" dirty="0" smtClean="0"/>
          </a:p>
          <a:p>
            <a:pPr indent="2247900" algn="just"/>
            <a:r>
              <a:rPr lang="pt-BR" sz="3100" b="1" dirty="0" smtClean="0"/>
              <a:t>Declaração ou reconhecimento do estado de guerra</a:t>
            </a:r>
          </a:p>
          <a:p>
            <a:pPr indent="2247900" algn="just"/>
            <a:endParaRPr lang="pt-BR" sz="3600" b="1" dirty="0" smtClean="0"/>
          </a:p>
          <a:p>
            <a:pPr indent="2247900" algn="just"/>
            <a:r>
              <a:rPr lang="pt-BR" sz="3100" b="1" dirty="0"/>
              <a:t>Decreto de </a:t>
            </a:r>
            <a:r>
              <a:rPr lang="pt-BR" sz="3100" b="1" dirty="0" smtClean="0"/>
              <a:t>mobilização</a:t>
            </a:r>
          </a:p>
          <a:p>
            <a:pPr indent="2247900" algn="just"/>
            <a:endParaRPr lang="pt-BR" sz="3100" b="1" u="sng" dirty="0"/>
          </a:p>
          <a:p>
            <a:pPr indent="1438275" algn="just"/>
            <a:r>
              <a:rPr lang="pt-BR" sz="3100" b="1" u="sng" dirty="0" smtClean="0"/>
              <a:t>Fim</a:t>
            </a:r>
            <a:endParaRPr lang="pt-BR" sz="3100" b="1" u="sng" dirty="0"/>
          </a:p>
          <a:p>
            <a:pPr indent="2247900" algn="just"/>
            <a:endParaRPr lang="pt-BR" sz="3100" b="1" dirty="0" smtClean="0"/>
          </a:p>
          <a:p>
            <a:pPr indent="2247900" algn="just"/>
            <a:r>
              <a:rPr lang="pt-BR" sz="3100" b="1" dirty="0" smtClean="0"/>
              <a:t>Cessação </a:t>
            </a:r>
            <a:r>
              <a:rPr lang="pt-BR" sz="3100" b="1" dirty="0"/>
              <a:t>das hostilidades</a:t>
            </a:r>
          </a:p>
          <a:p>
            <a:pPr indent="989013" algn="just"/>
            <a:endParaRPr lang="pt-BR" sz="3600" b="1" u="sng" dirty="0"/>
          </a:p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endParaRPr lang="pt-BR" sz="3600" b="1" u="sng" dirty="0" smtClean="0"/>
          </a:p>
          <a:p>
            <a:pPr indent="809625" algn="just"/>
            <a:endParaRPr lang="pt-BR" sz="3600" b="1" u="sng" dirty="0" smtClean="0"/>
          </a:p>
          <a:p>
            <a:pPr indent="809625" algn="just"/>
            <a:endParaRPr lang="pt-BR" sz="3600" b="1" u="sng" dirty="0"/>
          </a:p>
        </p:txBody>
      </p:sp>
    </p:spTree>
    <p:extLst>
      <p:ext uri="{BB962C8B-B14F-4D97-AF65-F5344CB8AC3E}">
        <p14:creationId xmlns:p14="http://schemas.microsoft.com/office/powerpoint/2010/main" val="3800242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7000" t="1000" r="4000" b="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6729" y="19150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7200" b="1" dirty="0" smtClean="0"/>
              <a:t>DA APLICAÇÃO DA LEI PENAL MILITAR</a:t>
            </a:r>
            <a:br>
              <a:rPr lang="pt-BR" sz="7200" b="1" dirty="0" smtClean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r>
              <a:rPr lang="pt-BR" sz="4900" b="1" dirty="0" smtClean="0"/>
              <a:t/>
            </a:r>
            <a:br>
              <a:rPr lang="pt-BR" sz="4900" b="1" dirty="0" smtClean="0"/>
            </a:br>
            <a:r>
              <a:rPr lang="pt-BR" sz="4900" b="1" dirty="0"/>
              <a:t/>
            </a:r>
            <a:br>
              <a:rPr lang="pt-BR" sz="4900" b="1" dirty="0"/>
            </a:br>
            <a:endParaRPr lang="pt-BR" sz="4900" b="1" dirty="0"/>
          </a:p>
        </p:txBody>
      </p:sp>
      <p:sp>
        <p:nvSpPr>
          <p:cNvPr id="3" name="Título 3"/>
          <p:cNvSpPr txBox="1">
            <a:spLocks/>
          </p:cNvSpPr>
          <p:nvPr/>
        </p:nvSpPr>
        <p:spPr>
          <a:xfrm>
            <a:off x="806729" y="19305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b="1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7732185" y="6371861"/>
            <a:ext cx="4114800" cy="365125"/>
          </a:xfrm>
        </p:spPr>
        <p:txBody>
          <a:bodyPr/>
          <a:lstStyle/>
          <a:p>
            <a:r>
              <a:rPr lang="pt-BR" dirty="0" smtClean="0"/>
              <a:t>Direito Penal Militar. Prof. Carlos </a:t>
            </a:r>
            <a:r>
              <a:rPr lang="pt-BR" dirty="0" err="1" smtClean="0"/>
              <a:t>Fauaze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6D6B3-4A4A-47C5-9466-E6AB7B0EA323}" type="slidenum">
              <a:rPr lang="pt-BR" smtClean="0"/>
              <a:t>17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45847" y="2386686"/>
            <a:ext cx="1199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b="1" i="0" dirty="0">
              <a:solidFill>
                <a:srgbClr val="202122"/>
              </a:solidFill>
              <a:effectLst/>
              <a:latin typeface="+mj-lt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806729" y="32716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endParaRPr lang="pt-BR" sz="3600" b="1" u="sng" dirty="0"/>
          </a:p>
          <a:p>
            <a:pPr indent="989013" algn="just"/>
            <a:endParaRPr lang="pt-BR" sz="3600" b="1" u="sng" dirty="0" smtClean="0"/>
          </a:p>
          <a:p>
            <a:pPr indent="989013" algn="just"/>
            <a:endParaRPr lang="pt-BR" sz="3600" b="1" u="sng" dirty="0"/>
          </a:p>
          <a:p>
            <a:pPr indent="989013" algn="just"/>
            <a:endParaRPr lang="pt-BR" sz="3600" b="1" u="sng" dirty="0" smtClean="0"/>
          </a:p>
          <a:p>
            <a:pPr indent="989013" algn="just"/>
            <a:endParaRPr lang="pt-BR" sz="3600" b="1" u="sng" dirty="0"/>
          </a:p>
          <a:p>
            <a:pPr marL="989013" algn="just"/>
            <a:r>
              <a:rPr lang="pt-BR" sz="3600" b="1" u="sng" dirty="0" smtClean="0"/>
              <a:t>Crimes </a:t>
            </a:r>
            <a:r>
              <a:rPr lang="pt-BR" sz="3600" b="1" u="sng" dirty="0"/>
              <a:t>praticados em prejuízo de país aliado (art. </a:t>
            </a:r>
            <a:r>
              <a:rPr lang="pt-BR" sz="3600" b="1" u="sng" dirty="0"/>
              <a:t>18 CPM)</a:t>
            </a:r>
          </a:p>
          <a:p>
            <a:pPr indent="2247900" algn="just"/>
            <a:endParaRPr lang="pt-BR" sz="3600" b="1" u="sng" dirty="0" smtClean="0"/>
          </a:p>
          <a:p>
            <a:pPr indent="2247900" algn="just"/>
            <a:r>
              <a:rPr lang="pt-BR" sz="2400" b="1" u="sng" dirty="0" smtClean="0"/>
              <a:t>Crimes praticados contra país em guerra contra inimigo do Brasil:</a:t>
            </a:r>
          </a:p>
          <a:p>
            <a:pPr indent="2247900" algn="just"/>
            <a:endParaRPr lang="pt-BR" sz="2400" b="1" u="sng" dirty="0"/>
          </a:p>
          <a:p>
            <a:pPr indent="2247900" algn="just"/>
            <a:r>
              <a:rPr lang="pt-BR" sz="2400" b="1" u="sng" dirty="0" smtClean="0"/>
              <a:t>Se praticados por Brasileiro</a:t>
            </a:r>
          </a:p>
          <a:p>
            <a:pPr indent="2247900" algn="just"/>
            <a:endParaRPr lang="pt-BR" sz="2400" b="1" u="sng" dirty="0"/>
          </a:p>
          <a:p>
            <a:pPr indent="2247900" algn="just"/>
            <a:r>
              <a:rPr lang="pt-BR" sz="2400" b="1" u="sng" dirty="0" smtClean="0"/>
              <a:t>Se praticado no território nacional</a:t>
            </a:r>
          </a:p>
          <a:p>
            <a:pPr indent="2247900" algn="just"/>
            <a:endParaRPr lang="pt-BR" sz="2400" b="1" u="sng" dirty="0"/>
          </a:p>
          <a:p>
            <a:pPr marL="2247900" algn="just"/>
            <a:r>
              <a:rPr lang="pt-BR" sz="2400" b="1" u="sng" dirty="0" smtClean="0"/>
              <a:t>Se praticado em território estrangeiro militarmente ocupado pelo Brasil</a:t>
            </a:r>
            <a:endParaRPr lang="pt-BR" sz="2400" b="1" u="sng" dirty="0" smtClean="0"/>
          </a:p>
          <a:p>
            <a:pPr indent="989013" algn="just"/>
            <a:endParaRPr lang="pt-BR" sz="2400" b="1" u="sng" dirty="0"/>
          </a:p>
          <a:p>
            <a:pPr algn="just"/>
            <a:endParaRPr lang="pt-BR" sz="3600" b="1" u="sng" dirty="0" smtClean="0">
              <a:solidFill>
                <a:srgbClr val="FF0000"/>
              </a:solidFill>
            </a:endParaRPr>
          </a:p>
          <a:p>
            <a:pPr algn="just"/>
            <a:endParaRPr lang="pt-BR" sz="3600" b="1" u="sng" dirty="0" smtClean="0"/>
          </a:p>
          <a:p>
            <a:pPr indent="809625" algn="just"/>
            <a:endParaRPr lang="pt-BR" sz="3600" b="1" u="sng" dirty="0" smtClean="0"/>
          </a:p>
          <a:p>
            <a:pPr indent="809625" algn="just"/>
            <a:endParaRPr lang="pt-BR" sz="3600" b="1" u="sng" dirty="0"/>
          </a:p>
        </p:txBody>
      </p:sp>
    </p:spTree>
    <p:extLst>
      <p:ext uri="{BB962C8B-B14F-4D97-AF65-F5344CB8AC3E}">
        <p14:creationId xmlns:p14="http://schemas.microsoft.com/office/powerpoint/2010/main" val="23793238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770</Words>
  <Application>Microsoft Office PowerPoint</Application>
  <PresentationFormat>Widescreen</PresentationFormat>
  <Paragraphs>206</Paragraphs>
  <Slides>17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do Office</vt:lpstr>
      <vt:lpstr>DIREITO PENAL MILITAR </vt:lpstr>
      <vt:lpstr>APRESENTAÇÃO DO PROFESSOR</vt:lpstr>
      <vt:lpstr>CARLOS HUMBERTO FAUAZE FILHO</vt:lpstr>
      <vt:lpstr>OBJETIVOS DA DISCIPLINA</vt:lpstr>
      <vt:lpstr>APRESENTAÇÃO DA DISCIPLINA</vt:lpstr>
      <vt:lpstr> Da necessidade de uma legislação penal militar  Legislação penal comum x legislação pena militar</vt:lpstr>
      <vt:lpstr>CÓDIGO PENAL MILITAR DECRETO-LEI 1001/69</vt:lpstr>
      <vt:lpstr>DA APLICAÇÃO DA LEI PENAL MILITAR Arts. 1º a 28 do CPM  Conceito de militar – art. 22 do CPM  </vt:lpstr>
      <vt:lpstr>DA APLICAÇÃO DA LEI PENAL MILITAR Arts. 1º a 28 do CPM    </vt:lpstr>
      <vt:lpstr>DA APLICAÇÃO DA LEI PENAL MILITAR Arts. 1º a 28 do CPM    </vt:lpstr>
      <vt:lpstr>DA APLICAÇÃO DA LEI PENAL MILITAR Arts. 1º a 28 do CPM    </vt:lpstr>
      <vt:lpstr>DA APLICAÇÃO DA LEI PENAL MILITAR     </vt:lpstr>
      <vt:lpstr>DA APLICAÇÃO DA LEI PENAL MILITAR     </vt:lpstr>
      <vt:lpstr>DA APLICAÇÃO DA LEI PENAL MILITAR     </vt:lpstr>
      <vt:lpstr>DA APLICAÇÃO DA LEI PENAL MILITAR     </vt:lpstr>
      <vt:lpstr>DA APLICAÇÃO DA LEI PENAL MILITAR     </vt:lpstr>
      <vt:lpstr>DA APLICAÇÃO DA LEI PENAL MILITAR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DIREITO PENAL MILITAR</dc:title>
  <dc:creator>Acer</dc:creator>
  <cp:lastModifiedBy>Acer</cp:lastModifiedBy>
  <cp:revision>18</cp:revision>
  <dcterms:created xsi:type="dcterms:W3CDTF">2021-01-20T15:26:14Z</dcterms:created>
  <dcterms:modified xsi:type="dcterms:W3CDTF">2021-01-20T20:12:21Z</dcterms:modified>
</cp:coreProperties>
</file>