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58" r:id="rId4"/>
    <p:sldId id="259" r:id="rId5"/>
    <p:sldId id="260" r:id="rId6"/>
    <p:sldId id="261" r:id="rId7"/>
    <p:sldId id="263" r:id="rId8"/>
    <p:sldId id="280" r:id="rId9"/>
    <p:sldId id="281" r:id="rId10"/>
    <p:sldId id="262" r:id="rId11"/>
    <p:sldId id="264" r:id="rId12"/>
    <p:sldId id="265" r:id="rId13"/>
    <p:sldId id="267" r:id="rId14"/>
    <p:sldId id="269" r:id="rId15"/>
    <p:sldId id="266" r:id="rId16"/>
    <p:sldId id="270" r:id="rId17"/>
    <p:sldId id="271" r:id="rId18"/>
    <p:sldId id="273" r:id="rId19"/>
    <p:sldId id="272" r:id="rId20"/>
    <p:sldId id="275" r:id="rId21"/>
    <p:sldId id="276" r:id="rId22"/>
    <p:sldId id="277" r:id="rId23"/>
    <p:sldId id="278" r:id="rId24"/>
    <p:sldId id="279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8279291-48D8-46AE-AD6C-1E3E0ABD6C49}" type="datetimeFigureOut">
              <a:rPr lang="pt-BR" smtClean="0"/>
              <a:t>07/10/2021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8CC595C-2CB0-43C4-8248-3384222E13AD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515672" cy="5040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			</a:t>
            </a:r>
            <a:r>
              <a:rPr lang="pt-BR" u="sng" dirty="0" smtClean="0">
                <a:solidFill>
                  <a:schemeClr val="tx1"/>
                </a:solidFill>
              </a:rPr>
              <a:t>FUSOS HORÁRIOS </a:t>
            </a:r>
            <a:endParaRPr lang="pt-BR" u="sng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24744"/>
            <a:ext cx="6051971" cy="340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5055121" cy="281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888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1459"/>
            <a:ext cx="8736971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382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			Localizando-se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8476875" cy="505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445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13424"/>
            <a:ext cx="8083740" cy="526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25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192688"/>
          </a:xfrm>
        </p:spPr>
        <p:txBody>
          <a:bodyPr/>
          <a:lstStyle/>
          <a:p>
            <a:pPr algn="just"/>
            <a:r>
              <a:rPr lang="pt-BR" dirty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alta de padronização da relação hora/iluminação solar</a:t>
            </a: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dirty="0">
                <a:latin typeface="Arial" pitchFamily="34" charset="0"/>
                <a:cs typeface="Arial" pitchFamily="34" charset="0"/>
              </a:rPr>
              <a:t>fusos horários, também denominados zonas horárias, foram estabelecidos através de uma reunião composta por representantes de 25 países em Washington, capital estadunidense, em 1884.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Nessa </a:t>
            </a:r>
            <a:r>
              <a:rPr lang="pt-BR" dirty="0">
                <a:latin typeface="Arial" pitchFamily="34" charset="0"/>
                <a:cs typeface="Arial" pitchFamily="34" charset="0"/>
              </a:rPr>
              <a:t>ocasião foi realizada uma divisão do mundo em 24 fusos horários distintos.</a:t>
            </a:r>
          </a:p>
        </p:txBody>
      </p:sp>
    </p:spTree>
    <p:extLst>
      <p:ext uri="{BB962C8B-B14F-4D97-AF65-F5344CB8AC3E}">
        <p14:creationId xmlns:p14="http://schemas.microsoft.com/office/powerpoint/2010/main" val="4087297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740080" cy="6408712"/>
          </a:xfrm>
        </p:spPr>
        <p:txBody>
          <a:bodyPr>
            <a:normAutofit fontScale="92500" lnSpcReduction="20000"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    </a:t>
            </a:r>
            <a:r>
              <a:rPr lang="pt-BR" sz="3500" dirty="0">
                <a:latin typeface="Arial" pitchFamily="34" charset="0"/>
                <a:cs typeface="Arial" pitchFamily="34" charset="0"/>
              </a:rPr>
              <a:t>A Terra possui </a:t>
            </a:r>
            <a:r>
              <a:rPr lang="pt-BR" sz="3500" dirty="0" smtClean="0">
                <a:latin typeface="Arial" pitchFamily="34" charset="0"/>
                <a:cs typeface="Arial" pitchFamily="34" charset="0"/>
              </a:rPr>
              <a:t>360°com </a:t>
            </a:r>
            <a:r>
              <a:rPr lang="pt-BR" sz="3500" dirty="0">
                <a:latin typeface="Arial" pitchFamily="34" charset="0"/>
                <a:cs typeface="Arial" pitchFamily="34" charset="0"/>
              </a:rPr>
              <a:t>o tempo de duração do movimento de rotação de 24 horas (valor arredondado). Logo, 360° ÷ 24h = 15º por hora. Portanto, a cada 15° no movimento de rotação tem-se uma hora</a:t>
            </a:r>
            <a:r>
              <a:rPr lang="pt-BR" sz="3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35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500" dirty="0">
                <a:latin typeface="Arial" pitchFamily="34" charset="0"/>
                <a:cs typeface="Arial" pitchFamily="34" charset="0"/>
              </a:rPr>
              <a:t>    </a:t>
            </a:r>
            <a:r>
              <a:rPr lang="pt-BR" sz="3500" dirty="0" smtClean="0">
                <a:latin typeface="Arial" pitchFamily="34" charset="0"/>
                <a:cs typeface="Arial" pitchFamily="34" charset="0"/>
              </a:rPr>
              <a:t>O fuso referência, tem em seu centro o meridiano de Greenwich, de onde se demarca a </a:t>
            </a:r>
            <a:r>
              <a:rPr lang="pt-BR" sz="3500" dirty="0">
                <a:latin typeface="Arial" pitchFamily="34" charset="0"/>
                <a:cs typeface="Arial" pitchFamily="34" charset="0"/>
              </a:rPr>
              <a:t>extensão de 7°30’ a leste e 7°30’ a oeste</a:t>
            </a:r>
            <a:r>
              <a:rPr lang="pt-BR" sz="3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35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500" dirty="0">
                <a:latin typeface="Arial" pitchFamily="34" charset="0"/>
                <a:cs typeface="Arial" pitchFamily="34" charset="0"/>
              </a:rPr>
              <a:t>    São, ao todo, 24 fusos horários. 12 ao Oeste e 12 ao Leste de Greenwich</a:t>
            </a:r>
            <a:r>
              <a:rPr lang="pt-BR" sz="3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0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740080" cy="6192688"/>
          </a:xfrm>
        </p:spPr>
        <p:txBody>
          <a:bodyPr/>
          <a:lstStyle/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dirty="0">
                <a:latin typeface="Arial" pitchFamily="34" charset="0"/>
                <a:cs typeface="Arial" pitchFamily="34" charset="0"/>
              </a:rPr>
              <a:t>fusos horários situados a Leste são adiantados em relação a Greenwich, enquanto que os fusos a Oeste estão atrasados.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Isso </a:t>
            </a:r>
            <a:r>
              <a:rPr lang="pt-BR" dirty="0">
                <a:latin typeface="Arial" pitchFamily="34" charset="0"/>
                <a:cs typeface="Arial" pitchFamily="34" charset="0"/>
              </a:rPr>
              <a:t>acontece porque a Terra gira de Oeste para Leste, ou seja, o Sol “nasce” a Leste indo em direção ao Oeste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667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740080" cy="612068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			</a:t>
            </a:r>
            <a:r>
              <a:rPr lang="pt-BR" u="sng" dirty="0" smtClean="0"/>
              <a:t>TIPOS DE HORA</a:t>
            </a:r>
          </a:p>
          <a:p>
            <a:pPr algn="just">
              <a:buFont typeface="Arial" pitchFamily="34" charset="0"/>
              <a:buChar char="•"/>
            </a:pPr>
            <a:r>
              <a:rPr lang="pt-BR" u="sng" dirty="0" smtClean="0">
                <a:latin typeface="Arial" pitchFamily="34" charset="0"/>
                <a:cs typeface="Arial" pitchFamily="34" charset="0"/>
              </a:rPr>
              <a:t>Hora Legal: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T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em por base o meridiano de Greenwich;</a:t>
            </a:r>
          </a:p>
          <a:p>
            <a:pPr algn="just">
              <a:buFont typeface="Arial" pitchFamily="34" charset="0"/>
              <a:buChar char="•"/>
            </a:pPr>
            <a:endParaRPr lang="pt-BR" dirty="0" smtClean="0"/>
          </a:p>
          <a:p>
            <a:pPr algn="just">
              <a:buFont typeface="Arial" pitchFamily="34" charset="0"/>
              <a:buChar char="•"/>
            </a:pPr>
            <a:r>
              <a:rPr lang="pt-BR" u="sng" dirty="0" smtClean="0"/>
              <a:t>Hora Local</a:t>
            </a:r>
            <a:r>
              <a:rPr lang="pt-BR" dirty="0" smtClean="0"/>
              <a:t>:  É determinada pelo movimento aparente do Sol;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>
              <a:buFont typeface="Arial" pitchFamily="34" charset="0"/>
              <a:buChar char="•"/>
            </a:pPr>
            <a:r>
              <a:rPr lang="pt-BR" u="sng" dirty="0" smtClean="0"/>
              <a:t>Horário de Verão</a:t>
            </a:r>
            <a:r>
              <a:rPr lang="pt-BR" dirty="0" smtClean="0"/>
              <a:t>: Adotado principalmente em regiões de médias latitudes no período de verão para melhor aproveitamento da luz solar.</a:t>
            </a:r>
          </a:p>
        </p:txBody>
      </p:sp>
    </p:spTree>
    <p:extLst>
      <p:ext uri="{BB962C8B-B14F-4D97-AF65-F5344CB8AC3E}">
        <p14:creationId xmlns:p14="http://schemas.microsoft.com/office/powerpoint/2010/main" val="9252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652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18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dirty="0" smtClean="0"/>
              <a:t>Lógica/passo a passo – fusos horários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u="sng" dirty="0" smtClean="0">
                <a:latin typeface="Arial" pitchFamily="34" charset="0"/>
                <a:cs typeface="Arial" pitchFamily="34" charset="0"/>
              </a:rPr>
              <a:t>1º Passo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- Noção de localização: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Para Leste – horas adiantadas;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para Oeste – horas atrasadas.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u="sng" dirty="0" smtClean="0">
                <a:latin typeface="Arial" pitchFamily="34" charset="0"/>
                <a:cs typeface="Arial" pitchFamily="34" charset="0"/>
              </a:rPr>
              <a:t>2º Passo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– Obter a distância longitudinal: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Mesmo Hemisfério: (-) as longitudes;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Hemisférios Diferentes: (+) as longitudes.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14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76672"/>
            <a:ext cx="8712968" cy="6048672"/>
          </a:xfrm>
        </p:spPr>
        <p:txBody>
          <a:bodyPr/>
          <a:lstStyle/>
          <a:p>
            <a:pPr algn="just"/>
            <a:r>
              <a:rPr lang="pt-BR" u="sng" dirty="0" smtClean="0">
                <a:latin typeface="Arial" pitchFamily="34" charset="0"/>
                <a:cs typeface="Arial" pitchFamily="34" charset="0"/>
              </a:rPr>
              <a:t>3º Passo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 Converter a distância longitudinal em fusos horários: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Basta dividir a distância obtida por 15º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 resultado será a diferença a horária entre as situações citadas, podendo ser para (+) ou para (-).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u="sng" dirty="0" smtClean="0">
                <a:latin typeface="Arial" pitchFamily="34" charset="0"/>
                <a:cs typeface="Arial" pitchFamily="34" charset="0"/>
              </a:rPr>
              <a:t> 4º Passo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 Inserir os Fusos obtidos no horário inicial:</a:t>
            </a:r>
          </a:p>
          <a:p>
            <a:pPr marL="457200" lvl="1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Respeitando as localizações em adiantamento ou atraso.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549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740080" cy="6120680"/>
          </a:xfrm>
        </p:spPr>
        <p:txBody>
          <a:bodyPr/>
          <a:lstStyle/>
          <a:p>
            <a:pPr algn="just"/>
            <a:r>
              <a:rPr lang="pt-BR" u="sng" dirty="0" smtClean="0"/>
              <a:t>EXEMPLO</a:t>
            </a:r>
            <a:r>
              <a:rPr lang="pt-BR" dirty="0" smtClean="0"/>
              <a:t>: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 smtClean="0"/>
              <a:t>45º W – 12H45’</a:t>
            </a:r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 smtClean="0"/>
              <a:t>75º E - ?</a:t>
            </a:r>
          </a:p>
          <a:p>
            <a:pPr algn="just">
              <a:buFont typeface="Arial" pitchFamily="34" charset="0"/>
              <a:buChar char="•"/>
            </a:pPr>
            <a:r>
              <a:rPr lang="pt-BR" b="1" dirty="0" smtClean="0"/>
              <a:t>	45º + 75º= </a:t>
            </a:r>
            <a:r>
              <a:rPr lang="pt-BR" b="1" dirty="0" smtClean="0">
                <a:solidFill>
                  <a:srgbClr val="FF0000"/>
                </a:solidFill>
              </a:rPr>
              <a:t>120º</a:t>
            </a:r>
            <a:r>
              <a:rPr lang="pt-BR" b="1" dirty="0" smtClean="0"/>
              <a:t>(DISTÂNCIA LONGITUDINAL)</a:t>
            </a:r>
          </a:p>
          <a:p>
            <a:pPr marL="0" indent="0" algn="just">
              <a:buNone/>
            </a:pPr>
            <a:endParaRPr lang="pt-BR" b="1" dirty="0" smtClean="0"/>
          </a:p>
          <a:p>
            <a:pPr algn="just">
              <a:buFont typeface="Arial" pitchFamily="34" charset="0"/>
              <a:buChar char="•"/>
            </a:pPr>
            <a:r>
              <a:rPr lang="pt-BR" b="1" dirty="0" smtClean="0">
                <a:solidFill>
                  <a:srgbClr val="FF0000"/>
                </a:solidFill>
              </a:rPr>
              <a:t>120</a:t>
            </a:r>
            <a:r>
              <a:rPr lang="pt-BR" b="1" dirty="0" smtClean="0"/>
              <a:t>/15= </a:t>
            </a:r>
            <a:r>
              <a:rPr lang="pt-BR" b="1" dirty="0" smtClean="0">
                <a:solidFill>
                  <a:srgbClr val="00B050"/>
                </a:solidFill>
              </a:rPr>
              <a:t>8</a:t>
            </a:r>
            <a:r>
              <a:rPr lang="pt-BR" b="1" dirty="0" smtClean="0"/>
              <a:t>(DIFERENÇA HORÁRIA (+) ou (-)</a:t>
            </a:r>
          </a:p>
          <a:p>
            <a:pPr algn="just">
              <a:buFont typeface="Arial" pitchFamily="34" charset="0"/>
              <a:buChar char="•"/>
            </a:pPr>
            <a:endParaRPr lang="pt-BR" b="1" dirty="0"/>
          </a:p>
          <a:p>
            <a:pPr algn="just">
              <a:buFont typeface="Arial" pitchFamily="34" charset="0"/>
              <a:buChar char="•"/>
            </a:pPr>
            <a:r>
              <a:rPr lang="pt-BR" b="1" dirty="0" smtClean="0"/>
              <a:t>12:45 </a:t>
            </a:r>
            <a:r>
              <a:rPr lang="pt-BR" b="1" dirty="0" smtClean="0"/>
              <a:t>(+ para leste) </a:t>
            </a:r>
            <a:r>
              <a:rPr lang="pt-BR" b="1" dirty="0" smtClean="0">
                <a:solidFill>
                  <a:srgbClr val="00B050"/>
                </a:solidFill>
              </a:rPr>
              <a:t>8</a:t>
            </a:r>
            <a:r>
              <a:rPr lang="pt-BR" b="1" dirty="0" smtClean="0"/>
              <a:t>= 20h:45’</a:t>
            </a:r>
            <a:endParaRPr lang="pt-BR" b="1" dirty="0">
              <a:solidFill>
                <a:srgbClr val="00B050"/>
              </a:solidFill>
            </a:endParaRPr>
          </a:p>
          <a:p>
            <a:pPr algn="just">
              <a:buFont typeface="Arial" pitchFamily="34" charset="0"/>
              <a:buChar char="•"/>
            </a:pPr>
            <a:endParaRPr lang="pt-BR" dirty="0" smtClean="0"/>
          </a:p>
          <a:p>
            <a:pPr algn="just"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8901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668072" cy="451520"/>
          </a:xfrm>
        </p:spPr>
        <p:txBody>
          <a:bodyPr>
            <a:normAutofit fontScale="90000"/>
          </a:bodyPr>
          <a:lstStyle/>
          <a:p>
            <a:pPr algn="just"/>
            <a:r>
              <a:rPr lang="pt-BR" dirty="0" smtClean="0"/>
              <a:t>			    </a:t>
            </a:r>
            <a:r>
              <a:rPr lang="pt-BR" u="sng" dirty="0" smtClean="0"/>
              <a:t>exercícios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1- Terremoto </a:t>
            </a:r>
            <a:r>
              <a:rPr lang="pt-BR" dirty="0">
                <a:latin typeface="Arial" pitchFamily="34" charset="0"/>
                <a:cs typeface="Arial" pitchFamily="34" charset="0"/>
              </a:rPr>
              <a:t>de 6,9 graus abala leste do Japão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Um terremoto de 6,9 graus de magnitude abalou a costa leste do Japão nesta quarta-feira, sem provocar alerta de tsunami, anunciou a agência sismológica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japonesa. O </a:t>
            </a:r>
            <a:r>
              <a:rPr lang="pt-BR" dirty="0">
                <a:latin typeface="Arial" pitchFamily="34" charset="0"/>
                <a:cs typeface="Arial" pitchFamily="34" charset="0"/>
              </a:rPr>
              <a:t>tremor, às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9h19min</a:t>
            </a:r>
            <a:r>
              <a:rPr lang="pt-BR" dirty="0">
                <a:latin typeface="Arial" pitchFamily="34" charset="0"/>
                <a:cs typeface="Arial" pitchFamily="34" charset="0"/>
              </a:rPr>
              <a:t> no horário local, ocorreu a 400 km de profundidade no oceano Pacífico, a cerca de 600 km ao sul de Tóquio, onde os prédios balançaram.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pt-BR" dirty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        (</a:t>
            </a:r>
            <a:r>
              <a:rPr lang="pt-BR" dirty="0">
                <a:latin typeface="Arial" pitchFamily="34" charset="0"/>
                <a:cs typeface="Arial" pitchFamily="34" charset="0"/>
              </a:rPr>
              <a:t>Jornal Zero Hora, 03/09/2013.)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Sabendo que a região afetada pelo terremoto citado na reportagem acima se situa na longitude de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135º Leste</a:t>
            </a:r>
            <a:r>
              <a:rPr lang="pt-BR" dirty="0">
                <a:latin typeface="Arial" pitchFamily="34" charset="0"/>
                <a:cs typeface="Arial" pitchFamily="34" charset="0"/>
              </a:rPr>
              <a:t>, podemos dizer que, no horário de Brasília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(45º Oeste</a:t>
            </a:r>
            <a:r>
              <a:rPr lang="pt-BR" dirty="0">
                <a:latin typeface="Arial" pitchFamily="34" charset="0"/>
                <a:cs typeface="Arial" pitchFamily="34" charset="0"/>
              </a:rPr>
              <a:t>), o incidente ocorreu às: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			R: 21h19min </a:t>
            </a:r>
            <a:r>
              <a:rPr lang="pt-BR" dirty="0">
                <a:latin typeface="Arial" pitchFamily="34" charset="0"/>
                <a:cs typeface="Arial" pitchFamily="34" charset="0"/>
              </a:rPr>
              <a:t>do dia anterior</a:t>
            </a:r>
          </a:p>
        </p:txBody>
      </p:sp>
    </p:spTree>
    <p:extLst>
      <p:ext uri="{BB962C8B-B14F-4D97-AF65-F5344CB8AC3E}">
        <p14:creationId xmlns:p14="http://schemas.microsoft.com/office/powerpoint/2010/main" val="1027885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8668072" cy="633670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2- Na cidade de Cruzeiro do Sul – AC a 75º W os relógios marcam 23 horas do dia 31/12. Qual dia e a hora serão em Fernando de Noronha a 30º W?</a:t>
            </a:r>
          </a:p>
          <a:p>
            <a:pPr marL="0" indent="0" algn="just">
              <a:buNone/>
            </a:pPr>
            <a:r>
              <a:rPr lang="pt-BR" i="1" dirty="0">
                <a:latin typeface="Arial" pitchFamily="34" charset="0"/>
                <a:cs typeface="Arial" pitchFamily="34" charset="0"/>
              </a:rPr>
              <a:t>	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pt-BR" i="1" u="sng" dirty="0" smtClean="0">
                <a:latin typeface="Arial" pitchFamily="34" charset="0"/>
                <a:cs typeface="Arial" pitchFamily="34" charset="0"/>
              </a:rPr>
              <a:t>R: 02h do dia 01/01</a:t>
            </a:r>
            <a:endParaRPr lang="pt-BR" i="1" u="sng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3- Um avião parte às 16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hs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de Brasília 45ºW rumo a Rio Branco no Acre 75º W. O tempo de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vôo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é de 3 horas. Que horas o avião pousaria em seu destino?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				     </a:t>
            </a:r>
            <a:r>
              <a:rPr lang="pt-BR" i="1" u="sng" dirty="0" smtClean="0">
                <a:latin typeface="Arial" pitchFamily="34" charset="0"/>
                <a:cs typeface="Arial" pitchFamily="34" charset="0"/>
              </a:rPr>
              <a:t>R: 17 horas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7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LID – LINHA INTERNACIONAL DE DATA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12776"/>
            <a:ext cx="8596064" cy="518720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É </a:t>
            </a:r>
            <a:r>
              <a:rPr lang="pt-BR" dirty="0"/>
              <a:t>um traçado imaginário no Oceano Pacífico, mais precisamente na região que separa o continente americano da Oceania e da Ásia. </a:t>
            </a:r>
            <a:endParaRPr lang="pt-BR" dirty="0" smtClean="0"/>
          </a:p>
          <a:p>
            <a:pPr algn="just"/>
            <a:r>
              <a:rPr lang="pt-BR" dirty="0" smtClean="0"/>
              <a:t>Não é o “</a:t>
            </a:r>
            <a:r>
              <a:rPr lang="pt-BR" dirty="0" err="1" smtClean="0"/>
              <a:t>antimeridiano</a:t>
            </a:r>
            <a:r>
              <a:rPr lang="pt-BR" dirty="0" smtClean="0"/>
              <a:t>” </a:t>
            </a:r>
            <a:r>
              <a:rPr lang="pt-BR" dirty="0"/>
              <a:t>de </a:t>
            </a:r>
            <a:r>
              <a:rPr lang="pt-BR" dirty="0" smtClean="0"/>
              <a:t>Greenwich, mas tem como base a linha de 180º.</a:t>
            </a:r>
            <a:endParaRPr lang="pt-BR" dirty="0"/>
          </a:p>
          <a:p>
            <a:pPr algn="just"/>
            <a:r>
              <a:rPr lang="pt-BR" dirty="0"/>
              <a:t>Sua função é a de estabelecer a separação entre o início e o final do dia civil na Terra. </a:t>
            </a:r>
            <a:endParaRPr lang="pt-BR" dirty="0" smtClean="0"/>
          </a:p>
          <a:p>
            <a:pPr algn="just"/>
            <a:r>
              <a:rPr lang="pt-BR" dirty="0" smtClean="0"/>
              <a:t>Ela </a:t>
            </a:r>
            <a:r>
              <a:rPr lang="pt-BR" dirty="0"/>
              <a:t>separa o extremo oeste do planeta do extremo leste que, apesar de distantes um do outro no mapa-múndi, são regiões muito próximas, pois a Terra é uma esfera, e não um </a:t>
            </a:r>
            <a:r>
              <a:rPr lang="pt-BR" dirty="0" smtClean="0"/>
              <a:t>plano.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0549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88"/>
            <a:ext cx="5135395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241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68951" cy="643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30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7056"/>
            <a:ext cx="4031134" cy="608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530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pt-BR" u="sng" dirty="0" smtClean="0">
                <a:latin typeface="Arial" pitchFamily="34" charset="0"/>
                <a:cs typeface="Arial" pitchFamily="34" charset="0"/>
              </a:rPr>
              <a:t>CURIOSIDADE: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Já </a:t>
            </a:r>
            <a:r>
              <a:rPr lang="pt-BR" dirty="0">
                <a:latin typeface="Arial" pitchFamily="34" charset="0"/>
                <a:cs typeface="Arial" pitchFamily="34" charset="0"/>
              </a:rPr>
              <a:t>pensou em pular a segunda-feira e viver dois domingos? </a:t>
            </a: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Existe </a:t>
            </a:r>
            <a:r>
              <a:rPr lang="pt-BR" dirty="0">
                <a:latin typeface="Arial" pitchFamily="34" charset="0"/>
                <a:cs typeface="Arial" pitchFamily="34" charset="0"/>
              </a:rPr>
              <a:t>um lugar do mundo que dá pra você fazer isso: quando for começar a segunda, pegue um barco e atravesse o canal entre duas ilhas que são cortadas pela linha de mudança de data.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pt-BR" dirty="0">
                <a:latin typeface="Arial" pitchFamily="34" charset="0"/>
                <a:cs typeface="Arial" pitchFamily="34" charset="0"/>
              </a:rPr>
              <a:t>inverno, a região fica coberta de gelo e pode-se atravessar a pé. Quando você voltar, já será terça-feira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!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90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812088" cy="6120680"/>
          </a:xfrm>
        </p:spPr>
        <p:txBody>
          <a:bodyPr/>
          <a:lstStyle/>
          <a:p>
            <a:pPr algn="just"/>
            <a:r>
              <a:rPr lang="pt-BR" dirty="0"/>
              <a:t>As ilhas Diomedes (em russo, </a:t>
            </a:r>
            <a:r>
              <a:rPr lang="pt-BR" dirty="0" err="1"/>
              <a:t>Gvozdev</a:t>
            </a:r>
            <a:r>
              <a:rPr lang="pt-BR" dirty="0"/>
              <a:t>) são ilhas rochosas de origem vulcânica localizadas em um dos lugares mais extremos do mundo: entre a Sibéria e o Alasca, próximas da região do círculo polar norte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/>
              <a:t>A ilha de </a:t>
            </a:r>
            <a:r>
              <a:rPr lang="pt-BR" dirty="0" err="1"/>
              <a:t>Ratmanov</a:t>
            </a:r>
            <a:r>
              <a:rPr lang="pt-BR" dirty="0"/>
              <a:t> ou Diomedes Maior pertencente à Rússia, e a Diomedes Menor, posse dos Estados Unidos, distanciadas apenas 4 km uma da outra.</a:t>
            </a:r>
          </a:p>
        </p:txBody>
      </p:sp>
    </p:spTree>
    <p:extLst>
      <p:ext uri="{BB962C8B-B14F-4D97-AF65-F5344CB8AC3E}">
        <p14:creationId xmlns:p14="http://schemas.microsoft.com/office/powerpoint/2010/main" val="2718375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740080" cy="6048672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34708" cy="6568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2120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812088" cy="5976664"/>
          </a:xfrm>
        </p:spPr>
        <p:txBody>
          <a:bodyPr/>
          <a:lstStyle/>
          <a:p>
            <a:pPr algn="just"/>
            <a:r>
              <a:rPr lang="pt-BR" dirty="0"/>
              <a:t>A parte russa (ilha maior) fica a leste e é conhecida como “</a:t>
            </a:r>
            <a:r>
              <a:rPr lang="pt-BR" i="1" dirty="0"/>
              <a:t>Ilha do Amanhã</a:t>
            </a:r>
            <a:r>
              <a:rPr lang="pt-BR" dirty="0"/>
              <a:t>”, já que o Sol nasce a leste e convencionou-se iniciar o dia nessa Linha Internacional de </a:t>
            </a:r>
            <a:r>
              <a:rPr lang="pt-BR" dirty="0" smtClean="0"/>
              <a:t>Data.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/>
              <a:t>E</a:t>
            </a:r>
            <a:r>
              <a:rPr lang="pt-BR" dirty="0" smtClean="0"/>
              <a:t>nquanto </a:t>
            </a:r>
            <a:r>
              <a:rPr lang="pt-BR" dirty="0"/>
              <a:t>que a dos EUA é chamada “</a:t>
            </a:r>
            <a:r>
              <a:rPr lang="pt-BR" i="1" dirty="0"/>
              <a:t>Ilha de ontem</a:t>
            </a:r>
            <a:r>
              <a:rPr lang="pt-BR" dirty="0"/>
              <a:t>”, pois ainda não mudou o dia.</a:t>
            </a:r>
          </a:p>
        </p:txBody>
      </p:sp>
    </p:spTree>
    <p:extLst>
      <p:ext uri="{BB962C8B-B14F-4D97-AF65-F5344CB8AC3E}">
        <p14:creationId xmlns:p14="http://schemas.microsoft.com/office/powerpoint/2010/main" val="2209139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740080" cy="6120680"/>
          </a:xfrm>
        </p:spPr>
        <p:txBody>
          <a:bodyPr/>
          <a:lstStyle/>
          <a:p>
            <a:pPr algn="just"/>
            <a:r>
              <a:rPr lang="pt-BR" dirty="0"/>
              <a:t>Apesar da diferença de tempo ser 24h baseada no tempo solar, os Estados Unidos adotam um horário 2h a frente do horário solar, enquanto a Rússia adota um horário 1h atrás do horário solar. </a:t>
            </a:r>
            <a:endParaRPr lang="pt-BR" dirty="0" smtClean="0"/>
          </a:p>
          <a:p>
            <a:pPr algn="just"/>
            <a:r>
              <a:rPr lang="pt-BR" dirty="0" smtClean="0"/>
              <a:t>Ou </a:t>
            </a:r>
            <a:r>
              <a:rPr lang="pt-BR" dirty="0"/>
              <a:t>seja, legalmente, a diferença entre as ilhas é de 21 horas.</a:t>
            </a:r>
          </a:p>
        </p:txBody>
      </p:sp>
    </p:spTree>
    <p:extLst>
      <p:ext uri="{BB962C8B-B14F-4D97-AF65-F5344CB8AC3E}">
        <p14:creationId xmlns:p14="http://schemas.microsoft.com/office/powerpoint/2010/main" val="704045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548680"/>
            <a:ext cx="8596064" cy="5531445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			     </a:t>
            </a:r>
            <a:r>
              <a:rPr lang="pt-BR" u="sng" dirty="0" smtClean="0"/>
              <a:t>Exercício: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No dia 10 de janeiro, às 8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hs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um navio cargueiro, em sua rota, cruza a Linha Internacional de Mudança de Data no sentido Oeste. Após ter cruzado a referida linha, que dia e hora local são registrados no navio?</a:t>
            </a:r>
          </a:p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				</a:t>
            </a:r>
            <a:r>
              <a:rPr lang="pt-BR" i="1" u="sng" dirty="0" smtClean="0">
                <a:latin typeface="Arial" pitchFamily="34" charset="0"/>
                <a:cs typeface="Arial" pitchFamily="34" charset="0"/>
              </a:rPr>
              <a:t>R: 09/01, 8HS</a:t>
            </a:r>
            <a:endParaRPr lang="pt-BR" i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462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740080" cy="612068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(PUC-RS) Um viajante saiu da Austrália para o Brasil atravessando a LID - Linha Internacional da Mudança de Data – 180º). No meridiano 175º E, o seu relógio marcava 13 horas do dia 21 de Setembro. Quando chegar a um local a 178º W, legalmente, que horas e dia serão para esse viajante?</a:t>
            </a:r>
          </a:p>
          <a:p>
            <a:pPr marL="0" indent="0" algn="just">
              <a:buNone/>
            </a:pPr>
            <a:r>
              <a:rPr lang="pt-BR" dirty="0" smtClean="0"/>
              <a:t>			</a:t>
            </a:r>
            <a:r>
              <a:rPr lang="pt-BR" i="1" u="sng" dirty="0" smtClean="0"/>
              <a:t>R: 13 HS – dia 20 de Setembro</a:t>
            </a:r>
            <a:endParaRPr lang="pt-BR" i="1" u="sng" dirty="0"/>
          </a:p>
        </p:txBody>
      </p:sp>
    </p:spTree>
    <p:extLst>
      <p:ext uri="{BB962C8B-B14F-4D97-AF65-F5344CB8AC3E}">
        <p14:creationId xmlns:p14="http://schemas.microsoft.com/office/powerpoint/2010/main" val="3505756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96064" cy="864096"/>
          </a:xfrm>
        </p:spPr>
        <p:txBody>
          <a:bodyPr/>
          <a:lstStyle/>
          <a:p>
            <a:pPr algn="just"/>
            <a:r>
              <a:rPr lang="pt-BR" dirty="0" smtClean="0"/>
              <a:t>	</a:t>
            </a:r>
            <a:r>
              <a:rPr lang="pt-BR" u="sng" dirty="0" smtClean="0"/>
              <a:t>Fusos horários brasileiros</a:t>
            </a:r>
            <a:endParaRPr lang="pt-BR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95412"/>
            <a:ext cx="5330364" cy="505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542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596064" cy="5904656"/>
          </a:xfrm>
        </p:spPr>
        <p:txBody>
          <a:bodyPr/>
          <a:lstStyle/>
          <a:p>
            <a:pPr algn="just"/>
            <a:r>
              <a:rPr lang="pt-BR" b="1" u="sng" dirty="0"/>
              <a:t>O primeiro fuso </a:t>
            </a:r>
            <a:r>
              <a:rPr lang="pt-BR" dirty="0"/>
              <a:t>horário brasileiro encontra-se duas horas atrasado em relação ao Meridiano de Greenwich e uma hora adiantado em relação ao horário de Brasília. </a:t>
            </a: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Esse </a:t>
            </a:r>
            <a:r>
              <a:rPr lang="pt-BR" dirty="0"/>
              <a:t>fuso abrange apenas algumas ilhas oceânicas pertencentes ao Brasil, como Fernando de Noronha e Penedos de São Pedro e São Paulo.</a:t>
            </a:r>
          </a:p>
        </p:txBody>
      </p:sp>
    </p:spTree>
    <p:extLst>
      <p:ext uri="{BB962C8B-B14F-4D97-AF65-F5344CB8AC3E}">
        <p14:creationId xmlns:p14="http://schemas.microsoft.com/office/powerpoint/2010/main" val="87904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740080" cy="5976664"/>
          </a:xfrm>
        </p:spPr>
        <p:txBody>
          <a:bodyPr/>
          <a:lstStyle/>
          <a:p>
            <a:pPr algn="just"/>
            <a:r>
              <a:rPr lang="pt-BR" b="1" u="sng" dirty="0"/>
              <a:t>O segundo </a:t>
            </a:r>
            <a:r>
              <a:rPr lang="pt-BR" b="1" u="sng" dirty="0" smtClean="0"/>
              <a:t>fuso</a:t>
            </a:r>
            <a:r>
              <a:rPr lang="pt-BR" dirty="0" smtClean="0"/>
              <a:t> horário </a:t>
            </a:r>
            <a:r>
              <a:rPr lang="pt-BR" dirty="0"/>
              <a:t>do país encontra-se três horas atrasado em relação a Greenwich e abrange a maior parte do território nacional, com a totalidade das regiões Nordeste, Sudeste e Sul, além dos estados do Pará, Amapá, Tocantins, Goiás e o Distrito Federal. </a:t>
            </a: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o horário oficial de Brasília.</a:t>
            </a:r>
          </a:p>
        </p:txBody>
      </p:sp>
    </p:spTree>
    <p:extLst>
      <p:ext uri="{BB962C8B-B14F-4D97-AF65-F5344CB8AC3E}">
        <p14:creationId xmlns:p14="http://schemas.microsoft.com/office/powerpoint/2010/main" val="3035339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812088" cy="6048672"/>
          </a:xfrm>
        </p:spPr>
        <p:txBody>
          <a:bodyPr/>
          <a:lstStyle/>
          <a:p>
            <a:pPr algn="just"/>
            <a:r>
              <a:rPr lang="pt-BR" b="1" u="sng" dirty="0"/>
              <a:t>O terceiro fuso </a:t>
            </a:r>
            <a:r>
              <a:rPr lang="pt-BR" dirty="0"/>
              <a:t>horário encontra-se quatro horas atrasado em relação a Greenwich e uma hora em relação ao horário de Brasília. </a:t>
            </a:r>
            <a:endParaRPr lang="pt-BR" dirty="0" smtClean="0"/>
          </a:p>
          <a:p>
            <a:pPr algn="just"/>
            <a:r>
              <a:rPr lang="pt-BR" dirty="0" smtClean="0"/>
              <a:t>No </a:t>
            </a:r>
            <a:r>
              <a:rPr lang="pt-BR" dirty="0"/>
              <a:t>horário de verão, essa diferença aumenta para duas horas, em relação ao horário de Brasília, nos estados de Roraima, Rondônia e Amazonas(que não adotam esse horário especial) e permanece igual no Mato Grosso e Mato Grosso do Sul (estados que adotam o horário de verão). </a:t>
            </a:r>
          </a:p>
        </p:txBody>
      </p:sp>
    </p:spTree>
    <p:extLst>
      <p:ext uri="{BB962C8B-B14F-4D97-AF65-F5344CB8AC3E}">
        <p14:creationId xmlns:p14="http://schemas.microsoft.com/office/powerpoint/2010/main" val="2019711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04664"/>
            <a:ext cx="8668072" cy="5976664"/>
          </a:xfrm>
        </p:spPr>
        <p:txBody>
          <a:bodyPr/>
          <a:lstStyle/>
          <a:p>
            <a:pPr algn="just"/>
            <a:r>
              <a:rPr lang="pt-BR" dirty="0"/>
              <a:t>O quarto fuso horário encontra-se cinco horas atrasado em relação a Greenwich e duas horas em relação ao horário de Brasília, aumentando para três horas durante o horário de verão. Abrange somente o estado do Acre e uma pequena parte oeste do Amazonas. </a:t>
            </a:r>
            <a:endParaRPr lang="pt-BR" dirty="0" smtClean="0"/>
          </a:p>
          <a:p>
            <a:pPr algn="just"/>
            <a:r>
              <a:rPr lang="pt-BR" dirty="0" smtClean="0"/>
              <a:t>Esse </a:t>
            </a:r>
            <a:r>
              <a:rPr lang="pt-BR" dirty="0"/>
              <a:t>fuso foi extinto no ano de 2008, onde a área passou a integrar o fuso de -4, no entanto, em setembro de 2013, essa extinção foi revogada após aprovação em um referendo promulgado em 2010.</a:t>
            </a:r>
          </a:p>
        </p:txBody>
      </p:sp>
    </p:spTree>
    <p:extLst>
      <p:ext uri="{BB962C8B-B14F-4D97-AF65-F5344CB8AC3E}">
        <p14:creationId xmlns:p14="http://schemas.microsoft.com/office/powerpoint/2010/main" val="319270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525</TotalTime>
  <Words>942</Words>
  <Application>Microsoft Office PowerPoint</Application>
  <PresentationFormat>Apresentação na tela (4:3)</PresentationFormat>
  <Paragraphs>97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Viagem</vt:lpstr>
      <vt:lpstr>   FUSOS HORÁRIOS </vt:lpstr>
      <vt:lpstr>Apresentação do PowerPoint</vt:lpstr>
      <vt:lpstr>   Localizando-se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Lógica/passo a passo – fusos horários</vt:lpstr>
      <vt:lpstr>Apresentação do PowerPoint</vt:lpstr>
      <vt:lpstr>Apresentação do PowerPoint</vt:lpstr>
      <vt:lpstr>       exercícios</vt:lpstr>
      <vt:lpstr>Apresentação do PowerPoint</vt:lpstr>
      <vt:lpstr>   LID – LINHA INTERNACIONAL DE DATA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Fusos horários brasileiros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</dc:creator>
  <cp:lastModifiedBy>Cliente</cp:lastModifiedBy>
  <cp:revision>32</cp:revision>
  <dcterms:created xsi:type="dcterms:W3CDTF">2020-09-14T17:04:45Z</dcterms:created>
  <dcterms:modified xsi:type="dcterms:W3CDTF">2021-10-07T20:09:07Z</dcterms:modified>
</cp:coreProperties>
</file>