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80" r:id="rId3"/>
    <p:sldId id="281" r:id="rId4"/>
    <p:sldId id="282" r:id="rId5"/>
    <p:sldId id="286" r:id="rId6"/>
    <p:sldId id="287" r:id="rId7"/>
    <p:sldId id="284" r:id="rId8"/>
    <p:sldId id="285" r:id="rId9"/>
    <p:sldId id="283" r:id="rId10"/>
    <p:sldId id="288" r:id="rId11"/>
    <p:sldId id="258" r:id="rId12"/>
    <p:sldId id="259" r:id="rId13"/>
    <p:sldId id="28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74" r:id="rId23"/>
    <p:sldId id="268" r:id="rId24"/>
    <p:sldId id="275" r:id="rId25"/>
    <p:sldId id="277" r:id="rId26"/>
    <p:sldId id="278" r:id="rId27"/>
    <p:sldId id="269" r:id="rId28"/>
    <p:sldId id="270" r:id="rId29"/>
    <p:sldId id="271" r:id="rId30"/>
    <p:sldId id="272" r:id="rId31"/>
    <p:sldId id="279" r:id="rId32"/>
    <p:sldId id="273" r:id="rId33"/>
    <p:sldId id="290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489CFE8-FF63-482B-9CD9-89B59F89CDC3}" type="datetimeFigureOut">
              <a:rPr lang="pt-BR" smtClean="0"/>
              <a:t>16/09/2021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91FDD79-D03C-40B1-B7C6-9F4E06228993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846640" cy="1584176"/>
          </a:xfrm>
        </p:spPr>
        <p:txBody>
          <a:bodyPr>
            <a:normAutofit fontScale="90000"/>
          </a:bodyPr>
          <a:lstStyle/>
          <a:p>
            <a:r>
              <a:rPr lang="pt-BR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ORIENTAÇÃO – LOCALIZAÇÃO - PROJEÇÕES E ESCALAS CARTOGRÁFICAS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Professor: Mário Jorge</a:t>
            </a:r>
            <a:endParaRPr lang="pt-BR" sz="3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79912" y="3284983"/>
            <a:ext cx="1656184" cy="720081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7"/>
            <a:ext cx="5249390" cy="36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4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96944" cy="498384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ORIENTAÇÃO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75344"/>
            <a:ext cx="3257506" cy="410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8845"/>
            <a:ext cx="5031210" cy="310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72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6"/>
            <a:ext cx="3008784" cy="310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7501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76872"/>
            <a:ext cx="2931556" cy="414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89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3" cy="525658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Localização </a:t>
            </a:r>
            <a:r>
              <a:rPr lang="pt-BR" dirty="0">
                <a:solidFill>
                  <a:schemeClr val="tx1"/>
                </a:solidFill>
              </a:rPr>
              <a:t>é o lugar em que está localizado algo ou a ação e o efeito de localizar (situar, localizar ou instalar num </a:t>
            </a:r>
            <a:r>
              <a:rPr lang="pt-BR" dirty="0" smtClean="0">
                <a:solidFill>
                  <a:schemeClr val="tx1"/>
                </a:solidFill>
              </a:rPr>
              <a:t>determinado </a:t>
            </a:r>
            <a:r>
              <a:rPr lang="pt-BR" dirty="0">
                <a:solidFill>
                  <a:schemeClr val="tx1"/>
                </a:solidFill>
              </a:rPr>
              <a:t>lugar ou espaço</a:t>
            </a:r>
            <a:r>
              <a:rPr lang="pt-BR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b="1" i="1" u="sng" dirty="0" smtClean="0">
                <a:solidFill>
                  <a:schemeClr val="tx1"/>
                </a:solidFill>
              </a:rPr>
              <a:t>Exprime de forma exata a posição de um ponto qualquer na superfície da Terra.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dirty="0">
                <a:solidFill>
                  <a:schemeClr val="tx1"/>
                </a:solidFill>
              </a:rPr>
              <a:t>Atualmente, o estabelecimento da localização é facilitado pela existência dos sistemas GPS (Global </a:t>
            </a:r>
            <a:r>
              <a:rPr lang="pt-BR" dirty="0" err="1">
                <a:solidFill>
                  <a:schemeClr val="tx1"/>
                </a:solidFill>
              </a:rPr>
              <a:t>Positioning</a:t>
            </a:r>
            <a:r>
              <a:rPr lang="pt-BR" dirty="0">
                <a:solidFill>
                  <a:schemeClr val="tx1"/>
                </a:solidFill>
              </a:rPr>
              <a:t> System), que se baseiam na navegação por satélite.</a:t>
            </a:r>
            <a:endParaRPr lang="pt-BR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435280" cy="570392"/>
          </a:xfrm>
        </p:spPr>
        <p:txBody>
          <a:bodyPr>
            <a:normAutofit fontScale="90000"/>
          </a:bodyPr>
          <a:lstStyle/>
          <a:p>
            <a:r>
              <a:rPr lang="pt-BR" u="sng" dirty="0" smtClean="0">
                <a:solidFill>
                  <a:schemeClr val="tx1"/>
                </a:solidFill>
              </a:rPr>
              <a:t>LOCALIZAÇÃO</a:t>
            </a:r>
            <a:endParaRPr lang="pt-BR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4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332656"/>
            <a:ext cx="8496943" cy="6264696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			        </a:t>
            </a:r>
            <a:r>
              <a:rPr lang="pt-BR" u="sng" dirty="0" smtClean="0">
                <a:solidFill>
                  <a:schemeClr val="tx1"/>
                </a:solidFill>
              </a:rPr>
              <a:t>PARALELOS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S</a:t>
            </a:r>
            <a:r>
              <a:rPr lang="pt-BR" dirty="0" smtClean="0">
                <a:solidFill>
                  <a:schemeClr val="tx1"/>
                </a:solidFill>
              </a:rPr>
              <a:t>ão </a:t>
            </a:r>
            <a:r>
              <a:rPr lang="pt-BR" dirty="0">
                <a:solidFill>
                  <a:schemeClr val="tx1"/>
                </a:solidFill>
              </a:rPr>
              <a:t>linhas que passam paralelamente à Linha do Equador, que “corta” a Terra ao meio, ocasionando a divisão entre os hemisférios norte e sul.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02" y="2348880"/>
            <a:ext cx="8437098" cy="34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62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332656"/>
            <a:ext cx="8568951" cy="6336704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dirty="0" smtClean="0">
                <a:solidFill>
                  <a:schemeClr val="tx1"/>
                </a:solidFill>
              </a:rPr>
              <a:t>		      </a:t>
            </a:r>
            <a:r>
              <a:rPr lang="pt-BR" u="sng" dirty="0" smtClean="0">
                <a:solidFill>
                  <a:schemeClr val="tx1"/>
                </a:solidFill>
              </a:rPr>
              <a:t>MERIDIANOS</a:t>
            </a:r>
            <a:endParaRPr lang="pt-BR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800" dirty="0">
                <a:solidFill>
                  <a:schemeClr val="tx1"/>
                </a:solidFill>
              </a:rPr>
              <a:t>Os meridianos são linhas traçadas verticalmente com relação à Linha do Equador. O meridiano mais conhecido é o Meridiano de Greenwich. O único meridiano a receber um nome é o de Greenwich. </a:t>
            </a:r>
            <a:endParaRPr lang="pt-BR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u="sng" dirty="0" smtClean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73" y="1844824"/>
            <a:ext cx="5843364" cy="438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47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1560" y="332656"/>
            <a:ext cx="8147248" cy="432048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PARALELOS E MERIDIANOS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702078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8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0" y="260648"/>
            <a:ext cx="8424935" cy="6336704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Assim como os PARALELOS definem as LATITUDES que variam de 0º a 90º sempre no sentido NORTE-SUL;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Os MERIDIANOS variam de 0º a 180ºno sentido LESTE-OESTE e definem as longitudes.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542" y="1988840"/>
            <a:ext cx="63627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967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260648"/>
            <a:ext cx="8568951" cy="633670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		    </a:t>
            </a:r>
            <a:r>
              <a:rPr lang="pt-BR" u="sng" dirty="0" smtClean="0">
                <a:solidFill>
                  <a:schemeClr val="tx1"/>
                </a:solidFill>
              </a:rPr>
              <a:t>COORDENADAS GEOGRÁFICAS</a:t>
            </a:r>
          </a:p>
          <a:p>
            <a:pPr marL="0" indent="0" algn="just">
              <a:buNone/>
            </a:pPr>
            <a:endParaRPr lang="pt-BR" u="sng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u="sng" dirty="0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489858" cy="543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77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60655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ta para a direita 1"/>
          <p:cNvSpPr/>
          <p:nvPr/>
        </p:nvSpPr>
        <p:spPr>
          <a:xfrm>
            <a:off x="1115616" y="1700808"/>
            <a:ext cx="1368152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26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‘’ </a:t>
            </a:r>
            <a:r>
              <a:rPr lang="pt-BR" sz="3100" b="1" u="sng" dirty="0" smtClean="0">
                <a:solidFill>
                  <a:schemeClr val="tx1"/>
                </a:solidFill>
              </a:rPr>
              <a:t>TODA REPRESENTAÇÃO GERA DISTORÇÃO...”</a:t>
            </a:r>
            <a:endParaRPr lang="pt-BR" sz="3100" b="1" u="sng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776864" cy="3672408"/>
          </a:xfrm>
        </p:spPr>
        <p:txBody>
          <a:bodyPr>
            <a:normAutofit lnSpcReduction="10000"/>
          </a:bodyPr>
          <a:lstStyle/>
          <a:p>
            <a:r>
              <a:rPr lang="pt-BR" sz="3200" dirty="0">
                <a:solidFill>
                  <a:schemeClr val="tx1"/>
                </a:solidFill>
              </a:rPr>
              <a:t>As diferentes projeções cartográficas foram desenvolvidas com o intuito de minimizar as distorções </a:t>
            </a:r>
            <a:r>
              <a:rPr lang="pt-BR" sz="3200" dirty="0" smtClean="0">
                <a:solidFill>
                  <a:schemeClr val="tx1"/>
                </a:solidFill>
              </a:rPr>
              <a:t>e tornar essas deformações </a:t>
            </a:r>
            <a:r>
              <a:rPr lang="pt-BR" sz="3200" dirty="0">
                <a:solidFill>
                  <a:schemeClr val="tx1"/>
                </a:solidFill>
              </a:rPr>
              <a:t>conhecidas. </a:t>
            </a:r>
            <a:r>
              <a:rPr lang="pt-BR" sz="3200" i="1" dirty="0">
                <a:solidFill>
                  <a:schemeClr val="tx1"/>
                </a:solidFill>
              </a:rPr>
              <a:t>Mas nenhuma delas é capaz de evitar a totalidade das deformações</a:t>
            </a:r>
            <a:r>
              <a:rPr lang="pt-BR" sz="32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pt-BR" sz="3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REPRESENTAÇÃO X  REPRODUÇÃO</a:t>
            </a:r>
          </a:p>
          <a:p>
            <a:r>
              <a:rPr lang="pt-BR" sz="3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Desenho   x   Foto</a:t>
            </a:r>
            <a:endParaRPr lang="pt-BR" sz="32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71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864096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Tipos de deformações quanto a: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776864" cy="4752528"/>
          </a:xfrm>
        </p:spPr>
        <p:txBody>
          <a:bodyPr>
            <a:normAutofit/>
          </a:bodyPr>
          <a:lstStyle/>
          <a:p>
            <a:r>
              <a:rPr lang="pt-BR" sz="2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PROPRIEDADE GEOMÉTRICA:</a:t>
            </a:r>
          </a:p>
          <a:p>
            <a:r>
              <a:rPr lang="pt-BR" sz="2800" dirty="0" smtClean="0">
                <a:solidFill>
                  <a:schemeClr val="tx1"/>
                </a:solidFill>
              </a:rPr>
              <a:t>Tipo de deformação </a:t>
            </a:r>
            <a:r>
              <a:rPr lang="pt-BR" sz="2800" u="sng" dirty="0" smtClean="0">
                <a:solidFill>
                  <a:schemeClr val="tx1"/>
                </a:solidFill>
              </a:rPr>
              <a:t>na </a:t>
            </a:r>
            <a:r>
              <a:rPr lang="pt-BR" sz="2800" i="1" u="sng" dirty="0" smtClean="0">
                <a:solidFill>
                  <a:schemeClr val="tx1"/>
                </a:solidFill>
              </a:rPr>
              <a:t>ÁREA E FORMA dos continentes:</a:t>
            </a:r>
          </a:p>
          <a:p>
            <a:pPr algn="just"/>
            <a:r>
              <a:rPr lang="pt-BR" sz="2800" b="1" u="sng" dirty="0" smtClean="0">
                <a:solidFill>
                  <a:schemeClr val="tx1"/>
                </a:solidFill>
              </a:rPr>
              <a:t>CONFORME: </a:t>
            </a:r>
            <a:r>
              <a:rPr lang="pt-BR" sz="2800" i="1" dirty="0" smtClean="0">
                <a:solidFill>
                  <a:schemeClr val="tx1"/>
                </a:solidFill>
              </a:rPr>
              <a:t>mantém a forma e distorce a área...</a:t>
            </a:r>
          </a:p>
          <a:p>
            <a:pPr algn="just"/>
            <a:r>
              <a:rPr lang="pt-BR" sz="2800" b="1" u="sng" dirty="0" smtClean="0">
                <a:solidFill>
                  <a:schemeClr val="tx1"/>
                </a:solidFill>
              </a:rPr>
              <a:t>EQUIVALENTE: </a:t>
            </a:r>
            <a:r>
              <a:rPr lang="pt-BR" sz="2800" dirty="0" smtClean="0">
                <a:solidFill>
                  <a:schemeClr val="tx1"/>
                </a:solidFill>
              </a:rPr>
              <a:t>mantém a área e distorce a forma..</a:t>
            </a:r>
          </a:p>
          <a:p>
            <a:pPr algn="just"/>
            <a:r>
              <a:rPr lang="pt-BR" sz="2800" b="1" u="sng" dirty="0" smtClean="0">
                <a:solidFill>
                  <a:schemeClr val="tx1"/>
                </a:solidFill>
              </a:rPr>
              <a:t>EQUIDISTANTE ou AFILÁTICA: </a:t>
            </a:r>
            <a:r>
              <a:rPr lang="pt-BR" sz="2800" dirty="0" smtClean="0">
                <a:solidFill>
                  <a:schemeClr val="tx1"/>
                </a:solidFill>
              </a:rPr>
              <a:t>Distorce área e forma... Exemplo: Anamorfose...</a:t>
            </a:r>
          </a:p>
          <a:p>
            <a:pPr algn="just"/>
            <a:endParaRPr lang="pt-BR" sz="2800" b="1" u="sng" dirty="0" smtClean="0"/>
          </a:p>
          <a:p>
            <a:endParaRPr lang="pt-BR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676775"/>
            <a:ext cx="2880320" cy="184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722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332656"/>
            <a:ext cx="8496943" cy="6264696"/>
          </a:xfrm>
        </p:spPr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O que é uma projeção anamorfose?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Anamorfose geográfica ou cartográfica é uma forma de representação do espaço geográfico em que há a distorção da proporcionalidade entre os territórios para adequá-los aos </a:t>
            </a:r>
            <a:r>
              <a:rPr lang="pt-BR" dirty="0" smtClean="0">
                <a:solidFill>
                  <a:schemeClr val="tx1"/>
                </a:solidFill>
              </a:rPr>
              <a:t>da dos </a:t>
            </a:r>
            <a:r>
              <a:rPr lang="pt-BR" dirty="0">
                <a:solidFill>
                  <a:schemeClr val="tx1"/>
                </a:solidFill>
              </a:rPr>
              <a:t>quantitativos que norteiam o </a:t>
            </a:r>
            <a:r>
              <a:rPr lang="pt-BR" dirty="0" smtClean="0">
                <a:solidFill>
                  <a:schemeClr val="tx1"/>
                </a:solidFill>
              </a:rPr>
              <a:t>mapa...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7669610" cy="396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075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Deformação quanto a: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776864" cy="4968552"/>
          </a:xfrm>
        </p:spPr>
        <p:txBody>
          <a:bodyPr>
            <a:normAutofit/>
          </a:bodyPr>
          <a:lstStyle/>
          <a:p>
            <a:r>
              <a:rPr lang="pt-BR" sz="2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Figura Geométrica: </a:t>
            </a:r>
          </a:p>
          <a:p>
            <a:r>
              <a:rPr lang="pt-BR" sz="2800" dirty="0" smtClean="0">
                <a:solidFill>
                  <a:schemeClr val="tx1"/>
                </a:solidFill>
              </a:rPr>
              <a:t>Tipo de </a:t>
            </a:r>
            <a:r>
              <a:rPr lang="pt-BR" sz="2800" u="sng" dirty="0" smtClean="0">
                <a:solidFill>
                  <a:schemeClr val="tx1"/>
                </a:solidFill>
              </a:rPr>
              <a:t>distorção no Globo terrestre</a:t>
            </a:r>
          </a:p>
          <a:p>
            <a:r>
              <a:rPr lang="pt-BR" sz="2800" dirty="0" smtClean="0">
                <a:solidFill>
                  <a:schemeClr val="tx1"/>
                </a:solidFill>
              </a:rPr>
              <a:t>Serve de recurso para privilegiar a área da Terra que se pretende projetar com MENOS distorção:</a:t>
            </a:r>
          </a:p>
          <a:p>
            <a:pPr marL="457200" indent="-457200">
              <a:buFontTx/>
              <a:buChar char="-"/>
            </a:pPr>
            <a:endParaRPr lang="pt-B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CILÍNDRICAS: Baixas latitudes</a:t>
            </a:r>
          </a:p>
          <a:p>
            <a:pPr marL="457200" indent="-457200">
              <a:buFontTx/>
              <a:buChar char="-"/>
            </a:pPr>
            <a:endParaRPr lang="pt-B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CÔNICAS: Médias latitudes</a:t>
            </a:r>
          </a:p>
          <a:p>
            <a:pPr marL="457200" indent="-457200">
              <a:buFontTx/>
              <a:buChar char="-"/>
            </a:pPr>
            <a:endParaRPr lang="pt-B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AZIMUTAL: Altas latitudes</a:t>
            </a:r>
          </a:p>
        </p:txBody>
      </p:sp>
    </p:spTree>
    <p:extLst>
      <p:ext uri="{BB962C8B-B14F-4D97-AF65-F5344CB8AC3E}">
        <p14:creationId xmlns:p14="http://schemas.microsoft.com/office/powerpoint/2010/main" val="2801213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PECULIARIDADES: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71800" y="1556792"/>
            <a:ext cx="4960640" cy="3744416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187" y="1196752"/>
            <a:ext cx="6516216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ta para a direita 4"/>
          <p:cNvSpPr/>
          <p:nvPr/>
        </p:nvSpPr>
        <p:spPr>
          <a:xfrm>
            <a:off x="5364088" y="2636912"/>
            <a:ext cx="1080120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887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pt-BR" sz="3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Paralelos e Meridianos nas respectivas projeções</a:t>
            </a:r>
            <a:endParaRPr lang="pt-BR" sz="32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8064896" cy="4608512"/>
          </a:xfrm>
        </p:spPr>
        <p:txBody>
          <a:bodyPr/>
          <a:lstStyle/>
          <a:p>
            <a:pPr marL="342900" indent="-342900" algn="just">
              <a:buFontTx/>
              <a:buChar char="-"/>
            </a:pPr>
            <a:r>
              <a:rPr lang="pt-BR" u="sng" dirty="0" smtClean="0">
                <a:solidFill>
                  <a:schemeClr val="tx1"/>
                </a:solidFill>
              </a:rPr>
              <a:t>CILÍNDRICAS:</a:t>
            </a:r>
            <a:r>
              <a:rPr lang="pt-BR" dirty="0" smtClean="0">
                <a:solidFill>
                  <a:schemeClr val="tx1"/>
                </a:solidFill>
              </a:rPr>
              <a:t> Formam um plano cartesiano ao se cruzarem perpendicularmente.</a:t>
            </a:r>
          </a:p>
          <a:p>
            <a:pPr marL="342900" indent="-342900" algn="just">
              <a:buFontTx/>
              <a:buChar char="-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- </a:t>
            </a:r>
            <a:r>
              <a:rPr lang="pt-BR" u="sng" dirty="0">
                <a:solidFill>
                  <a:schemeClr val="tx1"/>
                </a:solidFill>
              </a:rPr>
              <a:t>CÔNICAS:</a:t>
            </a:r>
            <a:r>
              <a:rPr lang="pt-BR" dirty="0">
                <a:solidFill>
                  <a:schemeClr val="tx1"/>
                </a:solidFill>
              </a:rPr>
              <a:t>  os meridianos são linhas retas dispostas radialmente e os paralelos são </a:t>
            </a:r>
            <a:r>
              <a:rPr lang="pt-BR" dirty="0" smtClean="0">
                <a:solidFill>
                  <a:schemeClr val="tx1"/>
                </a:solidFill>
              </a:rPr>
              <a:t>arcos </a:t>
            </a:r>
            <a:r>
              <a:rPr lang="pt-BR" dirty="0">
                <a:solidFill>
                  <a:schemeClr val="tx1"/>
                </a:solidFill>
              </a:rPr>
              <a:t>concêntricos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Tx/>
              <a:buChar char="-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- </a:t>
            </a:r>
            <a:r>
              <a:rPr lang="pt-BR" u="sng" dirty="0">
                <a:solidFill>
                  <a:schemeClr val="tx1"/>
                </a:solidFill>
              </a:rPr>
              <a:t>AZIMUTAIS</a:t>
            </a:r>
            <a:r>
              <a:rPr lang="pt-BR" dirty="0">
                <a:solidFill>
                  <a:schemeClr val="tx1"/>
                </a:solidFill>
              </a:rPr>
              <a:t>: meridianos representados por linhas retas partindo do centro do mapa, similares ao formato dos raios de uma roda de bicicleta. Já as linhas paralelas serão representadas por círculos concêntricos</a:t>
            </a:r>
            <a:r>
              <a:rPr lang="pt-BR" dirty="0" smtClean="0">
                <a:solidFill>
                  <a:schemeClr val="tx1"/>
                </a:solidFill>
              </a:rPr>
              <a:t>. Exemplo: Símbolo da ONU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25144"/>
            <a:ext cx="215622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511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pt-BR" b="1" u="sng" dirty="0" smtClean="0">
                <a:solidFill>
                  <a:schemeClr val="tx1"/>
                </a:solidFill>
              </a:rPr>
              <a:t>PRINCIPAIS PROJEÇÕES:</a:t>
            </a:r>
            <a:endParaRPr lang="pt-BR" b="1" u="sng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576" y="980728"/>
            <a:ext cx="7736904" cy="5040560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MERCATOR: </a:t>
            </a:r>
            <a:r>
              <a:rPr lang="pt-BR" sz="3200" dirty="0" smtClean="0">
                <a:solidFill>
                  <a:schemeClr val="tx1"/>
                </a:solidFill>
              </a:rPr>
              <a:t>cilíndrica Conforme</a:t>
            </a:r>
            <a:endParaRPr lang="pt-B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Mercator</a:t>
            </a:r>
            <a:r>
              <a:rPr lang="pt-B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conseguira, utilizando 24 linhas verticais (meridianos) e 12 horizontais (paralelos) que iam se afastando umas das outras conforme se aproximavam dos </a:t>
            </a:r>
            <a:r>
              <a:rPr lang="pt-BR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pólos</a:t>
            </a:r>
            <a:endParaRPr lang="pt-B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84784"/>
            <a:ext cx="3456384" cy="249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206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92088"/>
          </a:xfrm>
        </p:spPr>
        <p:txBody>
          <a:bodyPr/>
          <a:lstStyle/>
          <a:p>
            <a:r>
              <a:rPr lang="pt-BR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 PROJEÇÕES</a:t>
            </a:r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19872" y="2780928"/>
            <a:ext cx="3744416" cy="331236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268761"/>
            <a:ext cx="7067500" cy="476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805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504056"/>
          </a:xfrm>
        </p:spPr>
        <p:txBody>
          <a:bodyPr>
            <a:normAutofit fontScale="90000"/>
          </a:bodyPr>
          <a:lstStyle/>
          <a:p>
            <a:r>
              <a:rPr lang="pt-BR" b="1" u="sng" dirty="0" smtClean="0">
                <a:solidFill>
                  <a:schemeClr val="tx1"/>
                </a:solidFill>
              </a:rPr>
              <a:t>PRINCIPAIS PROJEÇÕES:</a:t>
            </a:r>
            <a:endParaRPr lang="pt-BR" b="1" u="sng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776864" cy="5112568"/>
          </a:xfrm>
        </p:spPr>
        <p:txBody>
          <a:bodyPr>
            <a:normAutofit/>
          </a:bodyPr>
          <a:lstStyle/>
          <a:p>
            <a:r>
              <a:rPr lang="pt-BR" sz="2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ROBINSON: CILÍNDRICA AFILÁTICA </a:t>
            </a:r>
          </a:p>
          <a:p>
            <a:pPr marL="457200" indent="-457200">
              <a:buFontTx/>
              <a:buChar char="-"/>
            </a:pP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pt-BR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Mundi</a:t>
            </a:r>
            <a:endParaRPr lang="pt-BR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Distorce as altas latitudes na área e na forma</a:t>
            </a:r>
            <a:endParaRPr lang="pt-BR" sz="2800" dirty="0" smtClean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5472608" cy="288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639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pt-BR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OUTRAS PROJEÇÕES:</a:t>
            </a:r>
            <a:endParaRPr lang="pt-BR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064896" cy="4752528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223224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29726"/>
            <a:ext cx="3467100" cy="216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12777"/>
            <a:ext cx="2016224" cy="211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90" y="3717032"/>
            <a:ext cx="39624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4251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936104"/>
          </a:xfrm>
        </p:spPr>
        <p:txBody>
          <a:bodyPr/>
          <a:lstStyle/>
          <a:p>
            <a:r>
              <a:rPr lang="pt-BR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ESCALAS CARTOGRÁFICAS</a:t>
            </a:r>
            <a:endParaRPr lang="pt-BR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1484784"/>
            <a:ext cx="8064896" cy="4680520"/>
          </a:xfrm>
        </p:spPr>
        <p:txBody>
          <a:bodyPr>
            <a:norm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pt-BR" b="1" dirty="0" smtClean="0">
                <a:solidFill>
                  <a:schemeClr val="tx1"/>
                </a:solidFill>
              </a:rPr>
              <a:t>Relação </a:t>
            </a:r>
            <a:r>
              <a:rPr lang="pt-BR" b="1" dirty="0">
                <a:solidFill>
                  <a:schemeClr val="tx1"/>
                </a:solidFill>
              </a:rPr>
              <a:t>de proporção entre a área real e a sua representação. É a escala que indica o quanto um determinado espaço geográfico foi reduzido para “caber” no local em que ele foi confeccionado em forma de material gráfico</a:t>
            </a:r>
            <a:r>
              <a:rPr lang="pt-BR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pt-BR" b="1" dirty="0" smtClean="0">
                <a:solidFill>
                  <a:schemeClr val="tx1"/>
                </a:solidFill>
              </a:rPr>
              <a:t>Podem ser representadas das seguintes formas:</a:t>
            </a:r>
          </a:p>
          <a:p>
            <a:pPr marL="342900" indent="-342900" algn="just">
              <a:buFont typeface="Arial" charset="0"/>
              <a:buChar char="•"/>
            </a:pPr>
            <a:endParaRPr lang="pt-BR" sz="2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10253"/>
            <a:ext cx="417195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398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5536" y="260648"/>
            <a:ext cx="8424936" cy="6192688"/>
          </a:xfrm>
        </p:spPr>
        <p:txBody>
          <a:bodyPr/>
          <a:lstStyle/>
          <a:p>
            <a:pPr algn="just"/>
            <a:r>
              <a:rPr lang="pt-BR" sz="3200" dirty="0">
                <a:solidFill>
                  <a:schemeClr val="tx1"/>
                </a:solidFill>
              </a:rPr>
              <a:t>A escala numérica representa em forma de fração a proporção da escala, havendo, dessa maneira, o seu numerador e o seu </a:t>
            </a:r>
            <a:r>
              <a:rPr lang="pt-BR" sz="3200" dirty="0" smtClean="0">
                <a:solidFill>
                  <a:schemeClr val="tx1"/>
                </a:solidFill>
              </a:rPr>
              <a:t>denominador: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08920"/>
            <a:ext cx="36195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19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pt-BR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TAMANHO DE ESCALA</a:t>
            </a:r>
            <a:endParaRPr lang="pt-BR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7560840" cy="4896544"/>
          </a:xfrm>
        </p:spPr>
        <p:txBody>
          <a:bodyPr/>
          <a:lstStyle/>
          <a:p>
            <a:pPr marL="342900" indent="-342900" algn="just">
              <a:buFont typeface="Arial" charset="0"/>
              <a:buChar char="•"/>
            </a:pPr>
            <a:r>
              <a:rPr lang="pt-BR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GRANDE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Quanto </a:t>
            </a:r>
            <a:r>
              <a:rPr lang="pt-BR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maior a </a:t>
            </a:r>
            <a:r>
              <a:rPr lang="pt-BR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(APROXIMAÇÃO – denominador pequeno)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a área representada</a:t>
            </a:r>
            <a:r>
              <a:rPr lang="pt-BR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pt-BR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maior é o nível de detalhamento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EX: Projetos arquitetônicos, plantas, bairros e cidades...</a:t>
            </a:r>
          </a:p>
          <a:p>
            <a:pPr algn="just"/>
            <a:endParaRPr lang="pt-BR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pt-BR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 PEQUENA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Quanto menor a escala (DISTANCIAMENTO – denominador grande), maior a área representada e menor é o nível de detalhamento.</a:t>
            </a:r>
          </a:p>
          <a:p>
            <a:pPr algn="just"/>
            <a:endParaRPr lang="pt-BR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Exemplo: escala do mapa </a:t>
            </a:r>
            <a:r>
              <a:rPr lang="pt-BR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mundi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1:36.000.000, ou seja, cada 1 centímetro no mapa, equivale a 360 </a:t>
            </a:r>
            <a:r>
              <a:rPr lang="pt-BR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kms</a:t>
            </a:r>
            <a:r>
              <a:rPr lang="pt-B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real... Uma perda muito grande de detalhes...</a:t>
            </a:r>
            <a:endParaRPr lang="pt-BR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5070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142931" cy="536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57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67544" y="332656"/>
            <a:ext cx="8352927" cy="6264696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5575"/>
            <a:ext cx="8856984" cy="664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422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0" y="188640"/>
            <a:ext cx="8712967" cy="6552728"/>
          </a:xfrm>
        </p:spPr>
        <p:txBody>
          <a:bodyPr/>
          <a:lstStyle/>
          <a:p>
            <a:pPr algn="r"/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18" y="188640"/>
            <a:ext cx="8665301" cy="649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972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pt-BR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CÁLCULOS COM ESCALA</a:t>
            </a:r>
            <a:endParaRPr lang="pt-BR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352928" cy="5184576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CONVERSÃO DE UNIDADES DE MEDIDAS</a:t>
            </a: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pt-BR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Kms</a:t>
            </a: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centímetros: acrescentar 5 zeros;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Centímetros para </a:t>
            </a:r>
            <a:r>
              <a:rPr lang="pt-BR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Kms</a:t>
            </a:r>
            <a:r>
              <a:rPr lang="pt-B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retira-se 5 zeros...</a:t>
            </a:r>
            <a:endParaRPr lang="pt-B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7848872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001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92088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CÁLCULOS COM ESCALA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15816" y="2420888"/>
            <a:ext cx="4104456" cy="2376264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55272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461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CÁLCULOS COM ESCALA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8496944" cy="5184576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Fórmulas: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24944"/>
            <a:ext cx="245745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2664296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884" y="3507579"/>
            <a:ext cx="3153147" cy="1994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416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92088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EXERCÍCIOS DE ESCALA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08912" cy="5112568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tx1"/>
                </a:solidFill>
              </a:rPr>
              <a:t>1- </a:t>
            </a:r>
            <a:r>
              <a:rPr lang="pt-BR" dirty="0">
                <a:solidFill>
                  <a:schemeClr val="tx1"/>
                </a:solidFill>
              </a:rPr>
              <a:t>Calcular a distância real entre dois pontos, separados por 5 cm (d), num mapa de escala (E) 1: 300 000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 smtClean="0">
              <a:solidFill>
                <a:schemeClr val="tx1"/>
              </a:solidFill>
            </a:endParaRPr>
          </a:p>
          <a:p>
            <a:pPr algn="l"/>
            <a:r>
              <a:rPr lang="pt-BR" dirty="0">
                <a:solidFill>
                  <a:schemeClr val="tx1"/>
                </a:solidFill>
              </a:rPr>
              <a:t>2- Calcular a distância no mapa (d) de escala (E) 1: 300 000 entre dois pontos situados a 15 </a:t>
            </a:r>
            <a:r>
              <a:rPr lang="pt-BR" dirty="0" smtClean="0">
                <a:solidFill>
                  <a:schemeClr val="tx1"/>
                </a:solidFill>
              </a:rPr>
              <a:t>km </a:t>
            </a:r>
            <a:r>
              <a:rPr lang="pt-BR" dirty="0">
                <a:solidFill>
                  <a:schemeClr val="tx1"/>
                </a:solidFill>
              </a:rPr>
              <a:t>de distância (D) um do outro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pt-BR" dirty="0">
              <a:solidFill>
                <a:schemeClr val="tx1"/>
              </a:solidFill>
            </a:endParaRPr>
          </a:p>
          <a:p>
            <a:pPr algn="l"/>
            <a:endParaRPr lang="pt-BR" dirty="0" smtClean="0">
              <a:solidFill>
                <a:schemeClr val="tx1"/>
              </a:solidFill>
            </a:endParaRPr>
          </a:p>
          <a:p>
            <a:pPr algn="l"/>
            <a:r>
              <a:rPr lang="pt-BR" dirty="0">
                <a:solidFill>
                  <a:schemeClr val="tx1"/>
                </a:solidFill>
              </a:rPr>
              <a:t>3- Calcular a escala (E), sabendo-se que a distância entre dois pontos no mapa (d) de 5 cm representa a distância real (D) de 15 km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pt-BR" dirty="0"/>
          </a:p>
          <a:p>
            <a:pPr algn="l"/>
            <a:endParaRPr lang="pt-BR" dirty="0"/>
          </a:p>
          <a:p>
            <a:pPr algn="l"/>
            <a:r>
              <a:rPr lang="pt-BR" dirty="0"/>
              <a:t> </a:t>
            </a:r>
            <a:endParaRPr lang="pt-BR" dirty="0" smtClean="0"/>
          </a:p>
          <a:p>
            <a:pPr algn="l"/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2132856"/>
            <a:ext cx="33813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7" y="3861048"/>
            <a:ext cx="2562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82" y="5229200"/>
            <a:ext cx="297858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654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65" y="116632"/>
            <a:ext cx="8784975" cy="658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577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53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896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53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28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653</TotalTime>
  <Words>735</Words>
  <Application>Microsoft Office PowerPoint</Application>
  <PresentationFormat>Apresentação na tela (4:3)</PresentationFormat>
  <Paragraphs>108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Forma de Onda</vt:lpstr>
      <vt:lpstr>ORIENTAÇÃO – LOCALIZAÇÃO - PROJEÇÕES E ESCALAS CARTOGRÁFICAS Professor: Mário Jorge</vt:lpstr>
      <vt:lpstr>ORIENTAÇÃO</vt:lpstr>
      <vt:lpstr>Apresentação do PowerPoint</vt:lpstr>
      <vt:lpstr>LOCALIZAÇÃO</vt:lpstr>
      <vt:lpstr>Apresentação do PowerPoint</vt:lpstr>
      <vt:lpstr>Apresentação do PowerPoint</vt:lpstr>
      <vt:lpstr>PARALELOS E MERIDIANOS</vt:lpstr>
      <vt:lpstr>Apresentação do PowerPoint</vt:lpstr>
      <vt:lpstr>Apresentação do PowerPoint</vt:lpstr>
      <vt:lpstr>Apresentação do PowerPoint</vt:lpstr>
      <vt:lpstr>‘’ TODA REPRESENTAÇÃO GERA DISTORÇÃO...”</vt:lpstr>
      <vt:lpstr>Tipos de deformações quanto a:</vt:lpstr>
      <vt:lpstr>Apresentação do PowerPoint</vt:lpstr>
      <vt:lpstr>Deformação quanto a:</vt:lpstr>
      <vt:lpstr>PECULIARIDADES: </vt:lpstr>
      <vt:lpstr>Paralelos e Meridianos nas respectivas projeções</vt:lpstr>
      <vt:lpstr>PRINCIPAIS PROJEÇÕES:</vt:lpstr>
      <vt:lpstr>PRINCIPAIS PROJEÇÕES:</vt:lpstr>
      <vt:lpstr>PRINCIPAIS PROJEÇÕES:</vt:lpstr>
      <vt:lpstr>OUTRAS PROJEÇÕES:</vt:lpstr>
      <vt:lpstr>ESCALAS CARTOGRÁFICAS</vt:lpstr>
      <vt:lpstr>Apresentação do PowerPoint</vt:lpstr>
      <vt:lpstr>TAMANHO DE ESCALA</vt:lpstr>
      <vt:lpstr>Apresentação do PowerPoint</vt:lpstr>
      <vt:lpstr>Apresentação do PowerPoint</vt:lpstr>
      <vt:lpstr>Apresentação do PowerPoint</vt:lpstr>
      <vt:lpstr>CÁLCULOS COM ESCALA</vt:lpstr>
      <vt:lpstr>CÁLCULOS COM ESCALA</vt:lpstr>
      <vt:lpstr>CÁLCULOS COM ESCALA</vt:lpstr>
      <vt:lpstr>EXERCÍCIOS DE ESCALA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</dc:creator>
  <cp:lastModifiedBy>Cliente</cp:lastModifiedBy>
  <cp:revision>40</cp:revision>
  <dcterms:created xsi:type="dcterms:W3CDTF">2016-02-24T18:26:26Z</dcterms:created>
  <dcterms:modified xsi:type="dcterms:W3CDTF">2021-09-16T19:40:22Z</dcterms:modified>
</cp:coreProperties>
</file>