
<file path=[Content_Types].xml><?xml version="1.0" encoding="utf-8"?>
<Types xmlns="http://schemas.openxmlformats.org/package/2006/content-types">
  <Default ContentType="image/gif" Extension="gif"/>
  <Default ContentType="application/xml" Extension="xml"/>
  <Default ContentType="image/png" Extension="png"/>
  <Default ContentType="image/jpeg" Extension="jpeg"/>
  <Default ContentType="application/vnd.openxmlformats-package.relationships+xml" Extension="rels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3.xml"/>
  <Override ContentType="application/vnd.openxmlformats-officedocument.presentationml.slide+xml" PartName="/ppt/slides/slide78.xml"/>
  <Override ContentType="application/vnd.openxmlformats-officedocument.presentationml.slide+xml" PartName="/ppt/slides/slide86.xml"/>
  <Override ContentType="application/vnd.openxmlformats-officedocument.presentationml.slide+xml" PartName="/ppt/slides/slide35.xml"/>
  <Override ContentType="application/vnd.openxmlformats-officedocument.presentationml.slide+xml" PartName="/ppt/slides/slide105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68.xml"/>
  <Override ContentType="application/vnd.openxmlformats-officedocument.presentationml.slide+xml" PartName="/ppt/slides/slide94.xml"/>
  <Override ContentType="application/vnd.openxmlformats-officedocument.presentationml.slide+xml" PartName="/ppt/slides/slide107.xml"/>
  <Override ContentType="application/vnd.openxmlformats-officedocument.presentationml.slide+xml" PartName="/ppt/slides/slide84.xml"/>
  <Override ContentType="application/vnd.openxmlformats-officedocument.presentationml.slide+xml" PartName="/ppt/slides/slide37.xml"/>
  <Override ContentType="application/vnd.openxmlformats-officedocument.presentationml.slide+xml" PartName="/ppt/slides/slide71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66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53.xml"/>
  <Override ContentType="application/vnd.openxmlformats-officedocument.presentationml.slide+xml" PartName="/ppt/slides/slide96.xml"/>
  <Override ContentType="application/vnd.openxmlformats-officedocument.presentationml.slide+xml" PartName="/ppt/slides/slide48.xml"/>
  <Override ContentType="application/vnd.openxmlformats-officedocument.presentationml.slide+xml" PartName="/ppt/slides/slide22.xml"/>
  <Override ContentType="application/vnd.openxmlformats-officedocument.presentationml.slide+xml" PartName="/ppt/slides/slide82.xml"/>
  <Override ContentType="application/vnd.openxmlformats-officedocument.presentationml.slide+xml" PartName="/ppt/slides/slide65.xml"/>
  <Override ContentType="application/vnd.openxmlformats-officedocument.presentationml.slide+xml" PartName="/ppt/slides/slide9.xml"/>
  <Override ContentType="application/vnd.openxmlformats-officedocument.presentationml.slide+xml" PartName="/ppt/slides/slide108.xml"/>
  <Override ContentType="application/vnd.openxmlformats-officedocument.presentationml.slide+xml" PartName="/ppt/slides/slide12.xml"/>
  <Override ContentType="application/vnd.openxmlformats-officedocument.presentationml.slide+xml" PartName="/ppt/slides/slide98.xml"/>
  <Override ContentType="application/vnd.openxmlformats-officedocument.presentationml.slide+xml" PartName="/ppt/slides/slide72.xml"/>
  <Override ContentType="application/vnd.openxmlformats-officedocument.presentationml.slide+xml" PartName="/ppt/slides/slide20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89.xml"/>
  <Override ContentType="application/vnd.openxmlformats-officedocument.presentationml.slide+xml" PartName="/ppt/slides/slide76.xml"/>
  <Override ContentType="application/vnd.openxmlformats-officedocument.presentationml.slide+xml" PartName="/ppt/slides/slide63.xml"/>
  <Override ContentType="application/vnd.openxmlformats-officedocument.presentationml.slide+xml" PartName="/ppt/slides/slide101.xml"/>
  <Override ContentType="application/vnd.openxmlformats-officedocument.presentationml.slide+xml" PartName="/ppt/slides/slide93.xml"/>
  <Override ContentType="application/vnd.openxmlformats-officedocument.presentationml.slide+xml" PartName="/ppt/slides/slide80.xml"/>
  <Override ContentType="application/vnd.openxmlformats-officedocument.presentationml.slide+xml" PartName="/ppt/slides/slide103.xml"/>
  <Override ContentType="application/vnd.openxmlformats-officedocument.presentationml.slide+xml" PartName="/ppt/slides/slide61.xml"/>
  <Override ContentType="application/vnd.openxmlformats-officedocument.presentationml.slide+xml" PartName="/ppt/slides/slide91.xml"/>
  <Override ContentType="application/vnd.openxmlformats-officedocument.presentationml.slide+xml" PartName="/ppt/slides/slide31.xml"/>
  <Override ContentType="application/vnd.openxmlformats-officedocument.presentationml.slide+xml" PartName="/ppt/slides/slide87.xml"/>
  <Override ContentType="application/vnd.openxmlformats-officedocument.presentationml.slide+xml" PartName="/ppt/slides/slide74.xml"/>
  <Override ContentType="application/vnd.openxmlformats-officedocument.presentationml.slide+xml" PartName="/ppt/slides/slide57.xml"/>
  <Override ContentType="application/vnd.openxmlformats-officedocument.presentationml.slide+xml" PartName="/ppt/slides/slide2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60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95.xml"/>
  <Override ContentType="application/vnd.openxmlformats-officedocument.presentationml.slide+xml" PartName="/ppt/slides/slide69.xml"/>
  <Override ContentType="application/vnd.openxmlformats-officedocument.presentationml.slide+xml" PartName="/ppt/slides/slide85.xml"/>
  <Override ContentType="application/vnd.openxmlformats-officedocument.presentationml.slide+xml" PartName="/ppt/slides/slide42.xml"/>
  <Override ContentType="application/vnd.openxmlformats-officedocument.presentationml.slide+xml" PartName="/ppt/slides/slide50.xml"/>
  <Override ContentType="application/vnd.openxmlformats-officedocument.presentationml.slide+xml" PartName="/ppt/slides/slide77.xml"/>
  <Override ContentType="application/vnd.openxmlformats-officedocument.presentationml.slide+xml" PartName="/ppt/slides/slide34.xml"/>
  <Override ContentType="application/vnd.openxmlformats-officedocument.presentationml.slide+xml" PartName="/ppt/slides/slide16.xml"/>
  <Override ContentType="application/vnd.openxmlformats-officedocument.presentationml.slide+xml" PartName="/ppt/slides/slide104.xml"/>
  <Override ContentType="application/vnd.openxmlformats-officedocument.presentationml.slide+xml" PartName="/ppt/slides/slide97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6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79.xml"/>
  <Override ContentType="application/vnd.openxmlformats-officedocument.presentationml.slide+xml" PartName="/ppt/slides/slide49.xml"/>
  <Override ContentType="application/vnd.openxmlformats-officedocument.presentationml.slide+xml" PartName="/ppt/slides/slide106.xml"/>
  <Override ContentType="application/vnd.openxmlformats-officedocument.presentationml.slide+xml" PartName="/ppt/slides/slide83.xml"/>
  <Override ContentType="application/vnd.openxmlformats-officedocument.presentationml.slide+xml" PartName="/ppt/slides/slide70.xml"/>
  <Override ContentType="application/vnd.openxmlformats-officedocument.presentationml.slide+xml" PartName="/ppt/slides/slide6.xml"/>
  <Override ContentType="application/vnd.openxmlformats-officedocument.presentationml.slide+xml" PartName="/ppt/slides/slide40.xml"/>
  <Override ContentType="application/vnd.openxmlformats-officedocument.presentationml.slide+xml" PartName="/ppt/slides/slide73.xml"/>
  <Override ContentType="application/vnd.openxmlformats-officedocument.presentationml.slide+xml" PartName="/ppt/slides/slide30.xml"/>
  <Override ContentType="application/vnd.openxmlformats-officedocument.presentationml.slide+xml" PartName="/ppt/slides/slide109.xml"/>
  <Override ContentType="application/vnd.openxmlformats-officedocument.presentationml.slide+xml" PartName="/ppt/slides/slide99.xml"/>
  <Override ContentType="application/vnd.openxmlformats-officedocument.presentationml.slide+xml" PartName="/ppt/slides/slide39.xml"/>
  <Override ContentType="application/vnd.openxmlformats-officedocument.presentationml.slide+xml" PartName="/ppt/slides/slide56.xml"/>
  <Override ContentType="application/vnd.openxmlformats-officedocument.presentationml.slide+xml" PartName="/ppt/slides/slide13.xml"/>
  <Override ContentType="application/vnd.openxmlformats-officedocument.presentationml.slide+xml" PartName="/ppt/slides/slide47.xml"/>
  <Override ContentType="application/vnd.openxmlformats-officedocument.presentationml.slide+xml" PartName="/ppt/slides/slide21.xml"/>
  <Override ContentType="application/vnd.openxmlformats-officedocument.presentationml.slide+xml" PartName="/ppt/slides/slide100.xml"/>
  <Override ContentType="application/vnd.openxmlformats-officedocument.presentationml.slide+xml" PartName="/ppt/slides/slide64.xml"/>
  <Override ContentType="application/vnd.openxmlformats-officedocument.presentationml.slide+xml" PartName="/ppt/slides/slide81.xml"/>
  <Override ContentType="application/vnd.openxmlformats-officedocument.presentationml.slide+xml" PartName="/ppt/slides/slide90.xml"/>
  <Override ContentType="application/vnd.openxmlformats-officedocument.presentationml.slide+xml" PartName="/ppt/slides/slide8.xml"/>
  <Override ContentType="application/vnd.openxmlformats-officedocument.presentationml.slide+xml" PartName="/ppt/slides/slide62.xml"/>
  <Override ContentType="application/vnd.openxmlformats-officedocument.presentationml.slide+xml" PartName="/ppt/slides/slide32.xml"/>
  <Override ContentType="application/vnd.openxmlformats-officedocument.presentationml.slide+xml" PartName="/ppt/slides/slide75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88.xml"/>
  <Override ContentType="application/vnd.openxmlformats-officedocument.presentationml.slide+xml" PartName="/ppt/slides/slide92.xml"/>
  <Override ContentType="application/vnd.openxmlformats-officedocument.presentationml.slide+xml" PartName="/ppt/slides/slide10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1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1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  <p:sldId id="315" r:id="rId65"/>
    <p:sldId id="316" r:id="rId66"/>
    <p:sldId id="317" r:id="rId67"/>
    <p:sldId id="318" r:id="rId68"/>
    <p:sldId id="319" r:id="rId69"/>
    <p:sldId id="320" r:id="rId70"/>
    <p:sldId id="321" r:id="rId71"/>
    <p:sldId id="322" r:id="rId72"/>
    <p:sldId id="323" r:id="rId73"/>
    <p:sldId id="324" r:id="rId74"/>
    <p:sldId id="325" r:id="rId75"/>
    <p:sldId id="326" r:id="rId76"/>
    <p:sldId id="327" r:id="rId77"/>
    <p:sldId id="328" r:id="rId78"/>
    <p:sldId id="329" r:id="rId79"/>
    <p:sldId id="330" r:id="rId80"/>
    <p:sldId id="331" r:id="rId81"/>
    <p:sldId id="332" r:id="rId82"/>
    <p:sldId id="333" r:id="rId83"/>
    <p:sldId id="334" r:id="rId84"/>
    <p:sldId id="335" r:id="rId85"/>
    <p:sldId id="336" r:id="rId86"/>
    <p:sldId id="337" r:id="rId87"/>
    <p:sldId id="338" r:id="rId88"/>
    <p:sldId id="339" r:id="rId89"/>
    <p:sldId id="340" r:id="rId90"/>
    <p:sldId id="341" r:id="rId91"/>
    <p:sldId id="342" r:id="rId92"/>
    <p:sldId id="343" r:id="rId93"/>
    <p:sldId id="344" r:id="rId94"/>
    <p:sldId id="345" r:id="rId95"/>
    <p:sldId id="346" r:id="rId96"/>
    <p:sldId id="347" r:id="rId97"/>
    <p:sldId id="348" r:id="rId98"/>
    <p:sldId id="349" r:id="rId99"/>
    <p:sldId id="350" r:id="rId100"/>
    <p:sldId id="351" r:id="rId101"/>
    <p:sldId id="352" r:id="rId102"/>
    <p:sldId id="353" r:id="rId103"/>
    <p:sldId id="354" r:id="rId104"/>
    <p:sldId id="355" r:id="rId105"/>
    <p:sldId id="356" r:id="rId106"/>
    <p:sldId id="357" r:id="rId107"/>
    <p:sldId id="358" r:id="rId108"/>
    <p:sldId id="359" r:id="rId109"/>
    <p:sldId id="360" r:id="rId110"/>
    <p:sldId id="361" r:id="rId111"/>
    <p:sldId id="362" r:id="rId112"/>
    <p:sldId id="363" r:id="rId113"/>
    <p:sldId id="364" r:id="rId114"/>
  </p:sldIdLst>
  <p:sldSz cy="6858000" cx="9144000"/>
  <p:notesSz cx="6858000" cy="9144000"/>
  <p:defaultTextStyle>
    <a:defPPr lvl="0"/>
    <a:lvl1pPr lvl="0">
      <a:defRPr>
        <a:latin typeface="Lucida Sans Unicode"/>
        <a:ea typeface="Lucida Sans Unicode"/>
        <a:cs typeface="Lucida Sans Unicode"/>
        <a:sym typeface="Lucida Sans Unicode"/>
      </a:defRPr>
    </a:lvl1pPr>
    <a:lvl2pPr indent="457200" lvl="1">
      <a:defRPr>
        <a:latin typeface="Lucida Sans Unicode"/>
        <a:ea typeface="Lucida Sans Unicode"/>
        <a:cs typeface="Lucida Sans Unicode"/>
        <a:sym typeface="Lucida Sans Unicode"/>
      </a:defRPr>
    </a:lvl2pPr>
    <a:lvl3pPr indent="914400" lvl="2">
      <a:defRPr>
        <a:latin typeface="Lucida Sans Unicode"/>
        <a:ea typeface="Lucida Sans Unicode"/>
        <a:cs typeface="Lucida Sans Unicode"/>
        <a:sym typeface="Lucida Sans Unicode"/>
      </a:defRPr>
    </a:lvl3pPr>
    <a:lvl4pPr indent="1371600" lvl="3">
      <a:defRPr>
        <a:latin typeface="Lucida Sans Unicode"/>
        <a:ea typeface="Lucida Sans Unicode"/>
        <a:cs typeface="Lucida Sans Unicode"/>
        <a:sym typeface="Lucida Sans Unicode"/>
      </a:defRPr>
    </a:lvl4pPr>
    <a:lvl5pPr indent="1828800" lvl="4">
      <a:defRPr>
        <a:latin typeface="Lucida Sans Unicode"/>
        <a:ea typeface="Lucida Sans Unicode"/>
        <a:cs typeface="Lucida Sans Unicode"/>
        <a:sym typeface="Lucida Sans Unicode"/>
      </a:defRPr>
    </a:lvl5pPr>
    <a:lvl6pPr lvl="5">
      <a:defRPr>
        <a:latin typeface="Lucida Sans Unicode"/>
        <a:ea typeface="Lucida Sans Unicode"/>
        <a:cs typeface="Lucida Sans Unicode"/>
        <a:sym typeface="Lucida Sans Unicode"/>
      </a:defRPr>
    </a:lvl6pPr>
    <a:lvl7pPr lvl="6">
      <a:defRPr>
        <a:latin typeface="Lucida Sans Unicode"/>
        <a:ea typeface="Lucida Sans Unicode"/>
        <a:cs typeface="Lucida Sans Unicode"/>
        <a:sym typeface="Lucida Sans Unicode"/>
      </a:defRPr>
    </a:lvl7pPr>
    <a:lvl8pPr lvl="7">
      <a:defRPr>
        <a:latin typeface="Lucida Sans Unicode"/>
        <a:ea typeface="Lucida Sans Unicode"/>
        <a:cs typeface="Lucida Sans Unicode"/>
        <a:sym typeface="Lucida Sans Unicode"/>
      </a:defRPr>
    </a:lvl8pPr>
    <a:lvl9pPr lvl="8">
      <a:defRPr>
        <a:latin typeface="Lucida Sans Unicode"/>
        <a:ea typeface="Lucida Sans Unicode"/>
        <a:cs typeface="Lucida Sans Unicode"/>
        <a:sym typeface="Lucida Sans Unicode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1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1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107" Type="http://schemas.openxmlformats.org/officeDocument/2006/relationships/slide" Target="slides/slide102.xml"/><Relationship Id="rId106" Type="http://schemas.openxmlformats.org/officeDocument/2006/relationships/slide" Target="slides/slide101.xml"/><Relationship Id="rId105" Type="http://schemas.openxmlformats.org/officeDocument/2006/relationships/slide" Target="slides/slide100.xml"/><Relationship Id="rId104" Type="http://schemas.openxmlformats.org/officeDocument/2006/relationships/slide" Target="slides/slide99.xml"/><Relationship Id="rId109" Type="http://schemas.openxmlformats.org/officeDocument/2006/relationships/slide" Target="slides/slide104.xml"/><Relationship Id="rId108" Type="http://schemas.openxmlformats.org/officeDocument/2006/relationships/slide" Target="slides/slide103.xml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9" Type="http://schemas.openxmlformats.org/officeDocument/2006/relationships/slide" Target="slides/slide44.xml"/><Relationship Id="rId103" Type="http://schemas.openxmlformats.org/officeDocument/2006/relationships/slide" Target="slides/slide98.xml"/><Relationship Id="rId102" Type="http://schemas.openxmlformats.org/officeDocument/2006/relationships/slide" Target="slides/slide97.xml"/><Relationship Id="rId101" Type="http://schemas.openxmlformats.org/officeDocument/2006/relationships/slide" Target="slides/slide96.xml"/><Relationship Id="rId100" Type="http://schemas.openxmlformats.org/officeDocument/2006/relationships/slide" Target="slides/slide95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95" Type="http://schemas.openxmlformats.org/officeDocument/2006/relationships/slide" Target="slides/slide90.xml"/><Relationship Id="rId94" Type="http://schemas.openxmlformats.org/officeDocument/2006/relationships/slide" Target="slides/slide89.xml"/><Relationship Id="rId97" Type="http://schemas.openxmlformats.org/officeDocument/2006/relationships/slide" Target="slides/slide92.xml"/><Relationship Id="rId96" Type="http://schemas.openxmlformats.org/officeDocument/2006/relationships/slide" Target="slides/slide91.xml"/><Relationship Id="rId11" Type="http://schemas.openxmlformats.org/officeDocument/2006/relationships/slide" Target="slides/slide6.xml"/><Relationship Id="rId99" Type="http://schemas.openxmlformats.org/officeDocument/2006/relationships/slide" Target="slides/slide94.xml"/><Relationship Id="rId10" Type="http://schemas.openxmlformats.org/officeDocument/2006/relationships/slide" Target="slides/slide5.xml"/><Relationship Id="rId98" Type="http://schemas.openxmlformats.org/officeDocument/2006/relationships/slide" Target="slides/slide93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91" Type="http://schemas.openxmlformats.org/officeDocument/2006/relationships/slide" Target="slides/slide86.xml"/><Relationship Id="rId90" Type="http://schemas.openxmlformats.org/officeDocument/2006/relationships/slide" Target="slides/slide85.xml"/><Relationship Id="rId93" Type="http://schemas.openxmlformats.org/officeDocument/2006/relationships/slide" Target="slides/slide88.xml"/><Relationship Id="rId92" Type="http://schemas.openxmlformats.org/officeDocument/2006/relationships/slide" Target="slides/slide87.xml"/><Relationship Id="rId15" Type="http://schemas.openxmlformats.org/officeDocument/2006/relationships/slide" Target="slides/slide10.xml"/><Relationship Id="rId110" Type="http://schemas.openxmlformats.org/officeDocument/2006/relationships/slide" Target="slides/slide105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14" Type="http://schemas.openxmlformats.org/officeDocument/2006/relationships/slide" Target="slides/slide109.xml"/><Relationship Id="rId18" Type="http://schemas.openxmlformats.org/officeDocument/2006/relationships/slide" Target="slides/slide13.xml"/><Relationship Id="rId113" Type="http://schemas.openxmlformats.org/officeDocument/2006/relationships/slide" Target="slides/slide108.xml"/><Relationship Id="rId112" Type="http://schemas.openxmlformats.org/officeDocument/2006/relationships/slide" Target="slides/slide107.xml"/><Relationship Id="rId111" Type="http://schemas.openxmlformats.org/officeDocument/2006/relationships/slide" Target="slides/slide106.xml"/><Relationship Id="rId84" Type="http://schemas.openxmlformats.org/officeDocument/2006/relationships/slide" Target="slides/slide79.xml"/><Relationship Id="rId83" Type="http://schemas.openxmlformats.org/officeDocument/2006/relationships/slide" Target="slides/slide78.xml"/><Relationship Id="rId86" Type="http://schemas.openxmlformats.org/officeDocument/2006/relationships/slide" Target="slides/slide81.xml"/><Relationship Id="rId85" Type="http://schemas.openxmlformats.org/officeDocument/2006/relationships/slide" Target="slides/slide80.xml"/><Relationship Id="rId88" Type="http://schemas.openxmlformats.org/officeDocument/2006/relationships/slide" Target="slides/slide83.xml"/><Relationship Id="rId87" Type="http://schemas.openxmlformats.org/officeDocument/2006/relationships/slide" Target="slides/slide82.xml"/><Relationship Id="rId89" Type="http://schemas.openxmlformats.org/officeDocument/2006/relationships/slide" Target="slides/slide84.xml"/><Relationship Id="rId80" Type="http://schemas.openxmlformats.org/officeDocument/2006/relationships/slide" Target="slides/slide75.xml"/><Relationship Id="rId82" Type="http://schemas.openxmlformats.org/officeDocument/2006/relationships/slide" Target="slides/slide77.xml"/><Relationship Id="rId81" Type="http://schemas.openxmlformats.org/officeDocument/2006/relationships/slide" Target="slides/slide76.xml"/><Relationship Id="rId1" Type="http://schemas.openxmlformats.org/officeDocument/2006/relationships/theme" Target="theme/theme1.xml"/><Relationship Id="rId2" Type="http://schemas.openxmlformats.org/officeDocument/2006/relationships/viewProps" Target="viewProps1.xml"/><Relationship Id="rId3" Type="http://schemas.openxmlformats.org/officeDocument/2006/relationships/presProps" Target="presProps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73" Type="http://schemas.openxmlformats.org/officeDocument/2006/relationships/slide" Target="slides/slide68.xml"/><Relationship Id="rId72" Type="http://schemas.openxmlformats.org/officeDocument/2006/relationships/slide" Target="slides/slide67.xml"/><Relationship Id="rId75" Type="http://schemas.openxmlformats.org/officeDocument/2006/relationships/slide" Target="slides/slide70.xml"/><Relationship Id="rId74" Type="http://schemas.openxmlformats.org/officeDocument/2006/relationships/slide" Target="slides/slide69.xml"/><Relationship Id="rId77" Type="http://schemas.openxmlformats.org/officeDocument/2006/relationships/slide" Target="slides/slide72.xml"/><Relationship Id="rId76" Type="http://schemas.openxmlformats.org/officeDocument/2006/relationships/slide" Target="slides/slide71.xml"/><Relationship Id="rId79" Type="http://schemas.openxmlformats.org/officeDocument/2006/relationships/slide" Target="slides/slide74.xml"/><Relationship Id="rId78" Type="http://schemas.openxmlformats.org/officeDocument/2006/relationships/slide" Target="slides/slide73.xml"/><Relationship Id="rId71" Type="http://schemas.openxmlformats.org/officeDocument/2006/relationships/slide" Target="slides/slide66.xml"/><Relationship Id="rId70" Type="http://schemas.openxmlformats.org/officeDocument/2006/relationships/slide" Target="slides/slide65.xml"/><Relationship Id="rId62" Type="http://schemas.openxmlformats.org/officeDocument/2006/relationships/slide" Target="slides/slide57.xml"/><Relationship Id="rId61" Type="http://schemas.openxmlformats.org/officeDocument/2006/relationships/slide" Target="slides/slide56.xml"/><Relationship Id="rId64" Type="http://schemas.openxmlformats.org/officeDocument/2006/relationships/slide" Target="slides/slide59.xml"/><Relationship Id="rId63" Type="http://schemas.openxmlformats.org/officeDocument/2006/relationships/slide" Target="slides/slide58.xml"/><Relationship Id="rId66" Type="http://schemas.openxmlformats.org/officeDocument/2006/relationships/slide" Target="slides/slide61.xml"/><Relationship Id="rId65" Type="http://schemas.openxmlformats.org/officeDocument/2006/relationships/slide" Target="slides/slide60.xml"/><Relationship Id="rId68" Type="http://schemas.openxmlformats.org/officeDocument/2006/relationships/slide" Target="slides/slide63.xml"/><Relationship Id="rId67" Type="http://schemas.openxmlformats.org/officeDocument/2006/relationships/slide" Target="slides/slide62.xml"/><Relationship Id="rId60" Type="http://schemas.openxmlformats.org/officeDocument/2006/relationships/slide" Target="slides/slide55.xml"/><Relationship Id="rId69" Type="http://schemas.openxmlformats.org/officeDocument/2006/relationships/slide" Target="slides/slide64.xml"/><Relationship Id="rId51" Type="http://schemas.openxmlformats.org/officeDocument/2006/relationships/slide" Target="slides/slide46.xml"/><Relationship Id="rId50" Type="http://schemas.openxmlformats.org/officeDocument/2006/relationships/slide" Target="slides/slide45.xml"/><Relationship Id="rId53" Type="http://schemas.openxmlformats.org/officeDocument/2006/relationships/slide" Target="slides/slide48.xml"/><Relationship Id="rId52" Type="http://schemas.openxmlformats.org/officeDocument/2006/relationships/slide" Target="slides/slide47.xml"/><Relationship Id="rId55" Type="http://schemas.openxmlformats.org/officeDocument/2006/relationships/slide" Target="slides/slide50.xml"/><Relationship Id="rId54" Type="http://schemas.openxmlformats.org/officeDocument/2006/relationships/slide" Target="slides/slide49.xml"/><Relationship Id="rId57" Type="http://schemas.openxmlformats.org/officeDocument/2006/relationships/slide" Target="slides/slide52.xml"/><Relationship Id="rId56" Type="http://schemas.openxmlformats.org/officeDocument/2006/relationships/slide" Target="slides/slide51.xml"/><Relationship Id="rId59" Type="http://schemas.openxmlformats.org/officeDocument/2006/relationships/slide" Target="slides/slide54.xml"/><Relationship Id="rId58" Type="http://schemas.openxmlformats.org/officeDocument/2006/relationships/slide" Target="slides/slide5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74" name="Shape 74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1pPr>
    <a:lvl2pPr indent="2286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2pPr>
    <a:lvl3pPr indent="4572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3pPr>
    <a:lvl4pPr indent="6858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4pPr>
    <a:lvl5pPr indent="9144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5pPr>
    <a:lvl6pPr indent="11430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6pPr>
    <a:lvl7pPr indent="13716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7pPr>
    <a:lvl8pPr indent="16002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8pPr>
    <a:lvl9pPr indent="18288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ângulo de cantos arredondados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etângulo de cantos arredondados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ítulo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20" name="Subtítulo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pt-BR" smtClean="0"/>
              <a:t>Clique para editar o estilo do subtítulo mestre</a:t>
            </a:r>
            <a:endParaRPr kumimoji="0" lang="en-US"/>
          </a:p>
        </p:txBody>
      </p:sp>
      <p:sp>
        <p:nvSpPr>
          <p:cNvPr id="19" name="Espaço Reservado para Data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6F9B8CD-342D-4579-98EC-A8FD6B7370E1}" type="datetimeFigureOut">
              <a:rPr lang="en-US" smtClean="0"/>
              <a:pPr/>
              <a:t>5/5/2021</a:t>
            </a:fld>
            <a:endParaRPr lang="en-US" dirty="0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 dirty="0"/>
          </a:p>
        </p:txBody>
      </p:sp>
      <p:sp>
        <p:nvSpPr>
          <p:cNvPr id="11" name="Espaço Reservado para Número de Slide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 lvl="0"/>
            <a:fld id="{86CB4B4D-7CA3-9044-876B-883B54F8677D}" type="slidenum">
              <a:rPr lang="pt-BR" smtClean="0"/>
              <a:pPr lvl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5/5/2021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 lvl="0"/>
            <a:fld id="{86CB4B4D-7CA3-9044-876B-883B54F8677D}" type="slidenum">
              <a:rPr lang="pt-BR" smtClean="0"/>
              <a:pPr lvl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tângulo de cantos arredondados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tângulo de cantos arredondados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6F9B8CD-342D-4579-98EC-A8FD6B7370E1}" type="datetimeFigureOut">
              <a:rPr lang="en-US" smtClean="0"/>
              <a:pPr/>
              <a:t>5/5/2021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 lvl="0"/>
            <a:fld id="{86CB4B4D-7CA3-9044-876B-883B54F8677D}" type="slidenum">
              <a:rPr lang="pt-BR" smtClean="0"/>
              <a:pPr lvl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6F9B8CD-342D-4579-98EC-A8FD6B7370E1}" type="datetimeFigureOut">
              <a:rPr lang="en-US" smtClean="0"/>
              <a:pPr/>
              <a:t>5/5/2021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 lvl="0"/>
            <a:fld id="{86CB4B4D-7CA3-9044-876B-883B54F8677D}" type="slidenum">
              <a:rPr lang="pt-BR" smtClean="0"/>
              <a:pPr lvl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6F9B8CD-342D-4579-98EC-A8FD6B7370E1}" type="datetimeFigureOut">
              <a:rPr lang="en-US" smtClean="0"/>
              <a:pPr/>
              <a:t>5/5/2021</a:t>
            </a:fld>
            <a:endParaRPr lang="en-US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 lvl="0"/>
            <a:fld id="{86CB4B4D-7CA3-9044-876B-883B54F8677D}" type="slidenum">
              <a:rPr lang="pt-BR" smtClean="0"/>
              <a:pPr lvl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5/5/2021</a:t>
            </a:fld>
            <a:endParaRPr lang="en-US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 lvl="0"/>
            <a:fld id="{86CB4B4D-7CA3-9044-876B-883B54F8677D}" type="slidenum">
              <a:rPr lang="pt-BR" smtClean="0"/>
              <a:pPr lvl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de cantos arredondados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6F9B8CD-342D-4579-98EC-A8FD6B7370E1}" type="datetimeFigureOut">
              <a:rPr lang="en-US" smtClean="0"/>
              <a:pPr/>
              <a:t>5/5/2021</a:t>
            </a:fld>
            <a:endParaRPr lang="en-US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 lvl="0"/>
            <a:fld id="{86CB4B4D-7CA3-9044-876B-883B54F8677D}" type="slidenum">
              <a:rPr lang="pt-BR" smtClean="0"/>
              <a:pPr lvl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5/5/2021</a:t>
            </a:fld>
            <a:endParaRPr lang="en-US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 lvl="0"/>
            <a:fld id="{86CB4B4D-7CA3-9044-876B-883B54F8677D}" type="slidenum">
              <a:rPr lang="pt-BR" smtClean="0"/>
              <a:pPr lvl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ângulo de cantos arredondados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Arredondar Retângulo em um Canto Único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5/5/2021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 lvl="0"/>
            <a:fld id="{86CB4B4D-7CA3-9044-876B-883B54F8677D}" type="slidenum">
              <a:rPr lang="pt-BR" smtClean="0"/>
              <a:pPr lvl="0"/>
              <a:t>‹nº›</a:t>
            </a:fld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pt-BR" smtClean="0"/>
              <a:t>Clique no ícone para adicionar uma imagem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6F9B8CD-342D-4579-98EC-A8FD6B7370E1}" type="datetimeFigureOut">
              <a:rPr lang="en-US" smtClean="0"/>
              <a:pPr/>
              <a:t>5/5/2021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 lvl="0"/>
            <a:fld id="{86CB4B4D-7CA3-9044-876B-883B54F8677D}" type="slidenum">
              <a:rPr lang="pt-BR" smtClean="0"/>
              <a:pPr lvl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6F9B8CD-342D-4579-98EC-A8FD6B7370E1}" type="datetimeFigureOut">
              <a:rPr lang="en-US" smtClean="0"/>
              <a:pPr/>
              <a:t>5/5/2021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 lvl="0"/>
            <a:fld id="{86CB4B4D-7CA3-9044-876B-883B54F8677D}" type="slidenum">
              <a:rPr lang="pt-BR" smtClean="0"/>
              <a:pPr lvl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Defaul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rPr/>
              <a:pPr lvl="0"/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de cantos arredondados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tângulo de cantos arredondados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Espaço Reservado para Título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  <a:p>
            <a:pPr lvl="1" eaLnBrk="1" latinLnBrk="0" hangingPunct="1"/>
            <a:r>
              <a:rPr kumimoji="0" lang="pt-BR" smtClean="0"/>
              <a:t>Segundo nível</a:t>
            </a:r>
          </a:p>
          <a:p>
            <a:pPr lvl="2" eaLnBrk="1" latinLnBrk="0" hangingPunct="1"/>
            <a:r>
              <a:rPr kumimoji="0" lang="pt-BR" smtClean="0"/>
              <a:t>Terceiro nível</a:t>
            </a:r>
          </a:p>
          <a:p>
            <a:pPr lvl="3" eaLnBrk="1" latinLnBrk="0" hangingPunct="1"/>
            <a:r>
              <a:rPr kumimoji="0" lang="pt-BR" smtClean="0"/>
              <a:t>Quarto nível</a:t>
            </a:r>
          </a:p>
          <a:p>
            <a:pPr lvl="4" eaLnBrk="1" latinLnBrk="0" hangingPunct="1"/>
            <a:r>
              <a:rPr kumimoji="0" lang="pt-BR" smtClean="0"/>
              <a:t>Quinto nível</a:t>
            </a:r>
            <a:endParaRPr kumimoji="0" lang="en-US"/>
          </a:p>
        </p:txBody>
      </p:sp>
      <p:sp>
        <p:nvSpPr>
          <p:cNvPr id="25" name="Espaço Reservado para Data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5/5/2021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18" name="Espaço Reservado para Rodapé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pPr lvl="0"/>
            <a:fld id="{86CB4B4D-7CA3-9044-876B-883B54F8677D}" type="slidenum">
              <a:rPr lang="pt-BR" smtClean="0"/>
              <a:pPr lvl="0"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0" r:id="rId1"/>
    <p:sldLayoutId id="2147483791" r:id="rId2"/>
    <p:sldLayoutId id="2147483792" r:id="rId3"/>
    <p:sldLayoutId id="2147483793" r:id="rId4"/>
    <p:sldLayoutId id="2147483794" r:id="rId5"/>
    <p:sldLayoutId id="2147483795" r:id="rId6"/>
    <p:sldLayoutId id="2147483796" r:id="rId7"/>
    <p:sldLayoutId id="2147483797" r:id="rId8"/>
    <p:sldLayoutId id="2147483798" r:id="rId9"/>
    <p:sldLayoutId id="2147483799" r:id="rId10"/>
    <p:sldLayoutId id="2147483800" r:id="rId11"/>
    <p:sldLayoutId id="2147483801" r:id="rId12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4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3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gif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1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1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1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1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1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gif"/><Relationship Id="rId1" Type="http://schemas.openxmlformats.org/officeDocument/2006/relationships/slideLayout" Target="../slideLayouts/slideLayout1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gif"/><Relationship Id="rId1" Type="http://schemas.openxmlformats.org/officeDocument/2006/relationships/slideLayout" Target="../slideLayouts/slideLayout1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1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1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1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1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8.jpeg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1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1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1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gif"/><Relationship Id="rId1" Type="http://schemas.openxmlformats.org/officeDocument/2006/relationships/slideLayout" Target="../slideLayouts/slideLayout1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1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1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1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8.png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1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1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1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1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7.png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11.png"/><Relationship Id="rId4" Type="http://schemas.openxmlformats.org/officeDocument/2006/relationships/image" Target="../media/image110.png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jpeg"/><Relationship Id="rId1" Type="http://schemas.openxmlformats.org/officeDocument/2006/relationships/slideLayout" Target="../slideLayouts/slideLayout1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12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image" Target="../media/image114.jpeg"/><Relationship Id="rId1" Type="http://schemas.openxmlformats.org/officeDocument/2006/relationships/slideLayout" Target="../slideLayouts/slideLayout12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19.jpeg"/><Relationship Id="rId4" Type="http://schemas.openxmlformats.org/officeDocument/2006/relationships/image" Target="../media/image118.pn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png"/><Relationship Id="rId2" Type="http://schemas.openxmlformats.org/officeDocument/2006/relationships/image" Target="../media/image120.jpeg"/><Relationship Id="rId1" Type="http://schemas.openxmlformats.org/officeDocument/2006/relationships/slideLayout" Target="../slideLayouts/slideLayout12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png"/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24.jpeg"/><Relationship Id="rId4" Type="http://schemas.openxmlformats.org/officeDocument/2006/relationships/image" Target="../media/image123.pn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png"/><Relationship Id="rId2" Type="http://schemas.openxmlformats.org/officeDocument/2006/relationships/image" Target="../media/image125.jpeg"/><Relationship Id="rId1" Type="http://schemas.openxmlformats.org/officeDocument/2006/relationships/slideLayout" Target="../slideLayouts/slideLayout12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png"/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29.jpeg"/><Relationship Id="rId4" Type="http://schemas.openxmlformats.org/officeDocument/2006/relationships/image" Target="../media/image128.png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31.png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png"/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12.xml"/></Relationships>
</file>

<file path=ppt/slides/_rels/slide9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0.png"/><Relationship Id="rId3" Type="http://schemas.openxmlformats.org/officeDocument/2006/relationships/image" Target="../media/image135.png"/><Relationship Id="rId7" Type="http://schemas.openxmlformats.org/officeDocument/2006/relationships/image" Target="../media/image139.png"/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38.png"/><Relationship Id="rId5" Type="http://schemas.openxmlformats.org/officeDocument/2006/relationships/image" Target="../media/image137.png"/><Relationship Id="rId10" Type="http://schemas.openxmlformats.org/officeDocument/2006/relationships/image" Target="../media/image142.png"/><Relationship Id="rId4" Type="http://schemas.openxmlformats.org/officeDocument/2006/relationships/image" Target="../media/image136.png"/><Relationship Id="rId9" Type="http://schemas.openxmlformats.org/officeDocument/2006/relationships/image" Target="../media/image141.png"/></Relationships>
</file>

<file path=ppt/slides/_rels/slide10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8.png"/><Relationship Id="rId3" Type="http://schemas.openxmlformats.org/officeDocument/2006/relationships/image" Target="../media/image143.png"/><Relationship Id="rId7" Type="http://schemas.openxmlformats.org/officeDocument/2006/relationships/image" Target="../media/image147.png"/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46.png"/><Relationship Id="rId5" Type="http://schemas.openxmlformats.org/officeDocument/2006/relationships/image" Target="../media/image145.png"/><Relationship Id="rId4" Type="http://schemas.openxmlformats.org/officeDocument/2006/relationships/image" Target="../media/image144.png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png"/><Relationship Id="rId2" Type="http://schemas.openxmlformats.org/officeDocument/2006/relationships/image" Target="../media/image14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51.png"/></Relationships>
</file>

<file path=ppt/slides/_rels/slide10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7.png"/><Relationship Id="rId3" Type="http://schemas.openxmlformats.org/officeDocument/2006/relationships/image" Target="../media/image141.png"/><Relationship Id="rId7" Type="http://schemas.openxmlformats.org/officeDocument/2006/relationships/image" Target="../media/image156.png"/><Relationship Id="rId2" Type="http://schemas.openxmlformats.org/officeDocument/2006/relationships/image" Target="../media/image15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55.png"/><Relationship Id="rId5" Type="http://schemas.openxmlformats.org/officeDocument/2006/relationships/image" Target="../media/image154.png"/><Relationship Id="rId10" Type="http://schemas.openxmlformats.org/officeDocument/2006/relationships/image" Target="../media/image159.png"/><Relationship Id="rId4" Type="http://schemas.openxmlformats.org/officeDocument/2006/relationships/image" Target="../media/image153.png"/><Relationship Id="rId9" Type="http://schemas.openxmlformats.org/officeDocument/2006/relationships/image" Target="../media/image158.png"/></Relationships>
</file>

<file path=ppt/slides/_rels/slide10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5.png"/><Relationship Id="rId3" Type="http://schemas.openxmlformats.org/officeDocument/2006/relationships/image" Target="../media/image160.png"/><Relationship Id="rId7" Type="http://schemas.openxmlformats.org/officeDocument/2006/relationships/image" Target="../media/image164.png"/><Relationship Id="rId2" Type="http://schemas.openxmlformats.org/officeDocument/2006/relationships/image" Target="../media/image15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63.png"/><Relationship Id="rId5" Type="http://schemas.openxmlformats.org/officeDocument/2006/relationships/image" Target="../media/image162.png"/><Relationship Id="rId4" Type="http://schemas.openxmlformats.org/officeDocument/2006/relationships/image" Target="../media/image161.png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7.png"/><Relationship Id="rId2" Type="http://schemas.openxmlformats.org/officeDocument/2006/relationships/image" Target="../media/image166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68.png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9.jpeg"/><Relationship Id="rId1" Type="http://schemas.openxmlformats.org/officeDocument/2006/relationships/slideLayout" Target="../slideLayouts/slideLayout12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0.jpeg"/><Relationship Id="rId1" Type="http://schemas.openxmlformats.org/officeDocument/2006/relationships/slideLayout" Target="../slideLayouts/slideLayout12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1.jpeg"/><Relationship Id="rId1" Type="http://schemas.openxmlformats.org/officeDocument/2006/relationships/slideLayout" Target="../slideLayouts/slideLayout12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2.jpeg"/><Relationship Id="rId1" Type="http://schemas.openxmlformats.org/officeDocument/2006/relationships/slideLayout" Target="../slideLayouts/slideLayout12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3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ondas-mecanicas-harmonicas.png" descr="ondas-mecanicas-harmonicas"/>
          <p:cNvPicPr/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0" y="2205037"/>
            <a:ext cx="9144000" cy="3186113"/>
          </a:xfrm>
          <a:prstGeom prst="rect">
            <a:avLst/>
          </a:prstGeom>
          <a:ln w="12700">
            <a:miter lim="400000"/>
          </a:ln>
        </p:spPr>
      </p:pic>
      <p:pic>
        <p:nvPicPr>
          <p:cNvPr id="77" name="image.png"/>
          <p:cNvPicPr/>
          <p:nvPr/>
        </p:nvPicPr>
        <p:blipFill>
          <a:blip r:embed="rId3" cstate="print">
            <a:extLst/>
          </a:blip>
          <a:stretch>
            <a:fillRect/>
          </a:stretch>
        </p:blipFill>
        <p:spPr>
          <a:xfrm>
            <a:off x="365125" y="1090612"/>
            <a:ext cx="8248650" cy="1603376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Shape 78"/>
          <p:cNvSpPr/>
          <p:nvPr/>
        </p:nvSpPr>
        <p:spPr>
          <a:xfrm>
            <a:off x="6011862" y="6488112"/>
            <a:ext cx="3045468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 lvl="0">
              <a:defRPr b="0">
                <a:solidFill>
                  <a:srgbClr val="000000"/>
                </a:solidFill>
              </a:defRPr>
            </a:pPr>
            <a:r>
              <a:rPr b="1">
                <a:solidFill>
                  <a:srgbClr val="FFFFFF"/>
                </a:solidFill>
              </a:rPr>
              <a:t>Prof. Raphael Carvalho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857232"/>
            <a:ext cx="9144000" cy="6000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CaixaDeTexto 2"/>
          <p:cNvSpPr txBox="1"/>
          <p:nvPr/>
        </p:nvSpPr>
        <p:spPr>
          <a:xfrm>
            <a:off x="2786050" y="285728"/>
            <a:ext cx="5214974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900" b="1" dirty="0" err="1" smtClean="0"/>
              <a:t>M.H.</a:t>
            </a:r>
            <a:r>
              <a:rPr lang="pt-BR" sz="2900" b="1" dirty="0" smtClean="0"/>
              <a:t>S  X  </a:t>
            </a:r>
            <a:r>
              <a:rPr lang="pt-BR" sz="2900" b="1" dirty="0" err="1" smtClean="0"/>
              <a:t>M.C.</a:t>
            </a:r>
            <a:r>
              <a:rPr lang="pt-BR" sz="2900" b="1" dirty="0" smtClean="0"/>
              <a:t>U</a:t>
            </a:r>
            <a:endParaRPr lang="pt-BR" sz="2900" b="1" dirty="0"/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714356"/>
            <a:ext cx="9144000" cy="6143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CaixaDeTexto 3"/>
          <p:cNvSpPr txBox="1"/>
          <p:nvPr/>
        </p:nvSpPr>
        <p:spPr>
          <a:xfrm>
            <a:off x="1785918" y="142852"/>
            <a:ext cx="557216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b="1" dirty="0" smtClean="0"/>
              <a:t>Função Horária da Elongação</a:t>
            </a:r>
            <a:endParaRPr lang="pt-BR" sz="3000" b="1" dirty="0"/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285860"/>
            <a:ext cx="4786346" cy="3874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42399" y="1285860"/>
            <a:ext cx="4201601" cy="37480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CaixaDeTexto 4"/>
          <p:cNvSpPr txBox="1"/>
          <p:nvPr/>
        </p:nvSpPr>
        <p:spPr>
          <a:xfrm>
            <a:off x="1785918" y="285728"/>
            <a:ext cx="635798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b="1" dirty="0" smtClean="0"/>
              <a:t>Função Horária da Velocidade</a:t>
            </a:r>
            <a:r>
              <a:rPr lang="pt-BR" dirty="0" smtClean="0"/>
              <a:t> </a:t>
            </a:r>
            <a:endParaRPr lang="pt-BR" dirty="0"/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643050"/>
            <a:ext cx="5143504" cy="40249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86380" y="3214686"/>
            <a:ext cx="3454614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00875" y="1820658"/>
            <a:ext cx="3702054" cy="928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CaixaDeTexto 4"/>
          <p:cNvSpPr txBox="1"/>
          <p:nvPr/>
        </p:nvSpPr>
        <p:spPr>
          <a:xfrm>
            <a:off x="1714480" y="357166"/>
            <a:ext cx="628654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b="1" dirty="0" smtClean="0"/>
              <a:t>Função Horária da Aceleração </a:t>
            </a:r>
            <a:endParaRPr lang="pt-BR" sz="3000" b="1" dirty="0"/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0" y="0"/>
            <a:ext cx="9144000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pt-BR" dirty="0"/>
              <a:t>Um corpo realiza </a:t>
            </a:r>
            <a:r>
              <a:rPr lang="pt-BR" dirty="0" smtClean="0"/>
              <a:t>um MHS </a:t>
            </a:r>
            <a:r>
              <a:rPr lang="pt-BR" dirty="0"/>
              <a:t>regido pela lei horária</a:t>
            </a:r>
          </a:p>
          <a:p>
            <a:pPr>
              <a:defRPr/>
            </a:pPr>
            <a:endParaRPr lang="pt-BR" dirty="0"/>
          </a:p>
          <a:p>
            <a:pPr>
              <a:defRPr/>
            </a:pPr>
            <a:r>
              <a:rPr lang="pt-BR" i="1" dirty="0"/>
              <a:t>x=10cos</a:t>
            </a:r>
            <a:r>
              <a:rPr lang="pt-BR" dirty="0"/>
              <a:t> no ( </a:t>
            </a:r>
            <a:r>
              <a:rPr lang="el-GR" dirty="0"/>
              <a:t>Π</a:t>
            </a:r>
            <a:r>
              <a:rPr lang="pt-BR" dirty="0"/>
              <a:t>/4 . t  + </a:t>
            </a:r>
            <a:r>
              <a:rPr lang="el-GR" dirty="0"/>
              <a:t>Π</a:t>
            </a:r>
            <a:r>
              <a:rPr lang="pt-BR" dirty="0"/>
              <a:t>/ 2) no SI.</a:t>
            </a:r>
          </a:p>
          <a:p>
            <a:pPr>
              <a:defRPr/>
            </a:pPr>
            <a:endParaRPr lang="pt-BR" i="1" dirty="0"/>
          </a:p>
          <a:p>
            <a:pPr>
              <a:defRPr/>
            </a:pPr>
            <a:r>
              <a:rPr lang="pt-BR" dirty="0"/>
              <a:t>Determine:</a:t>
            </a:r>
          </a:p>
          <a:p>
            <a:pPr marL="342900" indent="-342900">
              <a:buFontTx/>
              <a:buAutoNum type="alphaLcParenR"/>
              <a:defRPr/>
            </a:pPr>
            <a:r>
              <a:rPr lang="pt-BR" dirty="0"/>
              <a:t>As funções horárias de velocidade e da aceleração;</a:t>
            </a:r>
          </a:p>
          <a:p>
            <a:pPr marL="342900" indent="-342900">
              <a:buFontTx/>
              <a:buAutoNum type="alphaLcParenR"/>
              <a:defRPr/>
            </a:pPr>
            <a:r>
              <a:rPr lang="pt-BR" dirty="0"/>
              <a:t>A velocidade e a aceleração do corpo no instante t=2s</a:t>
            </a:r>
            <a:r>
              <a:rPr lang="pt-BR" dirty="0" smtClean="0"/>
              <a:t>;</a:t>
            </a:r>
            <a:endParaRPr lang="pt-BR" dirty="0"/>
          </a:p>
        </p:txBody>
      </p:sp>
      <p:sp>
        <p:nvSpPr>
          <p:cNvPr id="3" name="CaixaDeTexto 2"/>
          <p:cNvSpPr txBox="1"/>
          <p:nvPr/>
        </p:nvSpPr>
        <p:spPr>
          <a:xfrm>
            <a:off x="0" y="2857496"/>
            <a:ext cx="9144000" cy="203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pt-BR" dirty="0"/>
              <a:t>Uma partícula tem o deslocamento dedo pela seguinte equação x=6.</a:t>
            </a:r>
            <a:r>
              <a:rPr lang="pt-BR" dirty="0" err="1"/>
              <a:t>cos</a:t>
            </a:r>
            <a:r>
              <a:rPr lang="pt-BR" dirty="0"/>
              <a:t>(6</a:t>
            </a:r>
            <a:r>
              <a:rPr lang="el-GR" dirty="0"/>
              <a:t> Π</a:t>
            </a:r>
            <a:r>
              <a:rPr lang="pt-BR" dirty="0"/>
              <a:t>.t + </a:t>
            </a:r>
            <a:r>
              <a:rPr lang="el-GR" dirty="0"/>
              <a:t>Π</a:t>
            </a:r>
            <a:r>
              <a:rPr lang="pt-BR" dirty="0"/>
              <a:t>), no SI.</a:t>
            </a:r>
          </a:p>
          <a:p>
            <a:pPr>
              <a:defRPr/>
            </a:pPr>
            <a:endParaRPr lang="pt-BR" dirty="0"/>
          </a:p>
          <a:p>
            <a:pPr marL="342900" indent="-342900">
              <a:buFontTx/>
              <a:buAutoNum type="alphaLcParenR"/>
              <a:defRPr/>
            </a:pPr>
            <a:r>
              <a:rPr lang="pt-BR" dirty="0"/>
              <a:t>Qual é a velocidade angular do movimento?</a:t>
            </a:r>
          </a:p>
          <a:p>
            <a:pPr marL="342900" indent="-342900">
              <a:buFontTx/>
              <a:buAutoNum type="alphaLcParenR"/>
              <a:defRPr/>
            </a:pPr>
            <a:r>
              <a:rPr lang="pt-BR" dirty="0"/>
              <a:t>Qual é a frequência e o </a:t>
            </a:r>
            <a:r>
              <a:rPr lang="pt-BR" dirty="0" err="1"/>
              <a:t>periódo</a:t>
            </a:r>
            <a:r>
              <a:rPr lang="pt-BR" dirty="0"/>
              <a:t>?</a:t>
            </a:r>
          </a:p>
          <a:p>
            <a:pPr marL="342900" indent="-342900">
              <a:buFontTx/>
              <a:buAutoNum type="alphaLcParenR"/>
              <a:defRPr/>
            </a:pPr>
            <a:r>
              <a:rPr lang="pt-BR" dirty="0"/>
              <a:t>Encontre o valor da amplitude e da fase inicial?</a:t>
            </a:r>
          </a:p>
          <a:p>
            <a:pPr marL="342900" indent="-342900">
              <a:buFontTx/>
              <a:buAutoNum type="alphaLcParenR"/>
              <a:defRPr/>
            </a:pPr>
            <a:r>
              <a:rPr lang="pt-BR" dirty="0"/>
              <a:t>Qual deve ser a sua posição em t=0s e t=0,5s?</a:t>
            </a:r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/>
          <p:nvPr/>
        </p:nvSpPr>
        <p:spPr>
          <a:xfrm>
            <a:off x="2124075" y="476250"/>
            <a:ext cx="6192838" cy="6667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4000" b="1">
                <a:solidFill>
                  <a:srgbClr val="0000FF"/>
                </a:solidFill>
                <a:effectLst>
                  <a:outerShdw blurRad="12700" dist="25400" dir="2700000" rotWithShape="0">
                    <a:srgbClr val="DDDDDD"/>
                  </a:outerShdw>
                </a:effectLst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  <a:effectLst/>
              </a:defRPr>
            </a:pPr>
            <a:r>
              <a:rPr sz="4000" b="1">
                <a:solidFill>
                  <a:srgbClr val="0000FF"/>
                </a:solidFill>
                <a:effectLst>
                  <a:outerShdw blurRad="12700" dist="25400" dir="2700000" rotWithShape="0">
                    <a:srgbClr val="DDDDDD"/>
                  </a:outerShdw>
                </a:effectLst>
              </a:rPr>
              <a:t>O que é uma onda???</a:t>
            </a:r>
          </a:p>
        </p:txBody>
      </p:sp>
      <p:sp>
        <p:nvSpPr>
          <p:cNvPr id="90" name="Shape 90"/>
          <p:cNvSpPr/>
          <p:nvPr/>
        </p:nvSpPr>
        <p:spPr>
          <a:xfrm>
            <a:off x="3781425" y="1481137"/>
            <a:ext cx="4967288" cy="5480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lvl="0"/>
            <a:r>
              <a:rPr sz="3200" i="1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“Energia em movimento”.</a:t>
            </a:r>
            <a:r>
              <a:rPr sz="2400" i="1">
                <a:solidFill>
                  <a:srgbClr val="00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</a:p>
        </p:txBody>
      </p:sp>
      <p:sp>
        <p:nvSpPr>
          <p:cNvPr id="91" name="Shape 91"/>
          <p:cNvSpPr/>
          <p:nvPr/>
        </p:nvSpPr>
        <p:spPr>
          <a:xfrm>
            <a:off x="684212" y="3692525"/>
            <a:ext cx="7717890" cy="4213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lvl="0"/>
            <a:r>
              <a:rPr sz="2400" b="1">
                <a:solidFill>
                  <a:srgbClr val="FF0000"/>
                </a:solidFill>
                <a:effectLst>
                  <a:outerShdw blurRad="12700" dist="25400" dir="2700000" rotWithShape="0">
                    <a:srgbClr val="DDDDDD"/>
                  </a:outerShdw>
                </a:effectLst>
                <a:latin typeface="Times New Roman"/>
                <a:ea typeface="Times New Roman"/>
                <a:cs typeface="Times New Roman"/>
                <a:sym typeface="Times New Roman"/>
              </a:rPr>
              <a:t>Objetos com movimento periódico são geradores de ondas.</a:t>
            </a:r>
          </a:p>
        </p:txBody>
      </p:sp>
      <p:pic>
        <p:nvPicPr>
          <p:cNvPr id="92" name="Loudspkr.png" descr="Loudspkr.gif"/>
          <p:cNvPicPr/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6659562" y="4365625"/>
            <a:ext cx="2057401" cy="1543050"/>
          </a:xfrm>
          <a:prstGeom prst="rect">
            <a:avLst/>
          </a:prstGeom>
          <a:ln w="12700">
            <a:miter lim="400000"/>
          </a:ln>
        </p:spPr>
      </p:pic>
      <p:pic>
        <p:nvPicPr>
          <p:cNvPr id="93" name="Phonons.png" descr="Phonons.gif"/>
          <p:cNvPicPr/>
          <p:nvPr/>
        </p:nvPicPr>
        <p:blipFill>
          <a:blip r:embed="rId3" cstate="print">
            <a:extLst/>
          </a:blip>
          <a:stretch>
            <a:fillRect/>
          </a:stretch>
        </p:blipFill>
        <p:spPr>
          <a:xfrm>
            <a:off x="539750" y="4581525"/>
            <a:ext cx="1752600" cy="1309688"/>
          </a:xfrm>
          <a:prstGeom prst="rect">
            <a:avLst/>
          </a:prstGeom>
          <a:ln w="12700">
            <a:miter lim="400000"/>
          </a:ln>
        </p:spPr>
      </p:pic>
      <p:pic>
        <p:nvPicPr>
          <p:cNvPr id="94" name="Doppler.png" descr="Doppler.gif"/>
          <p:cNvPicPr/>
          <p:nvPr/>
        </p:nvPicPr>
        <p:blipFill>
          <a:blip r:embed="rId4" cstate="print">
            <a:extLst/>
          </a:blip>
          <a:stretch>
            <a:fillRect/>
          </a:stretch>
        </p:blipFill>
        <p:spPr>
          <a:xfrm>
            <a:off x="4646612" y="4622800"/>
            <a:ext cx="1676401" cy="1254125"/>
          </a:xfrm>
          <a:prstGeom prst="rect">
            <a:avLst/>
          </a:prstGeom>
          <a:ln w="12700">
            <a:miter lim="400000"/>
          </a:ln>
        </p:spPr>
      </p:pic>
      <p:pic>
        <p:nvPicPr>
          <p:cNvPr id="95" name="2waves.png" descr="2waves"/>
          <p:cNvPicPr/>
          <p:nvPr/>
        </p:nvPicPr>
        <p:blipFill>
          <a:blip r:embed="rId5" cstate="print">
            <a:extLst/>
          </a:blip>
          <a:stretch>
            <a:fillRect/>
          </a:stretch>
        </p:blipFill>
        <p:spPr>
          <a:xfrm>
            <a:off x="2484437" y="4437062"/>
            <a:ext cx="1905001" cy="1428751"/>
          </a:xfrm>
          <a:prstGeom prst="rect">
            <a:avLst/>
          </a:prstGeom>
          <a:ln w="12700">
            <a:miter lim="400000"/>
          </a:ln>
        </p:spPr>
      </p:pic>
      <p:sp>
        <p:nvSpPr>
          <p:cNvPr id="96" name="Shape 96"/>
          <p:cNvSpPr/>
          <p:nvPr/>
        </p:nvSpPr>
        <p:spPr>
          <a:xfrm>
            <a:off x="827087" y="2276475"/>
            <a:ext cx="7416801" cy="1148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lvl="0" algn="just"/>
            <a:r>
              <a:rPr sz="2400">
                <a:effectLst>
                  <a:outerShdw blurRad="12700" dist="25400" dir="2700000" rotWithShape="0">
                    <a:srgbClr val="DDDDDD"/>
                  </a:outerShdw>
                </a:effectLst>
                <a:latin typeface="Arial"/>
                <a:ea typeface="Arial"/>
                <a:cs typeface="Arial"/>
                <a:sym typeface="Arial"/>
              </a:rPr>
              <a:t>	</a:t>
            </a:r>
            <a:r>
              <a:rPr sz="2400">
                <a:solidFill>
                  <a:srgbClr val="660033"/>
                </a:solidFill>
                <a:effectLst>
                  <a:outerShdw blurRad="12700" dist="25400" dir="2700000" rotWithShape="0">
                    <a:srgbClr val="DDDDDD"/>
                  </a:outerShdw>
                </a:effectLst>
                <a:latin typeface="Arial"/>
                <a:ea typeface="Arial"/>
                <a:cs typeface="Arial"/>
                <a:sym typeface="Arial"/>
              </a:rPr>
              <a:t>Dá-se o nome de onda à propagação de energia de um ponto para a outro, sem que haja transporte de matéria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/>
          <p:nvPr/>
        </p:nvSpPr>
        <p:spPr>
          <a:xfrm>
            <a:off x="179387" y="6669087"/>
            <a:ext cx="8964613" cy="1"/>
          </a:xfrm>
          <a:prstGeom prst="line">
            <a:avLst/>
          </a:prstGeom>
          <a:ln w="76200">
            <a:solidFill>
              <a:srgbClr val="0000FF"/>
            </a:solidFill>
            <a:round/>
          </a:ln>
        </p:spPr>
        <p:txBody>
          <a:bodyPr lIns="0" tIns="0" rIns="0" bIns="0"/>
          <a:lstStyle/>
          <a:p>
            <a:pPr lvl="0" defTabSz="457200"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/>
          </a:p>
        </p:txBody>
      </p:sp>
      <p:sp>
        <p:nvSpPr>
          <p:cNvPr id="99" name="Shape 99"/>
          <p:cNvSpPr/>
          <p:nvPr/>
        </p:nvSpPr>
        <p:spPr>
          <a:xfrm flipH="1">
            <a:off x="8915399" y="0"/>
            <a:ext cx="1" cy="6858000"/>
          </a:xfrm>
          <a:prstGeom prst="line">
            <a:avLst/>
          </a:prstGeom>
          <a:ln w="76200">
            <a:solidFill>
              <a:srgbClr val="0000FF"/>
            </a:solidFill>
            <a:round/>
          </a:ln>
        </p:spPr>
        <p:txBody>
          <a:bodyPr lIns="0" tIns="0" rIns="0" bIns="0"/>
          <a:lstStyle/>
          <a:p>
            <a:pPr lvl="0" defTabSz="457200"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/>
          </a:p>
        </p:txBody>
      </p:sp>
      <p:pic>
        <p:nvPicPr>
          <p:cNvPr id="100" name="image.png"/>
          <p:cNvPicPr/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1835150" y="1484312"/>
            <a:ext cx="5472113" cy="2846388"/>
          </a:xfrm>
          <a:prstGeom prst="rect">
            <a:avLst/>
          </a:prstGeom>
          <a:ln w="12700">
            <a:miter lim="400000"/>
          </a:ln>
        </p:spPr>
      </p:pic>
      <p:sp>
        <p:nvSpPr>
          <p:cNvPr id="101" name="Shape 101"/>
          <p:cNvSpPr/>
          <p:nvPr/>
        </p:nvSpPr>
        <p:spPr>
          <a:xfrm>
            <a:off x="323850" y="387350"/>
            <a:ext cx="8569325" cy="9931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lvl="0">
              <a:spcBef>
                <a:spcPts val="1600"/>
              </a:spcBef>
            </a:pPr>
            <a:r>
              <a:rPr sz="2800" b="1">
                <a:solidFill>
                  <a:srgbClr val="0000FF"/>
                </a:solidFill>
                <a:effectLst>
                  <a:outerShdw blurRad="12700" dist="25400" dir="2700000" rotWithShape="0">
                    <a:srgbClr val="DDDDDD"/>
                  </a:outerShdw>
                </a:effectLst>
                <a:latin typeface="Comic Sans MS"/>
                <a:ea typeface="Comic Sans MS"/>
                <a:cs typeface="Comic Sans MS"/>
                <a:sym typeface="Comic Sans MS"/>
              </a:rPr>
              <a:t>Ondas</a:t>
            </a:r>
            <a:r>
              <a:rPr sz="2800" b="1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r>
              <a:rPr sz="280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 Perturbações (vibrações) que se propagam </a:t>
            </a:r>
            <a:r>
              <a:rPr sz="2800" u="sng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transportando apenas energia</a:t>
            </a:r>
            <a:r>
              <a:rPr sz="280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</p:txBody>
      </p:sp>
      <p:pic>
        <p:nvPicPr>
          <p:cNvPr id="102" name="ondas-mecanicas-harmonicas1.png" descr="ondas-mecanicas-harmonicas1"/>
          <p:cNvPicPr/>
          <p:nvPr/>
        </p:nvPicPr>
        <p:blipFill>
          <a:blip r:embed="rId3" cstate="print">
            <a:extLst/>
          </a:blip>
          <a:stretch>
            <a:fillRect/>
          </a:stretch>
        </p:blipFill>
        <p:spPr>
          <a:xfrm>
            <a:off x="323850" y="4437062"/>
            <a:ext cx="3419475" cy="1501776"/>
          </a:xfrm>
          <a:prstGeom prst="rect">
            <a:avLst/>
          </a:prstGeom>
          <a:ln w="12700">
            <a:miter lim="400000"/>
          </a:ln>
        </p:spPr>
      </p:pic>
      <p:pic>
        <p:nvPicPr>
          <p:cNvPr id="103" name="introducao20.png" descr="introducao20"/>
          <p:cNvPicPr/>
          <p:nvPr/>
        </p:nvPicPr>
        <p:blipFill>
          <a:blip r:embed="rId4" cstate="print">
            <a:extLst/>
          </a:blip>
          <a:stretch>
            <a:fillRect/>
          </a:stretch>
        </p:blipFill>
        <p:spPr>
          <a:xfrm>
            <a:off x="4211637" y="4581525"/>
            <a:ext cx="4537076" cy="86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>
            <a:spLocks noGrp="1"/>
          </p:cNvSpPr>
          <p:nvPr>
            <p:ph type="body" idx="4294967295"/>
          </p:nvPr>
        </p:nvSpPr>
        <p:spPr>
          <a:xfrm>
            <a:off x="0" y="1557338"/>
            <a:ext cx="7859713" cy="1601787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514350" lvl="0" indent="-514350" algn="just">
              <a:buChar char="➢"/>
              <a:defRPr sz="1800">
                <a:solidFill>
                  <a:srgbClr val="000000"/>
                </a:solidFill>
              </a:defRPr>
            </a:pPr>
            <a:r>
              <a:rPr sz="2700"/>
              <a:t>Na onda há propagação de energia de um ponto para a outro, sem que haja transporte de matéria</a:t>
            </a:r>
            <a:r>
              <a:rPr sz="2700">
                <a:solidFill>
                  <a:srgbClr val="CC0099"/>
                </a:solidFill>
              </a:rPr>
              <a:t>.</a:t>
            </a:r>
          </a:p>
        </p:txBody>
      </p:sp>
      <p:pic>
        <p:nvPicPr>
          <p:cNvPr id="106" name="image.png"/>
          <p:cNvPicPr/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212725" y="188912"/>
            <a:ext cx="8437563" cy="1195388"/>
          </a:xfrm>
          <a:prstGeom prst="rect">
            <a:avLst/>
          </a:prstGeom>
          <a:ln w="12700">
            <a:miter lim="400000"/>
          </a:ln>
        </p:spPr>
      </p:pic>
      <p:pic>
        <p:nvPicPr>
          <p:cNvPr id="107" name="introducao20.png" descr="introducao ondas"/>
          <p:cNvPicPr/>
          <p:nvPr/>
        </p:nvPicPr>
        <p:blipFill>
          <a:blip r:embed="rId3" cstate="print">
            <a:extLst/>
          </a:blip>
          <a:stretch>
            <a:fillRect/>
          </a:stretch>
        </p:blipFill>
        <p:spPr>
          <a:xfrm>
            <a:off x="468312" y="3357562"/>
            <a:ext cx="8135938" cy="155098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image.png"/>
          <p:cNvPicPr/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469900" y="463550"/>
            <a:ext cx="8229600" cy="1620838"/>
          </a:xfrm>
          <a:prstGeom prst="rect">
            <a:avLst/>
          </a:prstGeom>
          <a:ln w="12700">
            <a:miter lim="400000"/>
          </a:ln>
        </p:spPr>
      </p:pic>
      <p:pic>
        <p:nvPicPr>
          <p:cNvPr id="110" name="ani_waves[1].png" descr="ani_waves[1]"/>
          <p:cNvPicPr/>
          <p:nvPr/>
        </p:nvPicPr>
        <p:blipFill>
          <a:blip r:embed="rId3" cstate="print">
            <a:extLst/>
          </a:blip>
          <a:stretch>
            <a:fillRect/>
          </a:stretch>
        </p:blipFill>
        <p:spPr>
          <a:xfrm>
            <a:off x="1063625" y="2084387"/>
            <a:ext cx="7243763" cy="360203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/>
          <p:nvPr/>
        </p:nvSpPr>
        <p:spPr>
          <a:xfrm>
            <a:off x="467836" y="464661"/>
            <a:ext cx="8351203" cy="866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b">
            <a:spAutoFit/>
          </a:bodyPr>
          <a:lstStyle>
            <a:lvl1pPr>
              <a:defRPr sz="5400" b="1">
                <a:solidFill>
                  <a:srgbClr val="660033"/>
                </a:solidFill>
                <a:latin typeface="Garamond"/>
                <a:ea typeface="Garamond"/>
                <a:cs typeface="Garamond"/>
                <a:sym typeface="Garamond"/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5400" b="1">
                <a:solidFill>
                  <a:srgbClr val="660033"/>
                </a:solidFill>
              </a:rPr>
              <a:t>NATUREZA DAS ONDAS</a:t>
            </a:r>
          </a:p>
        </p:txBody>
      </p:sp>
      <p:sp>
        <p:nvSpPr>
          <p:cNvPr id="113" name="Shape 113"/>
          <p:cNvSpPr/>
          <p:nvPr/>
        </p:nvSpPr>
        <p:spPr>
          <a:xfrm>
            <a:off x="539750" y="1484312"/>
            <a:ext cx="8064500" cy="41725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lvl="0" algn="just"/>
            <a:r>
              <a:rPr sz="2000" b="1">
                <a:effectLst>
                  <a:outerShdw blurRad="12700" dist="25400" dir="2700000" rotWithShape="0">
                    <a:srgbClr val="DDDDDD"/>
                  </a:outerShdw>
                </a:effectLst>
                <a:latin typeface="Arial"/>
                <a:ea typeface="Arial"/>
                <a:cs typeface="Arial"/>
                <a:sym typeface="Arial"/>
              </a:rPr>
              <a:t>Ondas mecânicas</a:t>
            </a:r>
          </a:p>
          <a:p>
            <a:pPr lvl="0" algn="just"/>
            <a:r>
              <a:rPr sz="2000">
                <a:effectLst>
                  <a:outerShdw blurRad="12700" dist="25400" dir="2700000" rotWithShape="0">
                    <a:srgbClr val="DDDDDD"/>
                  </a:outerShdw>
                </a:effectLst>
                <a:latin typeface="Arial"/>
                <a:ea typeface="Arial"/>
                <a:cs typeface="Arial"/>
                <a:sym typeface="Arial"/>
              </a:rPr>
              <a:t>	São aquelas originadas pela deformação de uma região de um meio elástico e que, para se propagarem, necessitam de um meio material. Ex: onda na superfície da água, ondas sonoras, ondas numa corda tensa, etc. </a:t>
            </a:r>
          </a:p>
          <a:p>
            <a:pPr lvl="0" algn="just"/>
            <a:r>
              <a:rPr sz="2000" b="1" u="sng">
                <a:solidFill>
                  <a:srgbClr val="FF0000"/>
                </a:solidFill>
                <a:effectLst>
                  <a:outerShdw blurRad="12700" dist="25400" dir="2700000" rotWithShape="0">
                    <a:srgbClr val="DDDDDD"/>
                  </a:outerShdw>
                </a:effectLst>
                <a:latin typeface="Arial"/>
                <a:ea typeface="Arial"/>
                <a:cs typeface="Arial"/>
                <a:sym typeface="Arial"/>
              </a:rPr>
              <a:t>Obs</a:t>
            </a:r>
            <a:r>
              <a:rPr sz="2000">
                <a:effectLst>
                  <a:outerShdw blurRad="12700" dist="25400" dir="2700000" rotWithShape="0">
                    <a:srgbClr val="DDDDDD"/>
                  </a:outerShdw>
                </a:effectLst>
                <a:latin typeface="Arial"/>
                <a:ea typeface="Arial"/>
                <a:cs typeface="Arial"/>
                <a:sym typeface="Arial"/>
              </a:rPr>
              <a:t>: As ondas mecânicas não se propagam no vácuo.</a:t>
            </a:r>
          </a:p>
          <a:p>
            <a:pPr lvl="0" algn="just"/>
            <a:endParaRPr sz="2000">
              <a:effectLst>
                <a:outerShdw blurRad="12700" dist="25400" dir="2700000" rotWithShape="0">
                  <a:srgbClr val="DDDDDD"/>
                </a:outerShdw>
              </a:effectLst>
              <a:latin typeface="Arial"/>
              <a:ea typeface="Arial"/>
              <a:cs typeface="Arial"/>
              <a:sym typeface="Arial"/>
            </a:endParaRPr>
          </a:p>
          <a:p>
            <a:pPr lvl="0" algn="just"/>
            <a:endParaRPr sz="2000">
              <a:effectLst>
                <a:outerShdw blurRad="12700" dist="25400" dir="2700000" rotWithShape="0">
                  <a:srgbClr val="DDDDDD"/>
                </a:outerShdw>
              </a:effectLst>
              <a:latin typeface="Arial"/>
              <a:ea typeface="Arial"/>
              <a:cs typeface="Arial"/>
              <a:sym typeface="Arial"/>
            </a:endParaRPr>
          </a:p>
          <a:p>
            <a:pPr lvl="0" algn="just"/>
            <a:endParaRPr sz="2000">
              <a:effectLst>
                <a:outerShdw blurRad="12700" dist="25400" dir="2700000" rotWithShape="0">
                  <a:srgbClr val="DDDDDD"/>
                </a:outerShdw>
              </a:effectLst>
              <a:latin typeface="Arial"/>
              <a:ea typeface="Arial"/>
              <a:cs typeface="Arial"/>
              <a:sym typeface="Arial"/>
            </a:endParaRPr>
          </a:p>
          <a:p>
            <a:pPr lvl="0" algn="just"/>
            <a:endParaRPr sz="2000">
              <a:effectLst>
                <a:outerShdw blurRad="12700" dist="25400" dir="2700000" rotWithShape="0">
                  <a:srgbClr val="DDDDDD"/>
                </a:outerShdw>
              </a:effectLst>
              <a:latin typeface="Arial"/>
              <a:ea typeface="Arial"/>
              <a:cs typeface="Arial"/>
              <a:sym typeface="Arial"/>
            </a:endParaRPr>
          </a:p>
          <a:p>
            <a:pPr lvl="0" algn="just"/>
            <a:r>
              <a:rPr sz="2000" b="1">
                <a:effectLst>
                  <a:outerShdw blurRad="12700" dist="25400" dir="2700000" rotWithShape="0">
                    <a:srgbClr val="DDDDDD"/>
                  </a:outerShdw>
                </a:effectLst>
                <a:latin typeface="Arial"/>
                <a:ea typeface="Arial"/>
                <a:cs typeface="Arial"/>
                <a:sym typeface="Arial"/>
              </a:rPr>
              <a:t>Ondas eletromagnéticas</a:t>
            </a:r>
          </a:p>
          <a:p>
            <a:pPr lvl="0" algn="just"/>
            <a:r>
              <a:rPr sz="2000">
                <a:effectLst>
                  <a:outerShdw blurRad="12700" dist="25400" dir="2700000" rotWithShape="0">
                    <a:srgbClr val="DDDDDD"/>
                  </a:outerShdw>
                </a:effectLst>
                <a:latin typeface="Arial"/>
                <a:ea typeface="Arial"/>
                <a:cs typeface="Arial"/>
                <a:sym typeface="Arial"/>
              </a:rPr>
              <a:t>	São aquelas originadas por cargas elétricas oscilantes. Ex: ondas de rádio, ondas de raios X, ondas luminosas, etc.</a:t>
            </a:r>
            <a:br>
              <a:rPr sz="2000">
                <a:effectLst>
                  <a:outerShdw blurRad="12700" dist="25400" dir="2700000" rotWithShape="0">
                    <a:srgbClr val="DDDDDD"/>
                  </a:outerShdw>
                </a:effectLst>
                <a:latin typeface="Arial"/>
                <a:ea typeface="Arial"/>
                <a:cs typeface="Arial"/>
                <a:sym typeface="Arial"/>
              </a:rPr>
            </a:br>
            <a:r>
              <a:rPr sz="2000" b="1" u="sng">
                <a:solidFill>
                  <a:srgbClr val="FF0000"/>
                </a:solidFill>
                <a:effectLst>
                  <a:outerShdw blurRad="12700" dist="25400" dir="2700000" rotWithShape="0">
                    <a:srgbClr val="DDDDDD"/>
                  </a:outerShdw>
                </a:effectLst>
                <a:latin typeface="Arial"/>
                <a:ea typeface="Arial"/>
                <a:cs typeface="Arial"/>
                <a:sym typeface="Arial"/>
              </a:rPr>
              <a:t> Obs</a:t>
            </a:r>
            <a:r>
              <a:rPr sz="2000">
                <a:effectLst>
                  <a:outerShdw blurRad="12700" dist="25400" dir="2700000" rotWithShape="0">
                    <a:srgbClr val="DDDDDD"/>
                  </a:outerShdw>
                </a:effectLst>
                <a:latin typeface="Arial"/>
                <a:ea typeface="Arial"/>
                <a:cs typeface="Arial"/>
                <a:sym typeface="Arial"/>
              </a:rPr>
              <a:t>: As ondas eletromagnéticas propagam-se no vácuo.</a:t>
            </a:r>
          </a:p>
        </p:txBody>
      </p:sp>
      <p:pic>
        <p:nvPicPr>
          <p:cNvPr id="114" name="som mecanica.png" descr="som mecanica"/>
          <p:cNvPicPr/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6948487" y="2924175"/>
            <a:ext cx="1747838" cy="1009650"/>
          </a:xfrm>
          <a:prstGeom prst="rect">
            <a:avLst/>
          </a:prstGeom>
          <a:ln w="12700">
            <a:miter lim="400000"/>
          </a:ln>
        </p:spPr>
      </p:pic>
      <p:pic>
        <p:nvPicPr>
          <p:cNvPr id="115" name="ondaeletromagnetica.png" descr="ondaeletromagnetica"/>
          <p:cNvPicPr/>
          <p:nvPr/>
        </p:nvPicPr>
        <p:blipFill>
          <a:blip r:embed="rId3" cstate="print">
            <a:extLst/>
          </a:blip>
          <a:stretch>
            <a:fillRect/>
          </a:stretch>
        </p:blipFill>
        <p:spPr>
          <a:xfrm>
            <a:off x="7164387" y="5516562"/>
            <a:ext cx="1655763" cy="129698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Shape 117"/>
          <p:cNvSpPr/>
          <p:nvPr/>
        </p:nvSpPr>
        <p:spPr>
          <a:xfrm>
            <a:off x="395287" y="533400"/>
            <a:ext cx="7758113" cy="17222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lvl="0">
              <a:spcBef>
                <a:spcPts val="1600"/>
              </a:spcBef>
            </a:pPr>
            <a:r>
              <a:rPr sz="2800">
                <a:latin typeface="Times New Roman"/>
                <a:ea typeface="Times New Roman"/>
                <a:cs typeface="Times New Roman"/>
                <a:sym typeface="Times New Roman"/>
              </a:rPr>
              <a:t>Ondas Mecânicas: </a:t>
            </a:r>
          </a:p>
          <a:p>
            <a:pPr lvl="0">
              <a:spcBef>
                <a:spcPts val="1600"/>
              </a:spcBef>
            </a:pPr>
            <a:r>
              <a:rPr sz="2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Precisa de um meio material para se propagar. </a:t>
            </a:r>
          </a:p>
          <a:p>
            <a:pPr lvl="0">
              <a:spcBef>
                <a:spcPts val="1600"/>
              </a:spcBef>
            </a:pPr>
            <a:r>
              <a:rPr sz="2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Exemplos:</a:t>
            </a:r>
          </a:p>
        </p:txBody>
      </p:sp>
      <p:grpSp>
        <p:nvGrpSpPr>
          <p:cNvPr id="137" name="Group 137"/>
          <p:cNvGrpSpPr/>
          <p:nvPr/>
        </p:nvGrpSpPr>
        <p:grpSpPr>
          <a:xfrm>
            <a:off x="395287" y="3016087"/>
            <a:ext cx="8351838" cy="1283610"/>
            <a:chOff x="0" y="0"/>
            <a:chExt cx="8351837" cy="1283608"/>
          </a:xfrm>
        </p:grpSpPr>
        <p:sp>
          <p:nvSpPr>
            <p:cNvPr id="118" name="Shape 118"/>
            <p:cNvSpPr/>
            <p:nvPr/>
          </p:nvSpPr>
          <p:spPr>
            <a:xfrm rot="5400000" flipH="1">
              <a:off x="5672123" y="-982762"/>
              <a:ext cx="256723" cy="32491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0800" y="0"/>
                  </a:lnTo>
                  <a:lnTo>
                    <a:pt x="10800" y="21600"/>
                  </a:lnTo>
                  <a:lnTo>
                    <a:pt x="21600" y="21600"/>
                  </a:lnTo>
                </a:path>
              </a:pathLst>
            </a:custGeom>
            <a:noFill/>
            <a:ln w="2857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/>
            </a:p>
          </p:txBody>
        </p:sp>
        <p:sp>
          <p:nvSpPr>
            <p:cNvPr id="119" name="Shape 119"/>
            <p:cNvSpPr/>
            <p:nvPr/>
          </p:nvSpPr>
          <p:spPr>
            <a:xfrm rot="5400000" flipH="1">
              <a:off x="4589438" y="99924"/>
              <a:ext cx="256722" cy="10837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0800" y="0"/>
                  </a:lnTo>
                  <a:lnTo>
                    <a:pt x="10800" y="21600"/>
                  </a:lnTo>
                  <a:lnTo>
                    <a:pt x="21600" y="21600"/>
                  </a:lnTo>
                </a:path>
              </a:pathLst>
            </a:custGeom>
            <a:noFill/>
            <a:ln w="2857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/>
            </a:p>
          </p:txBody>
        </p:sp>
        <p:sp>
          <p:nvSpPr>
            <p:cNvPr id="120" name="Shape 120"/>
            <p:cNvSpPr/>
            <p:nvPr/>
          </p:nvSpPr>
          <p:spPr>
            <a:xfrm rot="16200000">
              <a:off x="3506752" y="100999"/>
              <a:ext cx="256723" cy="10816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0800" y="0"/>
                  </a:lnTo>
                  <a:lnTo>
                    <a:pt x="10800" y="21600"/>
                  </a:lnTo>
                  <a:lnTo>
                    <a:pt x="21600" y="21600"/>
                  </a:lnTo>
                </a:path>
              </a:pathLst>
            </a:custGeom>
            <a:noFill/>
            <a:ln w="2857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/>
            </a:p>
          </p:txBody>
        </p:sp>
        <p:sp>
          <p:nvSpPr>
            <p:cNvPr id="121" name="Shape 121"/>
            <p:cNvSpPr/>
            <p:nvPr/>
          </p:nvSpPr>
          <p:spPr>
            <a:xfrm rot="16200000">
              <a:off x="2422992" y="-982762"/>
              <a:ext cx="256722" cy="32491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0800" y="0"/>
                  </a:lnTo>
                  <a:lnTo>
                    <a:pt x="10800" y="21600"/>
                  </a:lnTo>
                  <a:lnTo>
                    <a:pt x="21600" y="21600"/>
                  </a:lnTo>
                </a:path>
              </a:pathLst>
            </a:custGeom>
            <a:noFill/>
            <a:ln w="2857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/>
            </a:p>
          </p:txBody>
        </p:sp>
        <p:grpSp>
          <p:nvGrpSpPr>
            <p:cNvPr id="124" name="Group 124"/>
            <p:cNvGrpSpPr/>
            <p:nvPr/>
          </p:nvGrpSpPr>
          <p:grpSpPr>
            <a:xfrm>
              <a:off x="2920132" y="0"/>
              <a:ext cx="2511573" cy="513444"/>
              <a:chOff x="0" y="0"/>
              <a:chExt cx="2511572" cy="513443"/>
            </a:xfrm>
          </p:grpSpPr>
          <p:sp>
            <p:nvSpPr>
              <p:cNvPr id="122" name="Shape 122"/>
              <p:cNvSpPr/>
              <p:nvPr/>
            </p:nvSpPr>
            <p:spPr>
              <a:xfrm>
                <a:off x="0" y="0"/>
                <a:ext cx="2511573" cy="513444"/>
              </a:xfrm>
              <a:prstGeom prst="roundRect">
                <a:avLst>
                  <a:gd name="adj" fmla="val 16667"/>
                </a:avLst>
              </a:prstGeom>
              <a:solidFill>
                <a:srgbClr val="2DA2BF"/>
              </a:solidFill>
              <a:ln w="9525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 algn="ctr">
                  <a:defRPr>
                    <a:latin typeface="Times New Roman"/>
                    <a:ea typeface="Times New Roman"/>
                    <a:cs typeface="Times New Roman"/>
                    <a:sym typeface="Times New Roman"/>
                  </a:defRPr>
                </a:pPr>
                <a:endParaRPr/>
              </a:p>
            </p:txBody>
          </p:sp>
          <p:sp>
            <p:nvSpPr>
              <p:cNvPr id="123" name="Shape 123"/>
              <p:cNvSpPr/>
              <p:nvPr/>
            </p:nvSpPr>
            <p:spPr>
              <a:xfrm>
                <a:off x="394407" y="82507"/>
                <a:ext cx="1722758" cy="34843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none" lIns="0" tIns="0" rIns="0" bIns="0" numCol="1" anchor="ctr">
                <a:spAutoFit/>
              </a:bodyPr>
              <a:lstStyle>
                <a:lvl1pPr algn="ctr">
                  <a:defRPr>
                    <a:latin typeface="Times New Roman"/>
                    <a:ea typeface="Times New Roman"/>
                    <a:cs typeface="Times New Roman"/>
                    <a:sym typeface="Times New Roman"/>
                  </a:defRPr>
                </a:lvl1pPr>
              </a:lstStyle>
              <a:p>
                <a:pPr lvl="0"/>
                <a:r>
                  <a:t>Ondas Mecânicas</a:t>
                </a:r>
              </a:p>
            </p:txBody>
          </p:sp>
        </p:grpSp>
        <p:grpSp>
          <p:nvGrpSpPr>
            <p:cNvPr id="127" name="Group 127"/>
            <p:cNvGrpSpPr/>
            <p:nvPr/>
          </p:nvGrpSpPr>
          <p:grpSpPr>
            <a:xfrm>
              <a:off x="0" y="770165"/>
              <a:ext cx="1855725" cy="513444"/>
              <a:chOff x="0" y="0"/>
              <a:chExt cx="1855724" cy="513443"/>
            </a:xfrm>
          </p:grpSpPr>
          <p:sp>
            <p:nvSpPr>
              <p:cNvPr id="125" name="Shape 125"/>
              <p:cNvSpPr/>
              <p:nvPr/>
            </p:nvSpPr>
            <p:spPr>
              <a:xfrm>
                <a:off x="0" y="0"/>
                <a:ext cx="1855725" cy="513444"/>
              </a:xfrm>
              <a:prstGeom prst="roundRect">
                <a:avLst>
                  <a:gd name="adj" fmla="val 16667"/>
                </a:avLst>
              </a:prstGeom>
              <a:solidFill>
                <a:srgbClr val="2DA2BF"/>
              </a:solidFill>
              <a:ln w="9525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 algn="ctr">
                  <a:defRPr>
                    <a:latin typeface="Times New Roman"/>
                    <a:ea typeface="Times New Roman"/>
                    <a:cs typeface="Times New Roman"/>
                    <a:sym typeface="Times New Roman"/>
                  </a:defRPr>
                </a:pPr>
                <a:endParaRPr/>
              </a:p>
            </p:txBody>
          </p:sp>
          <p:sp>
            <p:nvSpPr>
              <p:cNvPr id="126" name="Shape 126"/>
              <p:cNvSpPr/>
              <p:nvPr/>
            </p:nvSpPr>
            <p:spPr>
              <a:xfrm>
                <a:off x="666168" y="82507"/>
                <a:ext cx="523389" cy="34843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none" lIns="0" tIns="0" rIns="0" bIns="0" numCol="1" anchor="ctr">
                <a:spAutoFit/>
              </a:bodyPr>
              <a:lstStyle>
                <a:lvl1pPr algn="ctr">
                  <a:defRPr>
                    <a:latin typeface="Times New Roman"/>
                    <a:ea typeface="Times New Roman"/>
                    <a:cs typeface="Times New Roman"/>
                    <a:sym typeface="Times New Roman"/>
                  </a:defRPr>
                </a:lvl1pPr>
              </a:lstStyle>
              <a:p>
                <a:pPr lvl="0"/>
                <a:r>
                  <a:t>Som</a:t>
                </a:r>
              </a:p>
            </p:txBody>
          </p:sp>
        </p:grpSp>
        <p:grpSp>
          <p:nvGrpSpPr>
            <p:cNvPr id="130" name="Group 130"/>
            <p:cNvGrpSpPr/>
            <p:nvPr/>
          </p:nvGrpSpPr>
          <p:grpSpPr>
            <a:xfrm>
              <a:off x="2165370" y="770165"/>
              <a:ext cx="1855726" cy="513444"/>
              <a:chOff x="0" y="0"/>
              <a:chExt cx="1855724" cy="513443"/>
            </a:xfrm>
          </p:grpSpPr>
          <p:sp>
            <p:nvSpPr>
              <p:cNvPr id="128" name="Shape 128"/>
              <p:cNvSpPr/>
              <p:nvPr/>
            </p:nvSpPr>
            <p:spPr>
              <a:xfrm>
                <a:off x="0" y="0"/>
                <a:ext cx="1855725" cy="513444"/>
              </a:xfrm>
              <a:prstGeom prst="roundRect">
                <a:avLst>
                  <a:gd name="adj" fmla="val 16667"/>
                </a:avLst>
              </a:prstGeom>
              <a:solidFill>
                <a:srgbClr val="2DA2BF"/>
              </a:solidFill>
              <a:ln w="9525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 algn="ctr">
                  <a:defRPr>
                    <a:latin typeface="Times New Roman"/>
                    <a:ea typeface="Times New Roman"/>
                    <a:cs typeface="Times New Roman"/>
                    <a:sym typeface="Times New Roman"/>
                  </a:defRPr>
                </a:pPr>
                <a:endParaRPr/>
              </a:p>
            </p:txBody>
          </p:sp>
          <p:sp>
            <p:nvSpPr>
              <p:cNvPr id="129" name="Shape 129"/>
              <p:cNvSpPr/>
              <p:nvPr/>
            </p:nvSpPr>
            <p:spPr>
              <a:xfrm>
                <a:off x="177602" y="82507"/>
                <a:ext cx="1500521" cy="34843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none" lIns="0" tIns="0" rIns="0" bIns="0" numCol="1" anchor="ctr">
                <a:spAutoFit/>
              </a:bodyPr>
              <a:lstStyle>
                <a:lvl1pPr algn="ctr">
                  <a:defRPr>
                    <a:latin typeface="Times New Roman"/>
                    <a:ea typeface="Times New Roman"/>
                    <a:cs typeface="Times New Roman"/>
                    <a:sym typeface="Times New Roman"/>
                  </a:defRPr>
                </a:lvl1pPr>
              </a:lstStyle>
              <a:p>
                <a:pPr lvl="0"/>
                <a:r>
                  <a:t>Onda em corda</a:t>
                </a:r>
              </a:p>
            </p:txBody>
          </p:sp>
        </p:grpSp>
        <p:grpSp>
          <p:nvGrpSpPr>
            <p:cNvPr id="133" name="Group 133"/>
            <p:cNvGrpSpPr/>
            <p:nvPr/>
          </p:nvGrpSpPr>
          <p:grpSpPr>
            <a:xfrm>
              <a:off x="4330741" y="770165"/>
              <a:ext cx="1855726" cy="513444"/>
              <a:chOff x="0" y="0"/>
              <a:chExt cx="1855724" cy="513443"/>
            </a:xfrm>
          </p:grpSpPr>
          <p:sp>
            <p:nvSpPr>
              <p:cNvPr id="131" name="Shape 131"/>
              <p:cNvSpPr/>
              <p:nvPr/>
            </p:nvSpPr>
            <p:spPr>
              <a:xfrm>
                <a:off x="0" y="0"/>
                <a:ext cx="1855725" cy="513444"/>
              </a:xfrm>
              <a:prstGeom prst="roundRect">
                <a:avLst>
                  <a:gd name="adj" fmla="val 16667"/>
                </a:avLst>
              </a:prstGeom>
              <a:solidFill>
                <a:srgbClr val="2DA2BF"/>
              </a:solidFill>
              <a:ln w="9525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 algn="ctr">
                  <a:defRPr>
                    <a:latin typeface="Times New Roman"/>
                    <a:ea typeface="Times New Roman"/>
                    <a:cs typeface="Times New Roman"/>
                    <a:sym typeface="Times New Roman"/>
                  </a:defRPr>
                </a:pPr>
                <a:endParaRPr/>
              </a:p>
            </p:txBody>
          </p:sp>
          <p:sp>
            <p:nvSpPr>
              <p:cNvPr id="132" name="Shape 132"/>
              <p:cNvSpPr/>
              <p:nvPr/>
            </p:nvSpPr>
            <p:spPr>
              <a:xfrm>
                <a:off x="202884" y="82507"/>
                <a:ext cx="1449957" cy="34843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none" lIns="0" tIns="0" rIns="0" bIns="0" numCol="1" anchor="ctr">
                <a:spAutoFit/>
              </a:bodyPr>
              <a:lstStyle>
                <a:lvl1pPr algn="ctr">
                  <a:defRPr>
                    <a:latin typeface="Times New Roman"/>
                    <a:ea typeface="Times New Roman"/>
                    <a:cs typeface="Times New Roman"/>
                    <a:sym typeface="Times New Roman"/>
                  </a:defRPr>
                </a:lvl1pPr>
              </a:lstStyle>
              <a:p>
                <a:pPr lvl="0"/>
                <a:r>
                  <a:t>Onda em mola</a:t>
                </a:r>
              </a:p>
            </p:txBody>
          </p:sp>
        </p:grpSp>
        <p:grpSp>
          <p:nvGrpSpPr>
            <p:cNvPr id="136" name="Group 136"/>
            <p:cNvGrpSpPr/>
            <p:nvPr/>
          </p:nvGrpSpPr>
          <p:grpSpPr>
            <a:xfrm>
              <a:off x="6496112" y="770165"/>
              <a:ext cx="1855726" cy="513444"/>
              <a:chOff x="0" y="0"/>
              <a:chExt cx="1855724" cy="513443"/>
            </a:xfrm>
          </p:grpSpPr>
          <p:sp>
            <p:nvSpPr>
              <p:cNvPr id="134" name="Shape 134"/>
              <p:cNvSpPr/>
              <p:nvPr/>
            </p:nvSpPr>
            <p:spPr>
              <a:xfrm>
                <a:off x="0" y="0"/>
                <a:ext cx="1855725" cy="513444"/>
              </a:xfrm>
              <a:prstGeom prst="roundRect">
                <a:avLst>
                  <a:gd name="adj" fmla="val 16667"/>
                </a:avLst>
              </a:prstGeom>
              <a:solidFill>
                <a:srgbClr val="2DA2BF"/>
              </a:solidFill>
              <a:ln w="9525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 algn="ctr">
                  <a:defRPr>
                    <a:latin typeface="Times New Roman"/>
                    <a:ea typeface="Times New Roman"/>
                    <a:cs typeface="Times New Roman"/>
                    <a:sym typeface="Times New Roman"/>
                  </a:defRPr>
                </a:pPr>
                <a:endParaRPr/>
              </a:p>
            </p:txBody>
          </p:sp>
          <p:sp>
            <p:nvSpPr>
              <p:cNvPr id="135" name="Shape 135"/>
              <p:cNvSpPr/>
              <p:nvPr/>
            </p:nvSpPr>
            <p:spPr>
              <a:xfrm>
                <a:off x="202940" y="82507"/>
                <a:ext cx="1449845" cy="34843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none" lIns="0" tIns="0" rIns="0" bIns="0" numCol="1" anchor="ctr">
                <a:spAutoFit/>
              </a:bodyPr>
              <a:lstStyle>
                <a:lvl1pPr algn="ctr">
                  <a:defRPr>
                    <a:latin typeface="Times New Roman"/>
                    <a:ea typeface="Times New Roman"/>
                    <a:cs typeface="Times New Roman"/>
                    <a:sym typeface="Times New Roman"/>
                  </a:defRPr>
                </a:lvl1pPr>
              </a:lstStyle>
              <a:p>
                <a:pPr lvl="0"/>
                <a:r>
                  <a:t>Ondas na água</a:t>
                </a:r>
              </a:p>
            </p:txBody>
          </p:sp>
        </p:grpSp>
      </p:grp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image.png"/>
          <p:cNvPicPr/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49212" y="549275"/>
            <a:ext cx="9021763" cy="2339975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67" name="Group 167"/>
          <p:cNvGrpSpPr/>
          <p:nvPr/>
        </p:nvGrpSpPr>
        <p:grpSpPr>
          <a:xfrm>
            <a:off x="250825" y="3292998"/>
            <a:ext cx="8675688" cy="1203975"/>
            <a:chOff x="0" y="0"/>
            <a:chExt cx="8675687" cy="1203974"/>
          </a:xfrm>
        </p:grpSpPr>
        <p:sp>
          <p:nvSpPr>
            <p:cNvPr id="140" name="Shape 140"/>
            <p:cNvSpPr/>
            <p:nvPr/>
          </p:nvSpPr>
          <p:spPr>
            <a:xfrm rot="5400000" flipH="1">
              <a:off x="6071365" y="-1240470"/>
              <a:ext cx="237465" cy="37015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0800" y="0"/>
                  </a:lnTo>
                  <a:lnTo>
                    <a:pt x="10800" y="21600"/>
                  </a:lnTo>
                  <a:lnTo>
                    <a:pt x="21600" y="21600"/>
                  </a:lnTo>
                </a:path>
              </a:pathLst>
            </a:custGeom>
            <a:noFill/>
            <a:ln w="2857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/>
            </a:p>
          </p:txBody>
        </p:sp>
        <p:sp>
          <p:nvSpPr>
            <p:cNvPr id="141" name="Shape 141"/>
            <p:cNvSpPr/>
            <p:nvPr/>
          </p:nvSpPr>
          <p:spPr>
            <a:xfrm rot="5400000" flipH="1">
              <a:off x="5330757" y="-499863"/>
              <a:ext cx="237465" cy="22203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0800" y="0"/>
                  </a:lnTo>
                  <a:lnTo>
                    <a:pt x="10800" y="21600"/>
                  </a:lnTo>
                  <a:lnTo>
                    <a:pt x="21600" y="21600"/>
                  </a:lnTo>
                </a:path>
              </a:pathLst>
            </a:custGeom>
            <a:noFill/>
            <a:ln w="2857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/>
            </a:p>
          </p:txBody>
        </p:sp>
        <p:sp>
          <p:nvSpPr>
            <p:cNvPr id="142" name="Shape 142"/>
            <p:cNvSpPr/>
            <p:nvPr/>
          </p:nvSpPr>
          <p:spPr>
            <a:xfrm rot="5400000" flipH="1">
              <a:off x="4590150" y="240745"/>
              <a:ext cx="237465" cy="7391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0800" y="0"/>
                  </a:lnTo>
                  <a:lnTo>
                    <a:pt x="10800" y="21600"/>
                  </a:lnTo>
                  <a:lnTo>
                    <a:pt x="21600" y="21600"/>
                  </a:lnTo>
                </a:path>
              </a:pathLst>
            </a:custGeom>
            <a:noFill/>
            <a:ln w="2857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/>
            </a:p>
          </p:txBody>
        </p:sp>
        <p:sp>
          <p:nvSpPr>
            <p:cNvPr id="143" name="Shape 143"/>
            <p:cNvSpPr/>
            <p:nvPr/>
          </p:nvSpPr>
          <p:spPr>
            <a:xfrm rot="16200000">
              <a:off x="3849542" y="239275"/>
              <a:ext cx="237465" cy="7420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0800" y="0"/>
                  </a:lnTo>
                  <a:lnTo>
                    <a:pt x="10800" y="21600"/>
                  </a:lnTo>
                  <a:lnTo>
                    <a:pt x="21600" y="21600"/>
                  </a:lnTo>
                </a:path>
              </a:pathLst>
            </a:custGeom>
            <a:noFill/>
            <a:ln w="2857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/>
            </a:p>
          </p:txBody>
        </p:sp>
        <p:sp>
          <p:nvSpPr>
            <p:cNvPr id="144" name="Shape 144"/>
            <p:cNvSpPr/>
            <p:nvPr/>
          </p:nvSpPr>
          <p:spPr>
            <a:xfrm rot="16200000">
              <a:off x="3108935" y="-501332"/>
              <a:ext cx="237465" cy="22232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0800" y="0"/>
                  </a:lnTo>
                  <a:lnTo>
                    <a:pt x="10800" y="21600"/>
                  </a:lnTo>
                  <a:lnTo>
                    <a:pt x="21600" y="21600"/>
                  </a:lnTo>
                </a:path>
              </a:pathLst>
            </a:custGeom>
            <a:noFill/>
            <a:ln w="2857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/>
            </a:p>
          </p:txBody>
        </p:sp>
        <p:sp>
          <p:nvSpPr>
            <p:cNvPr id="145" name="Shape 145"/>
            <p:cNvSpPr/>
            <p:nvPr/>
          </p:nvSpPr>
          <p:spPr>
            <a:xfrm rot="16200000">
              <a:off x="2368327" y="-1241940"/>
              <a:ext cx="237465" cy="37045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0800" y="0"/>
                  </a:lnTo>
                  <a:lnTo>
                    <a:pt x="10800" y="21600"/>
                  </a:lnTo>
                  <a:lnTo>
                    <a:pt x="21600" y="21600"/>
                  </a:lnTo>
                </a:path>
              </a:pathLst>
            </a:custGeom>
            <a:noFill/>
            <a:ln w="2857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/>
            </a:p>
          </p:txBody>
        </p:sp>
        <p:grpSp>
          <p:nvGrpSpPr>
            <p:cNvPr id="148" name="Group 148"/>
            <p:cNvGrpSpPr/>
            <p:nvPr/>
          </p:nvGrpSpPr>
          <p:grpSpPr>
            <a:xfrm>
              <a:off x="3489965" y="0"/>
              <a:ext cx="1697227" cy="508236"/>
              <a:chOff x="0" y="0"/>
              <a:chExt cx="1697225" cy="508235"/>
            </a:xfrm>
          </p:grpSpPr>
          <p:sp>
            <p:nvSpPr>
              <p:cNvPr id="146" name="Shape 146"/>
              <p:cNvSpPr/>
              <p:nvPr/>
            </p:nvSpPr>
            <p:spPr>
              <a:xfrm>
                <a:off x="0" y="16653"/>
                <a:ext cx="1697226" cy="474930"/>
              </a:xfrm>
              <a:prstGeom prst="roundRect">
                <a:avLst>
                  <a:gd name="adj" fmla="val 16667"/>
                </a:avLst>
              </a:prstGeom>
              <a:solidFill>
                <a:srgbClr val="2DA2BF"/>
              </a:solidFill>
              <a:ln w="9525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 algn="ctr">
                  <a:defRPr sz="1600">
                    <a:latin typeface="Times New Roman"/>
                    <a:ea typeface="Times New Roman"/>
                    <a:cs typeface="Times New Roman"/>
                    <a:sym typeface="Times New Roman"/>
                  </a:defRPr>
                </a:pPr>
                <a:endParaRPr/>
              </a:p>
            </p:txBody>
          </p:sp>
          <p:sp>
            <p:nvSpPr>
              <p:cNvPr id="147" name="Shape 147"/>
              <p:cNvSpPr/>
              <p:nvPr/>
            </p:nvSpPr>
            <p:spPr>
              <a:xfrm>
                <a:off x="124148" y="0"/>
                <a:ext cx="1448930" cy="50823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none" lIns="29834" tIns="29834" rIns="29834" bIns="29834" numCol="1" anchor="ctr">
                <a:spAutoFit/>
              </a:bodyPr>
              <a:lstStyle/>
              <a:p>
                <a:pPr lvl="0" algn="ctr"/>
                <a:r>
                  <a:rPr sz="1600">
                    <a:latin typeface="Times New Roman"/>
                    <a:ea typeface="Times New Roman"/>
                    <a:cs typeface="Times New Roman"/>
                    <a:sym typeface="Times New Roman"/>
                  </a:rPr>
                  <a:t>Ondas </a:t>
                </a:r>
                <a:br>
                  <a:rPr sz="1600">
                    <a:latin typeface="Times New Roman"/>
                    <a:ea typeface="Times New Roman"/>
                    <a:cs typeface="Times New Roman"/>
                    <a:sym typeface="Times New Roman"/>
                  </a:rPr>
                </a:br>
                <a:r>
                  <a:rPr sz="1600">
                    <a:latin typeface="Times New Roman"/>
                    <a:ea typeface="Times New Roman"/>
                    <a:cs typeface="Times New Roman"/>
                    <a:sym typeface="Times New Roman"/>
                  </a:rPr>
                  <a:t>eletromagnéticas</a:t>
                </a:r>
              </a:p>
            </p:txBody>
          </p:sp>
        </p:grpSp>
        <p:grpSp>
          <p:nvGrpSpPr>
            <p:cNvPr id="151" name="Group 151"/>
            <p:cNvGrpSpPr/>
            <p:nvPr/>
          </p:nvGrpSpPr>
          <p:grpSpPr>
            <a:xfrm>
              <a:off x="0" y="729046"/>
              <a:ext cx="1269613" cy="474929"/>
              <a:chOff x="0" y="0"/>
              <a:chExt cx="1269612" cy="474928"/>
            </a:xfrm>
          </p:grpSpPr>
          <p:sp>
            <p:nvSpPr>
              <p:cNvPr id="149" name="Shape 149"/>
              <p:cNvSpPr/>
              <p:nvPr/>
            </p:nvSpPr>
            <p:spPr>
              <a:xfrm>
                <a:off x="0" y="0"/>
                <a:ext cx="1269613" cy="474929"/>
              </a:xfrm>
              <a:prstGeom prst="roundRect">
                <a:avLst>
                  <a:gd name="adj" fmla="val 16667"/>
                </a:avLst>
              </a:prstGeom>
              <a:solidFill>
                <a:srgbClr val="2DA2BF"/>
              </a:solidFill>
              <a:ln w="9525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 algn="ctr">
                  <a:defRPr sz="1600">
                    <a:latin typeface="Times New Roman"/>
                    <a:ea typeface="Times New Roman"/>
                    <a:cs typeface="Times New Roman"/>
                    <a:sym typeface="Times New Roman"/>
                  </a:defRPr>
                </a:pPr>
                <a:endParaRPr/>
              </a:p>
            </p:txBody>
          </p:sp>
          <p:sp>
            <p:nvSpPr>
              <p:cNvPr id="150" name="Shape 150"/>
              <p:cNvSpPr/>
              <p:nvPr/>
            </p:nvSpPr>
            <p:spPr>
              <a:xfrm>
                <a:off x="474499" y="97646"/>
                <a:ext cx="320615" cy="27963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none" lIns="29834" tIns="29834" rIns="29834" bIns="29834" numCol="1" anchor="ctr">
                <a:spAutoFit/>
              </a:bodyPr>
              <a:lstStyle>
                <a:lvl1pPr algn="ctr">
                  <a:defRPr sz="1600">
                    <a:latin typeface="Times New Roman"/>
                    <a:ea typeface="Times New Roman"/>
                    <a:cs typeface="Times New Roman"/>
                    <a:sym typeface="Times New Roman"/>
                  </a:defRPr>
                </a:lvl1pPr>
              </a:lstStyle>
              <a:p>
                <a:pPr lvl="0">
                  <a:defRPr sz="1800"/>
                </a:pPr>
                <a:r>
                  <a:rPr sz="1600"/>
                  <a:t>luz</a:t>
                </a:r>
              </a:p>
            </p:txBody>
          </p:sp>
        </p:grpSp>
        <p:grpSp>
          <p:nvGrpSpPr>
            <p:cNvPr id="154" name="Group 154"/>
            <p:cNvGrpSpPr/>
            <p:nvPr/>
          </p:nvGrpSpPr>
          <p:grpSpPr>
            <a:xfrm>
              <a:off x="1481214" y="729046"/>
              <a:ext cx="1269614" cy="474929"/>
              <a:chOff x="0" y="0"/>
              <a:chExt cx="1269612" cy="474928"/>
            </a:xfrm>
          </p:grpSpPr>
          <p:sp>
            <p:nvSpPr>
              <p:cNvPr id="152" name="Shape 152"/>
              <p:cNvSpPr/>
              <p:nvPr/>
            </p:nvSpPr>
            <p:spPr>
              <a:xfrm>
                <a:off x="0" y="0"/>
                <a:ext cx="1269613" cy="474929"/>
              </a:xfrm>
              <a:prstGeom prst="roundRect">
                <a:avLst>
                  <a:gd name="adj" fmla="val 16667"/>
                </a:avLst>
              </a:prstGeom>
              <a:solidFill>
                <a:srgbClr val="2DA2BF"/>
              </a:solidFill>
              <a:ln w="9525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 algn="ctr">
                  <a:defRPr sz="1600">
                    <a:latin typeface="Times New Roman"/>
                    <a:ea typeface="Times New Roman"/>
                    <a:cs typeface="Times New Roman"/>
                    <a:sym typeface="Times New Roman"/>
                  </a:defRPr>
                </a:pPr>
                <a:endParaRPr/>
              </a:p>
            </p:txBody>
          </p:sp>
          <p:sp>
            <p:nvSpPr>
              <p:cNvPr id="153" name="Shape 153"/>
              <p:cNvSpPr/>
              <p:nvPr/>
            </p:nvSpPr>
            <p:spPr>
              <a:xfrm>
                <a:off x="330533" y="97646"/>
                <a:ext cx="608547" cy="27963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none" lIns="29834" tIns="29834" rIns="29834" bIns="29834" numCol="1" anchor="ctr">
                <a:spAutoFit/>
              </a:bodyPr>
              <a:lstStyle>
                <a:lvl1pPr algn="ctr">
                  <a:defRPr sz="1600">
                    <a:latin typeface="Times New Roman"/>
                    <a:ea typeface="Times New Roman"/>
                    <a:cs typeface="Times New Roman"/>
                    <a:sym typeface="Times New Roman"/>
                  </a:defRPr>
                </a:lvl1pPr>
              </a:lstStyle>
              <a:p>
                <a:pPr lvl="0">
                  <a:defRPr sz="1800"/>
                </a:pPr>
                <a:r>
                  <a:rPr sz="1600"/>
                  <a:t>Raio x</a:t>
                </a:r>
              </a:p>
            </p:txBody>
          </p:sp>
        </p:grpSp>
        <p:grpSp>
          <p:nvGrpSpPr>
            <p:cNvPr id="157" name="Group 157"/>
            <p:cNvGrpSpPr/>
            <p:nvPr/>
          </p:nvGrpSpPr>
          <p:grpSpPr>
            <a:xfrm>
              <a:off x="2962429" y="729046"/>
              <a:ext cx="1269614" cy="474929"/>
              <a:chOff x="0" y="0"/>
              <a:chExt cx="1269612" cy="474928"/>
            </a:xfrm>
          </p:grpSpPr>
          <p:sp>
            <p:nvSpPr>
              <p:cNvPr id="155" name="Shape 155"/>
              <p:cNvSpPr/>
              <p:nvPr/>
            </p:nvSpPr>
            <p:spPr>
              <a:xfrm>
                <a:off x="0" y="0"/>
                <a:ext cx="1269613" cy="474929"/>
              </a:xfrm>
              <a:prstGeom prst="roundRect">
                <a:avLst>
                  <a:gd name="adj" fmla="val 16667"/>
                </a:avLst>
              </a:prstGeom>
              <a:solidFill>
                <a:srgbClr val="2DA2BF"/>
              </a:solidFill>
              <a:ln w="9525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 algn="ctr">
                  <a:defRPr sz="1600">
                    <a:latin typeface="Times New Roman"/>
                    <a:ea typeface="Times New Roman"/>
                    <a:cs typeface="Times New Roman"/>
                    <a:sym typeface="Times New Roman"/>
                  </a:defRPr>
                </a:pPr>
                <a:endParaRPr/>
              </a:p>
            </p:txBody>
          </p:sp>
          <p:sp>
            <p:nvSpPr>
              <p:cNvPr id="156" name="Shape 156"/>
              <p:cNvSpPr/>
              <p:nvPr/>
            </p:nvSpPr>
            <p:spPr>
              <a:xfrm>
                <a:off x="79460" y="97646"/>
                <a:ext cx="1110693" cy="27963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none" lIns="29834" tIns="29834" rIns="29834" bIns="29834" numCol="1" anchor="ctr">
                <a:spAutoFit/>
              </a:bodyPr>
              <a:lstStyle>
                <a:lvl1pPr algn="ctr">
                  <a:defRPr sz="1600">
                    <a:latin typeface="Times New Roman"/>
                    <a:ea typeface="Times New Roman"/>
                    <a:cs typeface="Times New Roman"/>
                    <a:sym typeface="Times New Roman"/>
                  </a:defRPr>
                </a:lvl1pPr>
              </a:lstStyle>
              <a:p>
                <a:pPr lvl="0">
                  <a:defRPr sz="1800"/>
                </a:pPr>
                <a:r>
                  <a:rPr sz="1600"/>
                  <a:t>Micro-ondas</a:t>
                </a:r>
              </a:p>
            </p:txBody>
          </p:sp>
        </p:grpSp>
        <p:grpSp>
          <p:nvGrpSpPr>
            <p:cNvPr id="160" name="Group 160"/>
            <p:cNvGrpSpPr/>
            <p:nvPr/>
          </p:nvGrpSpPr>
          <p:grpSpPr>
            <a:xfrm>
              <a:off x="4427210" y="729046"/>
              <a:ext cx="1302483" cy="474929"/>
              <a:chOff x="0" y="0"/>
              <a:chExt cx="1302482" cy="474928"/>
            </a:xfrm>
          </p:grpSpPr>
          <p:sp>
            <p:nvSpPr>
              <p:cNvPr id="158" name="Shape 158"/>
              <p:cNvSpPr/>
              <p:nvPr/>
            </p:nvSpPr>
            <p:spPr>
              <a:xfrm>
                <a:off x="16434" y="0"/>
                <a:ext cx="1269614" cy="474929"/>
              </a:xfrm>
              <a:prstGeom prst="roundRect">
                <a:avLst>
                  <a:gd name="adj" fmla="val 16667"/>
                </a:avLst>
              </a:prstGeom>
              <a:solidFill>
                <a:srgbClr val="2DA2BF"/>
              </a:solidFill>
              <a:ln w="9525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 algn="ctr">
                  <a:defRPr sz="1600">
                    <a:latin typeface="Times New Roman"/>
                    <a:ea typeface="Times New Roman"/>
                    <a:cs typeface="Times New Roman"/>
                    <a:sym typeface="Times New Roman"/>
                  </a:defRPr>
                </a:pPr>
                <a:endParaRPr/>
              </a:p>
            </p:txBody>
          </p:sp>
          <p:sp>
            <p:nvSpPr>
              <p:cNvPr id="159" name="Shape 159"/>
              <p:cNvSpPr/>
              <p:nvPr/>
            </p:nvSpPr>
            <p:spPr>
              <a:xfrm>
                <a:off x="0" y="97646"/>
                <a:ext cx="1302483" cy="27963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none" lIns="29834" tIns="29834" rIns="29834" bIns="29834" numCol="1" anchor="ctr">
                <a:spAutoFit/>
              </a:bodyPr>
              <a:lstStyle>
                <a:lvl1pPr algn="ctr">
                  <a:defRPr sz="1600">
                    <a:latin typeface="Times New Roman"/>
                    <a:ea typeface="Times New Roman"/>
                    <a:cs typeface="Times New Roman"/>
                    <a:sym typeface="Times New Roman"/>
                  </a:defRPr>
                </a:lvl1pPr>
              </a:lstStyle>
              <a:p>
                <a:pPr lvl="0">
                  <a:defRPr sz="1800"/>
                </a:pPr>
                <a:r>
                  <a:rPr sz="1600"/>
                  <a:t>Ondas de rádio</a:t>
                </a:r>
              </a:p>
            </p:txBody>
          </p:sp>
        </p:grpSp>
        <p:grpSp>
          <p:nvGrpSpPr>
            <p:cNvPr id="163" name="Group 163"/>
            <p:cNvGrpSpPr/>
            <p:nvPr/>
          </p:nvGrpSpPr>
          <p:grpSpPr>
            <a:xfrm>
              <a:off x="5924859" y="729046"/>
              <a:ext cx="1269614" cy="474929"/>
              <a:chOff x="0" y="0"/>
              <a:chExt cx="1269612" cy="474928"/>
            </a:xfrm>
          </p:grpSpPr>
          <p:sp>
            <p:nvSpPr>
              <p:cNvPr id="161" name="Shape 161"/>
              <p:cNvSpPr/>
              <p:nvPr/>
            </p:nvSpPr>
            <p:spPr>
              <a:xfrm>
                <a:off x="0" y="0"/>
                <a:ext cx="1269613" cy="474929"/>
              </a:xfrm>
              <a:prstGeom prst="roundRect">
                <a:avLst>
                  <a:gd name="adj" fmla="val 16667"/>
                </a:avLst>
              </a:prstGeom>
              <a:solidFill>
                <a:srgbClr val="2DA2BF"/>
              </a:solidFill>
              <a:ln w="9525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 algn="ctr">
                  <a:defRPr sz="1600">
                    <a:latin typeface="Times New Roman"/>
                    <a:ea typeface="Times New Roman"/>
                    <a:cs typeface="Times New Roman"/>
                    <a:sym typeface="Times New Roman"/>
                  </a:defRPr>
                </a:pPr>
                <a:endParaRPr/>
              </a:p>
            </p:txBody>
          </p:sp>
          <p:sp>
            <p:nvSpPr>
              <p:cNvPr id="162" name="Shape 162"/>
              <p:cNvSpPr/>
              <p:nvPr/>
            </p:nvSpPr>
            <p:spPr>
              <a:xfrm>
                <a:off x="79559" y="97646"/>
                <a:ext cx="1110495" cy="27963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none" lIns="29834" tIns="29834" rIns="29834" bIns="29834" numCol="1" anchor="ctr">
                <a:spAutoFit/>
              </a:bodyPr>
              <a:lstStyle>
                <a:lvl1pPr algn="ctr">
                  <a:defRPr sz="1600">
                    <a:latin typeface="Times New Roman"/>
                    <a:ea typeface="Times New Roman"/>
                    <a:cs typeface="Times New Roman"/>
                    <a:sym typeface="Times New Roman"/>
                  </a:defRPr>
                </a:lvl1pPr>
              </a:lstStyle>
              <a:p>
                <a:pPr lvl="0">
                  <a:defRPr sz="1800"/>
                </a:pPr>
                <a:r>
                  <a:rPr sz="1600"/>
                  <a:t>Ultra-violeta</a:t>
                </a:r>
              </a:p>
            </p:txBody>
          </p:sp>
        </p:grpSp>
        <p:grpSp>
          <p:nvGrpSpPr>
            <p:cNvPr id="166" name="Group 166"/>
            <p:cNvGrpSpPr/>
            <p:nvPr/>
          </p:nvGrpSpPr>
          <p:grpSpPr>
            <a:xfrm>
              <a:off x="7406074" y="729046"/>
              <a:ext cx="1269614" cy="474929"/>
              <a:chOff x="0" y="0"/>
              <a:chExt cx="1269612" cy="474928"/>
            </a:xfrm>
          </p:grpSpPr>
          <p:sp>
            <p:nvSpPr>
              <p:cNvPr id="164" name="Shape 164"/>
              <p:cNvSpPr/>
              <p:nvPr/>
            </p:nvSpPr>
            <p:spPr>
              <a:xfrm>
                <a:off x="0" y="0"/>
                <a:ext cx="1269613" cy="474929"/>
              </a:xfrm>
              <a:prstGeom prst="roundRect">
                <a:avLst>
                  <a:gd name="adj" fmla="val 16667"/>
                </a:avLst>
              </a:prstGeom>
              <a:solidFill>
                <a:srgbClr val="2DA2BF"/>
              </a:solidFill>
              <a:ln w="9525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 algn="ctr">
                  <a:defRPr sz="1600">
                    <a:latin typeface="Times New Roman"/>
                    <a:ea typeface="Times New Roman"/>
                    <a:cs typeface="Times New Roman"/>
                    <a:sym typeface="Times New Roman"/>
                  </a:defRPr>
                </a:pPr>
                <a:endParaRPr/>
              </a:p>
            </p:txBody>
          </p:sp>
          <p:sp>
            <p:nvSpPr>
              <p:cNvPr id="165" name="Shape 165"/>
              <p:cNvSpPr/>
              <p:nvPr/>
            </p:nvSpPr>
            <p:spPr>
              <a:xfrm>
                <a:off x="342396" y="89715"/>
                <a:ext cx="584821" cy="29549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none" lIns="37765" tIns="37765" rIns="37765" bIns="37765" numCol="1" anchor="ctr">
                <a:spAutoFit/>
              </a:bodyPr>
              <a:lstStyle>
                <a:lvl1pPr algn="ctr">
                  <a:defRPr sz="1600">
                    <a:latin typeface="Times New Roman"/>
                    <a:ea typeface="Times New Roman"/>
                    <a:cs typeface="Times New Roman"/>
                    <a:sym typeface="Times New Roman"/>
                  </a:defRPr>
                </a:lvl1pPr>
              </a:lstStyle>
              <a:p>
                <a:pPr lvl="0">
                  <a:defRPr sz="1800"/>
                </a:pPr>
                <a:r>
                  <a:rPr sz="1600"/>
                  <a:t>outras</a:t>
                </a:r>
              </a:p>
            </p:txBody>
          </p:sp>
        </p:grpSp>
      </p:grp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9" grpId="1" animBg="1" advAuto="0"/>
      <p:bldP spid="167" grpId="2" animBg="1" advAuto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sultado de imagem para espectro eletromagnétic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7601" y="428604"/>
            <a:ext cx="8916399" cy="5287145"/>
          </a:xfrm>
          <a:prstGeom prst="rect">
            <a:avLst/>
          </a:prstGeom>
          <a:noFill/>
        </p:spPr>
      </p:pic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Shape 169"/>
          <p:cNvSpPr/>
          <p:nvPr/>
        </p:nvSpPr>
        <p:spPr>
          <a:xfrm>
            <a:off x="323850" y="260350"/>
            <a:ext cx="8280400" cy="1744777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FF"/>
            </a:solidFill>
            <a:round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lvl="0">
              <a:spcBef>
                <a:spcPts val="1600"/>
              </a:spcBef>
            </a:pPr>
            <a:r>
              <a:rPr sz="2800" b="1" i="1" u="sng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Esquema de uma Onda Eletromagnética</a:t>
            </a:r>
            <a:endParaRPr sz="2800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>
              <a:spcBef>
                <a:spcPts val="1600"/>
              </a:spcBef>
            </a:pPr>
            <a:r>
              <a:rPr sz="2800">
                <a:latin typeface="Arial"/>
                <a:ea typeface="Arial"/>
                <a:cs typeface="Arial"/>
                <a:sym typeface="Arial"/>
              </a:rPr>
              <a:t>B→Indução Magnética</a:t>
            </a:r>
          </a:p>
          <a:p>
            <a:pPr lvl="0">
              <a:spcBef>
                <a:spcPts val="1600"/>
              </a:spcBef>
            </a:pPr>
            <a:r>
              <a:rPr sz="2800">
                <a:latin typeface="Arial"/>
                <a:ea typeface="Arial"/>
                <a:cs typeface="Arial"/>
                <a:sym typeface="Arial"/>
              </a:rPr>
              <a:t>E→Campo Elétrico</a:t>
            </a:r>
          </a:p>
        </p:txBody>
      </p:sp>
      <p:pic>
        <p:nvPicPr>
          <p:cNvPr id="170" name="emwave.png" descr="emwave"/>
          <p:cNvPicPr/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1476375" y="2276475"/>
            <a:ext cx="6364288" cy="3817938"/>
          </a:xfrm>
          <a:prstGeom prst="rect">
            <a:avLst/>
          </a:prstGeom>
          <a:ln w="25400">
            <a:solidFill>
              <a:srgbClr val="0000FF"/>
            </a:solidFill>
            <a:rou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" name="em_surface.png" descr="http://atom.physics.calpoly.edu/Graphics/em_surface.gif"/>
          <p:cNvPicPr/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 flipH="1">
            <a:off x="1692275" y="1773237"/>
            <a:ext cx="5689600" cy="3532188"/>
          </a:xfrm>
          <a:prstGeom prst="rect">
            <a:avLst/>
          </a:prstGeom>
          <a:ln w="12700">
            <a:miter lim="400000"/>
          </a:ln>
        </p:spPr>
      </p:pic>
      <p:sp>
        <p:nvSpPr>
          <p:cNvPr id="173" name="Shape 173"/>
          <p:cNvSpPr/>
          <p:nvPr/>
        </p:nvSpPr>
        <p:spPr>
          <a:xfrm>
            <a:off x="971550" y="333375"/>
            <a:ext cx="7315200" cy="505257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FF"/>
            </a:solidFill>
            <a:round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ctr">
              <a:spcBef>
                <a:spcPts val="1600"/>
              </a:spcBef>
              <a:defRPr sz="2800" b="1" i="1" u="sng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>
              <a:defRPr sz="1800" b="0" i="0" u="none">
                <a:solidFill>
                  <a:srgbClr val="000000"/>
                </a:solidFill>
              </a:defRPr>
            </a:pPr>
            <a:r>
              <a:rPr sz="2800" b="1" i="1" u="sng">
                <a:solidFill>
                  <a:srgbClr val="0000FF"/>
                </a:solidFill>
              </a:rPr>
              <a:t>Animação de uma Onda Eletromagnética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2" grpId="1" animBg="1" advAuto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Shape 175"/>
          <p:cNvSpPr/>
          <p:nvPr/>
        </p:nvSpPr>
        <p:spPr>
          <a:xfrm>
            <a:off x="323850" y="2565400"/>
            <a:ext cx="2808288" cy="12990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spcBef>
                <a:spcPts val="1600"/>
              </a:spcBef>
              <a:buClr>
                <a:srgbClr val="0000FF"/>
              </a:buClr>
              <a:buSzPct val="100000"/>
              <a:buFont typeface="Arial"/>
              <a:buChar char="•"/>
              <a:defRPr sz="2800" b="1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2800" b="1">
                <a:solidFill>
                  <a:srgbClr val="0000FF"/>
                </a:solidFill>
              </a:rPr>
              <a:t>Quanto a Direção de Vibração</a:t>
            </a:r>
          </a:p>
        </p:txBody>
      </p:sp>
      <p:sp>
        <p:nvSpPr>
          <p:cNvPr id="176" name="Shape 176"/>
          <p:cNvSpPr/>
          <p:nvPr/>
        </p:nvSpPr>
        <p:spPr>
          <a:xfrm flipV="1">
            <a:off x="2484437" y="2285999"/>
            <a:ext cx="1516064" cy="927102"/>
          </a:xfrm>
          <a:prstGeom prst="line">
            <a:avLst/>
          </a:prstGeom>
          <a:ln w="38100">
            <a:solidFill>
              <a:srgbClr val="FF0000"/>
            </a:solidFill>
            <a:round/>
            <a:tailEnd type="triangle"/>
          </a:ln>
        </p:spPr>
        <p:txBody>
          <a:bodyPr lIns="0" tIns="0" rIns="0" bIns="0"/>
          <a:lstStyle/>
          <a:p>
            <a:pPr lvl="0" defTabSz="457200"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/>
          </a:p>
        </p:txBody>
      </p:sp>
      <p:sp>
        <p:nvSpPr>
          <p:cNvPr id="177" name="Shape 177"/>
          <p:cNvSpPr/>
          <p:nvPr/>
        </p:nvSpPr>
        <p:spPr>
          <a:xfrm>
            <a:off x="2484437" y="3429000"/>
            <a:ext cx="1582739" cy="1152525"/>
          </a:xfrm>
          <a:prstGeom prst="line">
            <a:avLst/>
          </a:prstGeom>
          <a:ln w="38100">
            <a:solidFill>
              <a:srgbClr val="FF0000"/>
            </a:solidFill>
            <a:round/>
            <a:tailEnd type="triangle"/>
          </a:ln>
        </p:spPr>
        <p:txBody>
          <a:bodyPr lIns="0" tIns="0" rIns="0" bIns="0"/>
          <a:lstStyle/>
          <a:p>
            <a:pPr lvl="0" defTabSz="457200"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/>
          </a:p>
        </p:txBody>
      </p:sp>
      <p:sp>
        <p:nvSpPr>
          <p:cNvPr id="178" name="Shape 178"/>
          <p:cNvSpPr/>
          <p:nvPr/>
        </p:nvSpPr>
        <p:spPr>
          <a:xfrm>
            <a:off x="4000500" y="1989137"/>
            <a:ext cx="2016125" cy="4862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spcBef>
                <a:spcPts val="1600"/>
              </a:spcBef>
              <a:defRPr sz="2800" b="1" u="sng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>
              <a:defRPr sz="1800" b="0" u="none">
                <a:solidFill>
                  <a:srgbClr val="000000"/>
                </a:solidFill>
              </a:defRPr>
            </a:pPr>
            <a:r>
              <a:rPr sz="2800" b="1" u="sng">
                <a:solidFill>
                  <a:srgbClr val="0000FF"/>
                </a:solidFill>
              </a:rPr>
              <a:t>Mecânicas</a:t>
            </a:r>
          </a:p>
        </p:txBody>
      </p:sp>
      <p:sp>
        <p:nvSpPr>
          <p:cNvPr id="179" name="Shape 179"/>
          <p:cNvSpPr/>
          <p:nvPr/>
        </p:nvSpPr>
        <p:spPr>
          <a:xfrm>
            <a:off x="6383337" y="1412875"/>
            <a:ext cx="2376488" cy="17181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lvl="0">
              <a:spcBef>
                <a:spcPts val="1600"/>
              </a:spcBef>
            </a:pPr>
            <a:r>
              <a:rPr sz="280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Transversais</a:t>
            </a:r>
          </a:p>
          <a:p>
            <a:pPr lvl="0">
              <a:spcBef>
                <a:spcPts val="1600"/>
              </a:spcBef>
            </a:pPr>
            <a:endParaRPr sz="2800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>
              <a:spcBef>
                <a:spcPts val="1600"/>
              </a:spcBef>
            </a:pPr>
            <a:r>
              <a:rPr sz="280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Longitudinais</a:t>
            </a:r>
          </a:p>
        </p:txBody>
      </p:sp>
      <p:sp>
        <p:nvSpPr>
          <p:cNvPr id="180" name="Shape 180"/>
          <p:cNvSpPr/>
          <p:nvPr/>
        </p:nvSpPr>
        <p:spPr>
          <a:xfrm flipV="1">
            <a:off x="5968999" y="1844674"/>
            <a:ext cx="431801" cy="287339"/>
          </a:xfrm>
          <a:prstGeom prst="line">
            <a:avLst/>
          </a:prstGeom>
          <a:ln w="38100">
            <a:solidFill>
              <a:srgbClr val="FF0000"/>
            </a:solidFill>
            <a:round/>
            <a:tailEnd type="triangle"/>
          </a:ln>
        </p:spPr>
        <p:txBody>
          <a:bodyPr lIns="0" tIns="0" rIns="0" bIns="0"/>
          <a:lstStyle/>
          <a:p>
            <a:pPr lvl="0" defTabSz="457200"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/>
          </a:p>
        </p:txBody>
      </p:sp>
      <p:sp>
        <p:nvSpPr>
          <p:cNvPr id="181" name="Shape 181"/>
          <p:cNvSpPr/>
          <p:nvPr/>
        </p:nvSpPr>
        <p:spPr>
          <a:xfrm>
            <a:off x="5980112" y="2570162"/>
            <a:ext cx="431801" cy="287338"/>
          </a:xfrm>
          <a:prstGeom prst="line">
            <a:avLst/>
          </a:prstGeom>
          <a:ln w="38100">
            <a:solidFill>
              <a:srgbClr val="FF0000"/>
            </a:solidFill>
            <a:round/>
            <a:tailEnd type="triangle"/>
          </a:ln>
        </p:spPr>
        <p:txBody>
          <a:bodyPr lIns="0" tIns="0" rIns="0" bIns="0"/>
          <a:lstStyle/>
          <a:p>
            <a:pPr lvl="0" defTabSz="457200"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/>
          </a:p>
        </p:txBody>
      </p:sp>
      <p:sp>
        <p:nvSpPr>
          <p:cNvPr id="182" name="Shape 182"/>
          <p:cNvSpPr/>
          <p:nvPr/>
        </p:nvSpPr>
        <p:spPr>
          <a:xfrm>
            <a:off x="4140200" y="4365625"/>
            <a:ext cx="4432300" cy="8926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lvl="0">
              <a:spcBef>
                <a:spcPts val="1600"/>
              </a:spcBef>
            </a:pPr>
            <a:r>
              <a:rPr sz="2800" b="1" u="sng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Eletromagnéticas</a:t>
            </a:r>
            <a:r>
              <a:rPr sz="280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       só transversais </a:t>
            </a:r>
          </a:p>
        </p:txBody>
      </p:sp>
      <p:sp>
        <p:nvSpPr>
          <p:cNvPr id="183" name="Shape 183"/>
          <p:cNvSpPr/>
          <p:nvPr/>
        </p:nvSpPr>
        <p:spPr>
          <a:xfrm>
            <a:off x="7358062" y="4643437"/>
            <a:ext cx="503238" cy="1"/>
          </a:xfrm>
          <a:prstGeom prst="line">
            <a:avLst/>
          </a:prstGeom>
          <a:ln w="38100">
            <a:solidFill>
              <a:srgbClr val="FF0000"/>
            </a:solidFill>
            <a:round/>
            <a:tailEnd type="triangle"/>
          </a:ln>
        </p:spPr>
        <p:txBody>
          <a:bodyPr lIns="0" tIns="0" rIns="0" bIns="0"/>
          <a:lstStyle/>
          <a:p>
            <a:pPr lvl="0" defTabSz="457200"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/>
          </a:p>
        </p:txBody>
      </p:sp>
      <p:pic>
        <p:nvPicPr>
          <p:cNvPr id="184" name="introducao40.png" descr="introducao40"/>
          <p:cNvPicPr/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3924300" y="3213100"/>
            <a:ext cx="5157788" cy="792163"/>
          </a:xfrm>
          <a:prstGeom prst="rect">
            <a:avLst/>
          </a:prstGeom>
          <a:ln w="12700">
            <a:miter lim="400000"/>
          </a:ln>
        </p:spPr>
      </p:pic>
      <p:pic>
        <p:nvPicPr>
          <p:cNvPr id="185" name="Introducao31.png" descr="Introducao31"/>
          <p:cNvPicPr/>
          <p:nvPr/>
        </p:nvPicPr>
        <p:blipFill>
          <a:blip r:embed="rId3" cstate="print">
            <a:extLst/>
          </a:blip>
          <a:stretch>
            <a:fillRect/>
          </a:stretch>
        </p:blipFill>
        <p:spPr>
          <a:xfrm>
            <a:off x="3851275" y="404812"/>
            <a:ext cx="5040313" cy="89693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" name="image.png"/>
          <p:cNvPicPr/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407987" y="341312"/>
            <a:ext cx="8759826" cy="2041526"/>
          </a:xfrm>
          <a:prstGeom prst="rect">
            <a:avLst/>
          </a:prstGeom>
          <a:ln w="12700">
            <a:miter lim="400000"/>
          </a:ln>
        </p:spPr>
      </p:pic>
      <p:sp>
        <p:nvSpPr>
          <p:cNvPr id="188" name="Shape 188"/>
          <p:cNvSpPr/>
          <p:nvPr/>
        </p:nvSpPr>
        <p:spPr>
          <a:xfrm>
            <a:off x="1295400" y="3276600"/>
            <a:ext cx="114300" cy="10287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21600" y="4320"/>
                </a:lnTo>
                <a:lnTo>
                  <a:pt x="16200" y="4320"/>
                </a:lnTo>
                <a:lnTo>
                  <a:pt x="16200" y="17280"/>
                </a:lnTo>
                <a:lnTo>
                  <a:pt x="21600" y="17280"/>
                </a:lnTo>
                <a:lnTo>
                  <a:pt x="10800" y="21600"/>
                </a:lnTo>
                <a:lnTo>
                  <a:pt x="0" y="17280"/>
                </a:lnTo>
                <a:lnTo>
                  <a:pt x="5400" y="17280"/>
                </a:lnTo>
                <a:lnTo>
                  <a:pt x="5400" y="4320"/>
                </a:lnTo>
                <a:lnTo>
                  <a:pt x="0" y="4320"/>
                </a:lnTo>
                <a:close/>
              </a:path>
            </a:pathLst>
          </a:custGeom>
          <a:solidFill/>
          <a:ln w="76200">
            <a:solidFill/>
            <a:round/>
          </a:ln>
        </p:spPr>
        <p:txBody>
          <a:bodyPr lIns="0" tIns="0" rIns="0" bIns="0"/>
          <a:lstStyle/>
          <a:p>
            <a:pPr lvl="0">
              <a:defRPr>
                <a:latin typeface="Verdana"/>
                <a:ea typeface="Verdana"/>
                <a:cs typeface="Verdana"/>
                <a:sym typeface="Verdana"/>
              </a:defRPr>
            </a:pPr>
            <a:endParaRPr/>
          </a:p>
        </p:txBody>
      </p:sp>
      <p:sp>
        <p:nvSpPr>
          <p:cNvPr id="189" name="Shape 189"/>
          <p:cNvSpPr/>
          <p:nvPr/>
        </p:nvSpPr>
        <p:spPr>
          <a:xfrm>
            <a:off x="762000" y="3810000"/>
            <a:ext cx="1143000" cy="114300"/>
          </a:xfrm>
          <a:prstGeom prst="rightArrow">
            <a:avLst>
              <a:gd name="adj1" fmla="val 50000"/>
              <a:gd name="adj2" fmla="val 250000"/>
            </a:avLst>
          </a:prstGeom>
          <a:solidFill/>
          <a:ln w="76200">
            <a:solidFill/>
            <a:round/>
          </a:ln>
        </p:spPr>
        <p:txBody>
          <a:bodyPr lIns="0" tIns="0" rIns="0" bIns="0"/>
          <a:lstStyle/>
          <a:p>
            <a:pPr lvl="0">
              <a:defRPr>
                <a:latin typeface="Verdana"/>
                <a:ea typeface="Verdana"/>
                <a:cs typeface="Verdana"/>
                <a:sym typeface="Verdana"/>
              </a:defRPr>
            </a:pPr>
            <a:endParaRPr/>
          </a:p>
        </p:txBody>
      </p:sp>
      <p:sp>
        <p:nvSpPr>
          <p:cNvPr id="190" name="Shape 190"/>
          <p:cNvSpPr/>
          <p:nvPr/>
        </p:nvSpPr>
        <p:spPr>
          <a:xfrm>
            <a:off x="-76201" y="2693987"/>
            <a:ext cx="9144002" cy="37339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lvl="0"/>
            <a:r>
              <a:rPr sz="1200">
                <a:latin typeface="Arial"/>
                <a:ea typeface="Arial"/>
                <a:cs typeface="Arial"/>
                <a:sym typeface="Arial"/>
              </a:rPr>
              <a:t>                 </a:t>
            </a:r>
            <a:r>
              <a:rPr sz="2800" b="1">
                <a:latin typeface="Arial"/>
                <a:ea typeface="Arial"/>
                <a:cs typeface="Arial"/>
                <a:sym typeface="Arial"/>
              </a:rPr>
              <a:t>Vibração</a:t>
            </a:r>
            <a:endParaRPr sz="2800" b="1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lvl="0"/>
            <a:r>
              <a:rPr sz="2800">
                <a:latin typeface="Arial"/>
                <a:ea typeface="Arial"/>
                <a:cs typeface="Arial"/>
                <a:sym typeface="Arial"/>
              </a:rPr>
              <a:t> </a:t>
            </a:r>
            <a:endParaRPr sz="2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lvl="0"/>
            <a:r>
              <a:rPr sz="2800">
                <a:latin typeface="Times New Roman"/>
                <a:ea typeface="Times New Roman"/>
                <a:cs typeface="Times New Roman"/>
                <a:sym typeface="Times New Roman"/>
              </a:rPr>
              <a:t/>
            </a:r>
            <a:br>
              <a:rPr sz="2800">
                <a:latin typeface="Times New Roman"/>
                <a:ea typeface="Times New Roman"/>
                <a:cs typeface="Times New Roman"/>
                <a:sym typeface="Times New Roman"/>
              </a:rPr>
            </a:br>
            <a:endParaRPr sz="2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lvl="0"/>
            <a:r>
              <a:rPr sz="2800">
                <a:latin typeface="Arial"/>
                <a:ea typeface="Arial"/>
                <a:cs typeface="Arial"/>
                <a:sym typeface="Arial"/>
              </a:rPr>
              <a:t> </a:t>
            </a:r>
            <a:endParaRPr sz="2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lvl="0"/>
            <a:r>
              <a:rPr sz="2800">
                <a:latin typeface="Arial"/>
                <a:ea typeface="Arial"/>
                <a:cs typeface="Arial"/>
                <a:sym typeface="Arial"/>
              </a:rPr>
              <a:t> </a:t>
            </a:r>
            <a:endParaRPr sz="2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lvl="0"/>
            <a:r>
              <a:rPr sz="2800">
                <a:latin typeface="Arial"/>
                <a:ea typeface="Arial"/>
                <a:cs typeface="Arial"/>
                <a:sym typeface="Arial"/>
              </a:rPr>
              <a:t> </a:t>
            </a:r>
            <a:endParaRPr sz="2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lvl="0"/>
            <a:r>
              <a:rPr sz="2800">
                <a:latin typeface="Arial"/>
                <a:ea typeface="Arial"/>
                <a:cs typeface="Arial"/>
                <a:sym typeface="Arial"/>
              </a:rPr>
              <a:t> </a:t>
            </a:r>
            <a:endParaRPr sz="28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1" name="Shape 191"/>
          <p:cNvSpPr/>
          <p:nvPr/>
        </p:nvSpPr>
        <p:spPr>
          <a:xfrm>
            <a:off x="-1" y="3071812"/>
            <a:ext cx="9144002" cy="4532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2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>
              <a:defRPr sz="1800"/>
            </a:pPr>
            <a:r>
              <a:rPr sz="1200"/>
              <a:t> </a:t>
            </a:r>
            <a:endParaRPr sz="12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2" name="Shape 192"/>
          <p:cNvSpPr/>
          <p:nvPr/>
        </p:nvSpPr>
        <p:spPr>
          <a:xfrm>
            <a:off x="990600" y="3549650"/>
            <a:ext cx="3581400" cy="8891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lvl="0"/>
            <a:r>
              <a:rPr sz="1200">
                <a:latin typeface="Arial"/>
                <a:ea typeface="Arial"/>
                <a:cs typeface="Arial"/>
                <a:sym typeface="Arial"/>
              </a:rPr>
              <a:t>                          </a:t>
            </a:r>
            <a:r>
              <a:rPr sz="2800" b="1">
                <a:latin typeface="Arial"/>
                <a:ea typeface="Arial"/>
                <a:cs typeface="Arial"/>
                <a:sym typeface="Arial"/>
              </a:rPr>
              <a:t>Propagação</a:t>
            </a:r>
            <a:endParaRPr sz="2800" b="1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3" name="Shape 193"/>
          <p:cNvSpPr/>
          <p:nvPr/>
        </p:nvSpPr>
        <p:spPr>
          <a:xfrm>
            <a:off x="-1" y="4265612"/>
            <a:ext cx="9144002" cy="24512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lvl="0"/>
            <a:endParaRPr sz="2400">
              <a:solidFill>
                <a:srgbClr val="2DA2B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1" indent="0">
              <a:buClr>
                <a:srgbClr val="2DA2BF"/>
              </a:buClr>
              <a:buSzPct val="100000"/>
              <a:buFont typeface="Arial"/>
              <a:buChar char="•"/>
            </a:pPr>
            <a:r>
              <a:rPr sz="2800" b="1">
                <a:solidFill>
                  <a:srgbClr val="2DA2BF"/>
                </a:solidFill>
                <a:latin typeface="Arial"/>
                <a:ea typeface="Arial"/>
                <a:cs typeface="Arial"/>
                <a:sym typeface="Arial"/>
              </a:rPr>
              <a:t> Corda de violão</a:t>
            </a:r>
            <a:endParaRPr sz="2800" b="1">
              <a:solidFill>
                <a:srgbClr val="2DA2B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1" indent="0">
              <a:buClr>
                <a:srgbClr val="2DA2BF"/>
              </a:buClr>
              <a:buSzPct val="100000"/>
              <a:buFont typeface="Arial"/>
              <a:buChar char="•"/>
            </a:pPr>
            <a:r>
              <a:rPr sz="2800" b="1">
                <a:solidFill>
                  <a:srgbClr val="2DA2BF"/>
                </a:solidFill>
                <a:latin typeface="Arial"/>
                <a:ea typeface="Arial"/>
                <a:cs typeface="Arial"/>
                <a:sym typeface="Arial"/>
              </a:rPr>
              <a:t> Ondas eletromagnéticas</a:t>
            </a:r>
            <a:endParaRPr sz="2800" b="1">
              <a:solidFill>
                <a:srgbClr val="2DA2B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1" indent="0">
              <a:buClr>
                <a:srgbClr val="2DA2BF"/>
              </a:buClr>
              <a:buSzPct val="100000"/>
              <a:buFont typeface="Arial"/>
              <a:buChar char="•"/>
            </a:pPr>
            <a:r>
              <a:rPr sz="2800" b="1">
                <a:solidFill>
                  <a:srgbClr val="2DA2BF"/>
                </a:solidFill>
                <a:latin typeface="Arial"/>
                <a:ea typeface="Arial"/>
                <a:cs typeface="Arial"/>
                <a:sym typeface="Arial"/>
              </a:rPr>
              <a:t> Ondas mecânicas*</a:t>
            </a:r>
            <a:endParaRPr sz="2800" b="1">
              <a:solidFill>
                <a:srgbClr val="2DA2B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lvl="0"/>
            <a:r>
              <a:rPr sz="2800" b="1">
                <a:solidFill>
                  <a:srgbClr val="2DA2BF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sz="2800" b="1">
              <a:solidFill>
                <a:srgbClr val="2DA2B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94" name="Wave.png" descr="http://br.geocities.com/galileon/1/ondas/ondatransv.gif"/>
          <p:cNvPicPr/>
          <p:nvPr/>
        </p:nvPicPr>
        <p:blipFill>
          <a:blip r:embed="rId3" cstate="print">
            <a:extLst/>
          </a:blip>
          <a:stretch>
            <a:fillRect/>
          </a:stretch>
        </p:blipFill>
        <p:spPr>
          <a:xfrm>
            <a:off x="4648200" y="3581400"/>
            <a:ext cx="2743200" cy="741363"/>
          </a:xfrm>
          <a:prstGeom prst="rect">
            <a:avLst/>
          </a:prstGeom>
          <a:ln w="12700">
            <a:miter lim="400000"/>
          </a:ln>
        </p:spPr>
      </p:pic>
      <p:pic>
        <p:nvPicPr>
          <p:cNvPr id="195" name="ondas21.png" descr="ondas21"/>
          <p:cNvPicPr/>
          <p:nvPr/>
        </p:nvPicPr>
        <p:blipFill>
          <a:blip r:embed="rId4" cstate="print">
            <a:extLst/>
          </a:blip>
          <a:stretch>
            <a:fillRect/>
          </a:stretch>
        </p:blipFill>
        <p:spPr>
          <a:xfrm>
            <a:off x="5003800" y="4652962"/>
            <a:ext cx="3886200" cy="127158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Shape 197"/>
          <p:cNvSpPr/>
          <p:nvPr/>
        </p:nvSpPr>
        <p:spPr>
          <a:xfrm>
            <a:off x="323850" y="333375"/>
            <a:ext cx="8229600" cy="24232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lvl="0"/>
            <a:r>
              <a:rPr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ONDAS LONGITUDINAIS</a:t>
            </a:r>
          </a:p>
          <a:p>
            <a:pPr lvl="0" algn="ctr"/>
            <a:r>
              <a:rPr sz="2800" b="1">
                <a:latin typeface="Arial"/>
                <a:ea typeface="Arial"/>
                <a:cs typeface="Arial"/>
                <a:sym typeface="Arial"/>
              </a:rPr>
              <a:t> </a:t>
            </a:r>
            <a:endParaRPr sz="2800" b="1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lvl="0" algn="just"/>
            <a:r>
              <a:rPr sz="2800" b="1">
                <a:latin typeface="Arial"/>
                <a:ea typeface="Arial"/>
                <a:cs typeface="Arial"/>
                <a:sym typeface="Arial"/>
              </a:rPr>
              <a:t>A direção de vibração das partículas  coincide com a direção de propagação da onda</a:t>
            </a:r>
            <a:endParaRPr sz="2800" b="1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lvl="0" algn="ctr"/>
            <a:r>
              <a:rPr sz="2800" b="1">
                <a:latin typeface="Arial"/>
                <a:ea typeface="Arial"/>
                <a:cs typeface="Arial"/>
                <a:sym typeface="Arial"/>
              </a:rPr>
              <a:t> </a:t>
            </a:r>
            <a:endParaRPr sz="2800" b="1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8" name="Shape 198"/>
          <p:cNvSpPr/>
          <p:nvPr/>
        </p:nvSpPr>
        <p:spPr>
          <a:xfrm>
            <a:off x="-1692276" y="2133600"/>
            <a:ext cx="9144002" cy="4532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2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200">
                <a:solidFill>
                  <a:srgbClr val="FF0000"/>
                </a:solidFill>
              </a:rPr>
              <a:t> </a:t>
            </a:r>
            <a:endParaRPr sz="1200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9" name="Shape 199"/>
          <p:cNvSpPr/>
          <p:nvPr/>
        </p:nvSpPr>
        <p:spPr>
          <a:xfrm>
            <a:off x="-1" y="4652962"/>
            <a:ext cx="9144002" cy="21083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lvl="0"/>
            <a:endParaRPr sz="2800">
              <a:solidFill>
                <a:srgbClr val="2DA2B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1" indent="0">
              <a:buClr>
                <a:srgbClr val="2DA2BF"/>
              </a:buClr>
              <a:buSzPct val="100000"/>
              <a:buFont typeface="Arial"/>
              <a:buChar char="•"/>
            </a:pPr>
            <a:r>
              <a:rPr sz="2800" b="1">
                <a:solidFill>
                  <a:srgbClr val="2DA2BF"/>
                </a:solidFill>
                <a:latin typeface="Arial"/>
                <a:ea typeface="Arial"/>
                <a:cs typeface="Arial"/>
                <a:sym typeface="Arial"/>
              </a:rPr>
              <a:t> Som nos fluidos</a:t>
            </a:r>
            <a:endParaRPr sz="2800" b="1">
              <a:solidFill>
                <a:srgbClr val="2DA2B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1" indent="0">
              <a:buClr>
                <a:srgbClr val="2DA2BF"/>
              </a:buClr>
              <a:buSzPct val="100000"/>
              <a:buFont typeface="Arial"/>
              <a:buChar char="•"/>
            </a:pPr>
            <a:r>
              <a:rPr sz="2800" b="1">
                <a:solidFill>
                  <a:srgbClr val="2DA2BF"/>
                </a:solidFill>
                <a:latin typeface="Arial"/>
                <a:ea typeface="Arial"/>
                <a:cs typeface="Arial"/>
                <a:sym typeface="Arial"/>
              </a:rPr>
              <a:t> Ondas mecânicas*</a:t>
            </a:r>
            <a:endParaRPr sz="2800" b="1">
              <a:solidFill>
                <a:srgbClr val="2DA2B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lvl="0"/>
            <a:r>
              <a:rPr sz="2800" b="1">
                <a:solidFill>
                  <a:srgbClr val="2DA2BF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sz="2800" b="1">
              <a:solidFill>
                <a:srgbClr val="2DA2B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00" name="image.png"/>
          <p:cNvPicPr/>
          <p:nvPr/>
        </p:nvPicPr>
        <p:blipFill>
          <a:blip r:embed="rId2" cstate="print">
            <a:extLst/>
          </a:blip>
          <a:srcRect l="29328" t="55902" r="21208" b="20465"/>
          <a:stretch>
            <a:fillRect/>
          </a:stretch>
        </p:blipFill>
        <p:spPr>
          <a:xfrm>
            <a:off x="1403350" y="2133600"/>
            <a:ext cx="6337300" cy="297338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s://image.slidesharecdn.com/ondulatria2017-170719123624/95/ondulatria-11-638.jpg?cb=150189581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8615"/>
            <a:ext cx="9144000" cy="68193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Shape 202"/>
          <p:cNvSpPr/>
          <p:nvPr/>
        </p:nvSpPr>
        <p:spPr>
          <a:xfrm>
            <a:off x="-1" y="260350"/>
            <a:ext cx="9144002" cy="1714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lvl="0" algn="ctr"/>
            <a:r>
              <a:rPr sz="4000" b="1">
                <a:solidFill>
                  <a:srgbClr val="3333FF"/>
                </a:solidFill>
                <a:latin typeface="Arial"/>
                <a:ea typeface="Arial"/>
                <a:cs typeface="Arial"/>
                <a:sym typeface="Arial"/>
              </a:rPr>
              <a:t>LEMBRAR</a:t>
            </a:r>
          </a:p>
          <a:p>
            <a:pPr lvl="0"/>
            <a:r>
              <a:rPr sz="3200">
                <a:latin typeface="Arial Black"/>
                <a:ea typeface="Arial Black"/>
                <a:cs typeface="Arial Black"/>
                <a:sym typeface="Arial Black"/>
              </a:rPr>
              <a:t> </a:t>
            </a:r>
          </a:p>
        </p:txBody>
      </p:sp>
      <p:sp>
        <p:nvSpPr>
          <p:cNvPr id="203" name="Shape 203"/>
          <p:cNvSpPr/>
          <p:nvPr/>
        </p:nvSpPr>
        <p:spPr>
          <a:xfrm>
            <a:off x="-304800" y="944562"/>
            <a:ext cx="11049000" cy="56305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lvl="0"/>
            <a:endParaRPr sz="2000" b="1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1" indent="0">
              <a:buSzPct val="100000"/>
              <a:buFont typeface="Arial"/>
              <a:buChar char="•"/>
            </a:pPr>
            <a:r>
              <a:rPr sz="2000" b="1">
                <a:latin typeface="Arial"/>
                <a:ea typeface="Arial"/>
                <a:cs typeface="Arial"/>
                <a:sym typeface="Arial"/>
              </a:rPr>
              <a:t> O som é uma onda mecânica e não se propaga no vácuo</a:t>
            </a:r>
          </a:p>
          <a:p>
            <a:pPr marL="457200" lvl="1" indent="0">
              <a:buSzPct val="100000"/>
              <a:buFont typeface="Times New Roman"/>
              <a:buChar char="•"/>
            </a:pPr>
            <a:endParaRPr sz="2000" b="1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1" indent="0">
              <a:buSzPct val="100000"/>
              <a:buFont typeface="Arial"/>
              <a:buChar char="•"/>
            </a:pPr>
            <a:r>
              <a:rPr sz="2000" b="1">
                <a:latin typeface="Arial"/>
                <a:ea typeface="Arial"/>
                <a:cs typeface="Arial"/>
                <a:sym typeface="Arial"/>
              </a:rPr>
              <a:t> A luz é uma onda eletromagnética e pode se propagar no vácuo</a:t>
            </a:r>
          </a:p>
          <a:p>
            <a:pPr marL="457200" lvl="1" indent="0">
              <a:buSzPct val="100000"/>
              <a:buFont typeface="Times New Roman"/>
              <a:buChar char="•"/>
            </a:pPr>
            <a:endParaRPr sz="2000" b="1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1" indent="0">
              <a:buSzPct val="100000"/>
              <a:buFont typeface="Arial"/>
              <a:buChar char="•"/>
            </a:pPr>
            <a:r>
              <a:rPr sz="2000" b="1">
                <a:latin typeface="Arial"/>
                <a:ea typeface="Arial"/>
                <a:cs typeface="Arial"/>
                <a:sym typeface="Arial"/>
              </a:rPr>
              <a:t> Todas as ondas eletromagnéticas são transversais</a:t>
            </a:r>
            <a:endParaRPr sz="2000" b="1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1" indent="0">
              <a:buSzPct val="100000"/>
              <a:buFont typeface="Arial"/>
              <a:buChar char="•"/>
            </a:pPr>
            <a:endParaRPr sz="2000" b="1">
              <a:latin typeface="Arial"/>
              <a:ea typeface="Arial"/>
              <a:cs typeface="Arial"/>
              <a:sym typeface="Arial"/>
            </a:endParaRPr>
          </a:p>
          <a:p>
            <a:pPr marL="457200" lvl="1" indent="0">
              <a:buSzPct val="100000"/>
              <a:buFont typeface="Arial"/>
              <a:buChar char="•"/>
            </a:pPr>
            <a:r>
              <a:rPr sz="2000" b="1">
                <a:latin typeface="Arial"/>
                <a:ea typeface="Arial"/>
                <a:cs typeface="Arial"/>
                <a:sym typeface="Arial"/>
              </a:rPr>
              <a:t> As ondas mecânicas podem ser longitudinais ou transversais.</a:t>
            </a:r>
            <a:endParaRPr sz="2000" b="1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1" indent="0">
              <a:buSzPct val="100000"/>
              <a:buFont typeface="Arial"/>
              <a:buChar char="•"/>
            </a:pPr>
            <a:endParaRPr sz="2000" b="1">
              <a:latin typeface="Arial"/>
              <a:ea typeface="Arial"/>
              <a:cs typeface="Arial"/>
              <a:sym typeface="Arial"/>
            </a:endParaRPr>
          </a:p>
          <a:p>
            <a:pPr marL="457200" lvl="1" indent="0">
              <a:buSzPct val="100000"/>
              <a:buFont typeface="Arial"/>
              <a:buChar char="•"/>
            </a:pPr>
            <a:r>
              <a:rPr sz="2000" b="1">
                <a:latin typeface="Arial"/>
                <a:ea typeface="Arial"/>
                <a:cs typeface="Arial"/>
                <a:sym typeface="Arial"/>
              </a:rPr>
              <a:t> A luz é uma onda transversal</a:t>
            </a:r>
            <a:endParaRPr sz="2000" b="1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1" indent="0">
              <a:buSzPct val="100000"/>
              <a:buFont typeface="Arial"/>
              <a:buChar char="•"/>
            </a:pPr>
            <a:endParaRPr sz="2000" b="1">
              <a:latin typeface="Arial"/>
              <a:ea typeface="Arial"/>
              <a:cs typeface="Arial"/>
              <a:sym typeface="Arial"/>
            </a:endParaRPr>
          </a:p>
          <a:p>
            <a:pPr marL="457200" lvl="1" indent="0">
              <a:buSzPct val="100000"/>
              <a:buFont typeface="Arial"/>
              <a:buChar char="•"/>
            </a:pPr>
            <a:r>
              <a:rPr sz="2000" b="1">
                <a:latin typeface="Arial"/>
                <a:ea typeface="Arial"/>
                <a:cs typeface="Arial"/>
                <a:sym typeface="Arial"/>
              </a:rPr>
              <a:t> O som nos fluidos é uma onda longitudinal</a:t>
            </a:r>
            <a:endParaRPr sz="2000" b="1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1" indent="0">
              <a:buSzPct val="100000"/>
              <a:buFont typeface="Arial"/>
              <a:buChar char="•"/>
            </a:pPr>
            <a:endParaRPr sz="2000" b="1">
              <a:latin typeface="Arial"/>
              <a:ea typeface="Arial"/>
              <a:cs typeface="Arial"/>
              <a:sym typeface="Arial"/>
            </a:endParaRPr>
          </a:p>
          <a:p>
            <a:pPr marL="457200" lvl="1" indent="0">
              <a:buSzPct val="100000"/>
              <a:buFont typeface="Arial"/>
              <a:buChar char="•"/>
            </a:pPr>
            <a:r>
              <a:rPr sz="2000" b="1">
                <a:latin typeface="Arial"/>
                <a:ea typeface="Arial"/>
                <a:cs typeface="Arial"/>
                <a:sym typeface="Arial"/>
              </a:rPr>
              <a:t> A velocidade do som no ar é de </a:t>
            </a:r>
            <a:r>
              <a:rPr sz="20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340 m/s</a:t>
            </a:r>
            <a:endParaRPr sz="2000" b="1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1" indent="0">
              <a:buClr>
                <a:srgbClr val="FF0000"/>
              </a:buClr>
              <a:buSzPct val="100000"/>
              <a:buFont typeface="Arial"/>
              <a:buChar char="•"/>
            </a:pPr>
            <a:endParaRPr sz="20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1" indent="0">
              <a:buSzPct val="100000"/>
              <a:buFont typeface="Arial"/>
              <a:buChar char="•"/>
            </a:pPr>
            <a:r>
              <a:rPr sz="2000" b="1">
                <a:latin typeface="Arial"/>
                <a:ea typeface="Arial"/>
                <a:cs typeface="Arial"/>
                <a:sym typeface="Arial"/>
              </a:rPr>
              <a:t> A velocidade da luz no vácuo é de </a:t>
            </a:r>
            <a:r>
              <a:rPr sz="20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3. 10</a:t>
            </a:r>
            <a:r>
              <a:rPr sz="2000" b="1" baseline="300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r>
              <a:rPr sz="20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km/s</a:t>
            </a:r>
            <a:r>
              <a:rPr sz="2000" b="1">
                <a:solidFill>
                  <a:srgbClr val="FF8119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2000" b="1">
                <a:latin typeface="Arial"/>
                <a:ea typeface="Arial"/>
                <a:cs typeface="Arial"/>
                <a:sym typeface="Arial"/>
              </a:rPr>
              <a:t>ou</a:t>
            </a:r>
            <a:r>
              <a:rPr sz="2000" b="1">
                <a:solidFill>
                  <a:srgbClr val="FF8119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20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3. 10</a:t>
            </a:r>
            <a:r>
              <a:rPr sz="2000" b="1" baseline="300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8</a:t>
            </a:r>
            <a:r>
              <a:rPr sz="20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 m/s</a:t>
            </a:r>
            <a:endParaRPr sz="2000" b="1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lvl="0"/>
            <a:r>
              <a:rPr sz="2000" b="1">
                <a:latin typeface="Arial"/>
                <a:ea typeface="Arial"/>
                <a:cs typeface="Arial"/>
                <a:sym typeface="Arial"/>
              </a:rPr>
              <a:t> </a:t>
            </a:r>
            <a:endParaRPr sz="2000" b="1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lvl="0"/>
            <a:r>
              <a:rPr sz="2000" b="1">
                <a:latin typeface="Arial"/>
                <a:ea typeface="Arial"/>
                <a:cs typeface="Arial"/>
                <a:sym typeface="Arial"/>
              </a:rPr>
              <a:t> </a:t>
            </a:r>
            <a:endParaRPr sz="2000" b="1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lvl="0"/>
            <a:r>
              <a:rPr sz="2000" b="1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0"/>
            <a:ext cx="896448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 smtClean="0"/>
              <a:t>É correto afirmar sobre as ondas mecânicas:</a:t>
            </a:r>
          </a:p>
          <a:p>
            <a:r>
              <a:rPr lang="pt-BR" dirty="0" smtClean="0"/>
              <a:t>a) transportam massa e energia</a:t>
            </a:r>
          </a:p>
          <a:p>
            <a:r>
              <a:rPr lang="pt-BR" dirty="0" smtClean="0"/>
              <a:t>b) transportam massa e quantidade de movimento</a:t>
            </a:r>
          </a:p>
          <a:p>
            <a:r>
              <a:rPr lang="pt-BR" dirty="0" smtClean="0"/>
              <a:t>c) transportam matéria</a:t>
            </a:r>
          </a:p>
          <a:p>
            <a:r>
              <a:rPr lang="pt-BR" dirty="0" smtClean="0"/>
              <a:t>d) Transportam energia e quantidade de movimento</a:t>
            </a:r>
          </a:p>
          <a:p>
            <a:r>
              <a:rPr lang="pt-BR" dirty="0" smtClean="0"/>
              <a:t>e) </a:t>
            </a:r>
            <a:r>
              <a:rPr lang="pt-BR" dirty="0" err="1" smtClean="0"/>
              <a:t>Nda</a:t>
            </a:r>
            <a:endParaRPr lang="pt-BR" dirty="0"/>
          </a:p>
        </p:txBody>
      </p:sp>
      <p:sp>
        <p:nvSpPr>
          <p:cNvPr id="3" name="Retângulo 2"/>
          <p:cNvSpPr/>
          <p:nvPr/>
        </p:nvSpPr>
        <p:spPr>
          <a:xfrm>
            <a:off x="0" y="2132856"/>
            <a:ext cx="91440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 smtClean="0"/>
              <a:t>A respeito da classificação das ondas, marque a alternativa </a:t>
            </a:r>
            <a:r>
              <a:rPr lang="pt-BR" b="1" dirty="0" smtClean="0"/>
              <a:t>incorreta</a:t>
            </a:r>
            <a:r>
              <a:rPr lang="pt-BR" dirty="0" smtClean="0"/>
              <a:t>:</a:t>
            </a:r>
          </a:p>
          <a:p>
            <a:r>
              <a:rPr lang="pt-BR" dirty="0" smtClean="0"/>
              <a:t>a) As ondas classificadas como longitudinais possuem vibração paralela à propagação. Um exemplo desse tipo de onda é o som.</a:t>
            </a:r>
          </a:p>
          <a:p>
            <a:r>
              <a:rPr lang="pt-BR" dirty="0" smtClean="0"/>
              <a:t>b) O som é uma onda mecânica, longitudinal e tridimensional.</a:t>
            </a:r>
          </a:p>
          <a:p>
            <a:r>
              <a:rPr lang="pt-BR" dirty="0" smtClean="0"/>
              <a:t>c) Todas as ondas eletromagnéticas são transversais.</a:t>
            </a:r>
          </a:p>
          <a:p>
            <a:r>
              <a:rPr lang="pt-BR" dirty="0" smtClean="0"/>
              <a:t>d) A frequência representa o número de ondas geradas dentro de um intervalo de tempo específico. A unidade Hz (Hertz) significa ondas geradas por segundo.</a:t>
            </a:r>
          </a:p>
          <a:p>
            <a:r>
              <a:rPr lang="pt-BR" dirty="0" smtClean="0"/>
              <a:t>e) Quanto à sua natureza, as ondas podem ser classificadas em mecânicas, eletromagnéticas, transversais e longitudinais.</a:t>
            </a:r>
            <a:endParaRPr lang="pt-BR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0"/>
            <a:ext cx="914400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pt-BR" b="1" dirty="0" smtClean="0"/>
              <a:t>(UFG) As ondas eletromagnéticas foram previstas por Maxwell e comprovadas experimentalmente por Hertz (final do século </a:t>
            </a:r>
            <a:r>
              <a:rPr lang="pt-BR" b="1" dirty="0" err="1" smtClean="0"/>
              <a:t>XlX</a:t>
            </a:r>
            <a:r>
              <a:rPr lang="pt-BR" b="1" dirty="0" smtClean="0"/>
              <a:t>). Essa descoberta revolucionou o mundo moderno. Sobre as ondas eletromagnéticas são feitas as afirmações:</a:t>
            </a:r>
          </a:p>
          <a:p>
            <a:pPr fontAlgn="base"/>
            <a:r>
              <a:rPr lang="pt-BR" b="1" dirty="0" smtClean="0"/>
              <a:t> I. Ondas eletromagnéticas são ondas longitudinais que se propagam no vácuo com velocidade constante c = 3,0 × 108 m/s.</a:t>
            </a:r>
          </a:p>
          <a:p>
            <a:pPr fontAlgn="base"/>
            <a:r>
              <a:rPr lang="pt-BR" b="1" dirty="0" smtClean="0"/>
              <a:t>II. Variações no campo magnético produzem campos elétricos variáveis que, por sua vez, produzem campos magnéticos também dependentes do tempo e assim por diante, permitindo que energia e informações sejam transmitidas a grandes distâncias.</a:t>
            </a:r>
          </a:p>
          <a:p>
            <a:pPr fontAlgn="base"/>
            <a:r>
              <a:rPr lang="pt-BR" b="1" dirty="0" smtClean="0"/>
              <a:t>III. São exemplos de ondas eletromagnéticas muito </a:t>
            </a:r>
            <a:r>
              <a:rPr lang="pt-BR" b="1" dirty="0" err="1" smtClean="0"/>
              <a:t>freqüentes</a:t>
            </a:r>
            <a:r>
              <a:rPr lang="pt-BR" b="1" dirty="0" smtClean="0"/>
              <a:t> no cotidiano: ondas de rádio, sonoras, </a:t>
            </a:r>
            <a:r>
              <a:rPr lang="pt-BR" b="1" dirty="0" err="1" smtClean="0"/>
              <a:t>microondas</a:t>
            </a:r>
            <a:r>
              <a:rPr lang="pt-BR" b="1" dirty="0" smtClean="0"/>
              <a:t> e raios X.</a:t>
            </a:r>
          </a:p>
          <a:p>
            <a:pPr fontAlgn="base"/>
            <a:r>
              <a:rPr lang="pt-BR" b="1" dirty="0" smtClean="0"/>
              <a:t> Está correto o que se afirma em:</a:t>
            </a:r>
          </a:p>
          <a:p>
            <a:pPr fontAlgn="base"/>
            <a:r>
              <a:rPr lang="pt-BR" b="1" dirty="0" smtClean="0"/>
              <a:t>a) I, apenas.</a:t>
            </a:r>
          </a:p>
          <a:p>
            <a:pPr fontAlgn="base"/>
            <a:r>
              <a:rPr lang="pt-BR" b="1" dirty="0" smtClean="0"/>
              <a:t>b) II, apenas.</a:t>
            </a:r>
          </a:p>
          <a:p>
            <a:pPr fontAlgn="base"/>
            <a:r>
              <a:rPr lang="pt-BR" b="1" dirty="0" smtClean="0"/>
              <a:t>c) I e II, apenas.</a:t>
            </a:r>
          </a:p>
          <a:p>
            <a:pPr fontAlgn="base"/>
            <a:r>
              <a:rPr lang="pt-BR" b="1" dirty="0" smtClean="0"/>
              <a:t>d) I e III, apenas.</a:t>
            </a:r>
          </a:p>
          <a:p>
            <a:pPr fontAlgn="base"/>
            <a:r>
              <a:rPr lang="pt-BR" b="1" dirty="0" smtClean="0"/>
              <a:t>e) II e III, apenas.</a:t>
            </a:r>
            <a:endParaRPr lang="pt-BR" b="1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1938992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200" b="1" i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inherit"/>
                <a:cs typeface="Arial" pitchFamily="34" charset="0"/>
              </a:rPr>
              <a:t>(</a:t>
            </a:r>
            <a:r>
              <a:rPr kumimoji="0" lang="pt-BR" b="1" i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inherit"/>
                <a:cs typeface="Arial" pitchFamily="34" charset="0"/>
              </a:rPr>
              <a:t>UFMG)</a:t>
            </a:r>
            <a:r>
              <a:rPr kumimoji="0" lang="pt-BR" b="1" i="0" u="none" strike="noStrike" cap="none" normalizeH="0" baseline="0" dirty="0" smtClean="0">
                <a:ln>
                  <a:noFill/>
                </a:ln>
                <a:solidFill>
                  <a:srgbClr val="111111"/>
                </a:solidFill>
                <a:effectLst/>
                <a:latin typeface="inherit"/>
                <a:cs typeface="Arial" pitchFamily="34" charset="0"/>
              </a:rPr>
              <a:t> </a:t>
            </a:r>
            <a:r>
              <a:rPr kumimoji="0" lang="pt-BR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inherit"/>
                <a:cs typeface="Arial" pitchFamily="34" charset="0"/>
              </a:rPr>
              <a:t>Enquanto brinca, Gabriela produz uma onda transversal em uma corda esticada. Em certo instante, parte dessa corda tem a forma mostrada na figura a seguir.</a:t>
            </a:r>
            <a:endParaRPr kumimoji="0" lang="pt-B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inherit"/>
                <a:cs typeface="Arial" pitchFamily="34" charset="0"/>
              </a:rPr>
              <a:t>A direção de propagação da onda na corda também está indicada na figura.</a:t>
            </a:r>
            <a:endParaRPr kumimoji="0" lang="pt-B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inherit"/>
                <a:cs typeface="Arial" pitchFamily="34" charset="0"/>
              </a:rPr>
              <a:t>Assinale a alternativa em que estão representados CORRETAMENTE a direção e o sentido do deslocamento do ponto P da corda, no instante mostrado.</a:t>
            </a:r>
            <a:endParaRPr kumimoji="0" lang="pt-B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b="1" i="0" u="none" strike="noStrike" cap="none" normalizeH="0" baseline="0" dirty="0" smtClean="0">
                <a:ln>
                  <a:noFill/>
                </a:ln>
                <a:solidFill>
                  <a:srgbClr val="111111"/>
                </a:solidFill>
                <a:effectLst/>
                <a:latin typeface="Droid Sans"/>
                <a:cs typeface="Arial" pitchFamily="34" charset="0"/>
              </a:rPr>
              <a:t>  </a:t>
            </a:r>
          </a:p>
        </p:txBody>
      </p:sp>
      <p:pic>
        <p:nvPicPr>
          <p:cNvPr id="1026" name="Picture 2" descr="http://fisicaevestibular.com.br/novo/wp-content/uploads/migracao/ondulatoria/conceitosondas/i_1db7cfa3463d3618_html_37db1a2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132856"/>
            <a:ext cx="8694768" cy="2952328"/>
          </a:xfrm>
          <a:prstGeom prst="rect">
            <a:avLst/>
          </a:prstGeom>
          <a:noFill/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0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pt-BR" b="1" dirty="0" smtClean="0"/>
              <a:t>UFSM)  Quando o badalo bate num sino e o faz vibrar comprimindo e rarefazendo o ar nas suas proximidades, produz-se uma onda sonora. As ondas sonoras no ar são _______________ e ________________. A velocidade das ondas sonoras em outro meio é _______________.</a:t>
            </a:r>
          </a:p>
          <a:p>
            <a:pPr fontAlgn="base"/>
            <a:r>
              <a:rPr lang="pt-BR" b="1" dirty="0" smtClean="0"/>
              <a:t> Selecione a alternativa que preenche corretamente as lacunas.</a:t>
            </a:r>
          </a:p>
          <a:p>
            <a:pPr fontAlgn="base"/>
            <a:r>
              <a:rPr lang="pt-BR" b="1" dirty="0" smtClean="0"/>
              <a:t>a) eletromagnéticas – transversais – igual</a:t>
            </a:r>
          </a:p>
          <a:p>
            <a:pPr fontAlgn="base"/>
            <a:r>
              <a:rPr lang="pt-BR" b="1" dirty="0" smtClean="0"/>
              <a:t>b) mecânicas – longitudinais – igual</a:t>
            </a:r>
          </a:p>
          <a:p>
            <a:pPr fontAlgn="base"/>
            <a:r>
              <a:rPr lang="pt-BR" b="1" dirty="0" smtClean="0"/>
              <a:t>c) mecânicas – transversais – diferente</a:t>
            </a:r>
          </a:p>
          <a:p>
            <a:pPr fontAlgn="base"/>
            <a:r>
              <a:rPr lang="pt-BR" b="1" dirty="0" smtClean="0"/>
              <a:t>d) eletromagnéticas – longitudinais – igual</a:t>
            </a:r>
          </a:p>
          <a:p>
            <a:pPr fontAlgn="base"/>
            <a:r>
              <a:rPr lang="pt-BR" b="1" dirty="0" smtClean="0"/>
              <a:t>e) mecânicas – longitudinais – diferente</a:t>
            </a:r>
            <a:endParaRPr lang="pt-BR" b="1" dirty="0"/>
          </a:p>
        </p:txBody>
      </p:sp>
      <p:sp>
        <p:nvSpPr>
          <p:cNvPr id="3" name="Retângulo 2"/>
          <p:cNvSpPr/>
          <p:nvPr/>
        </p:nvSpPr>
        <p:spPr>
          <a:xfrm>
            <a:off x="0" y="3164681"/>
            <a:ext cx="914400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pt-BR" b="1" dirty="0" smtClean="0"/>
              <a:t>(UFSCAR-SP) A diferença entre ondas mecânicas, como o som, e eletromagnéticas, como a luz, consiste no fato de que</a:t>
            </a:r>
          </a:p>
          <a:p>
            <a:pPr fontAlgn="base"/>
            <a:r>
              <a:rPr lang="pt-BR" b="1" dirty="0" smtClean="0"/>
              <a:t>a) a velocidade de propagação, calculada pelo produto do comprimento de onda pela </a:t>
            </a:r>
            <a:r>
              <a:rPr lang="pt-BR" b="1" dirty="0" err="1" smtClean="0"/>
              <a:t>freqüência</a:t>
            </a:r>
            <a:r>
              <a:rPr lang="pt-BR" b="1" dirty="0" smtClean="0"/>
              <a:t>, só é assim obtida para ondas eletromagnéticas.</a:t>
            </a:r>
          </a:p>
          <a:p>
            <a:pPr fontAlgn="base"/>
            <a:r>
              <a:rPr lang="pt-BR" b="1" dirty="0" smtClean="0"/>
              <a:t>b) as ondas eletromagnéticas podem assumir uma configuração mista de propagação transversal e longitudinal.</a:t>
            </a:r>
          </a:p>
          <a:p>
            <a:pPr fontAlgn="base"/>
            <a:r>
              <a:rPr lang="pt-BR" b="1" dirty="0" smtClean="0"/>
              <a:t>c) apenas as ondas eletromagnéticas, em especial a luz, sofrem o fenômeno denominado difração.</a:t>
            </a:r>
          </a:p>
          <a:p>
            <a:pPr fontAlgn="base"/>
            <a:r>
              <a:rPr lang="pt-BR" b="1" dirty="0" smtClean="0"/>
              <a:t>d) somente as ondas eletromagnéticas podem propagar-se em meios materiais ou não materiais.</a:t>
            </a:r>
          </a:p>
          <a:p>
            <a:pPr fontAlgn="base"/>
            <a:r>
              <a:rPr lang="pt-BR" b="1" dirty="0" smtClean="0"/>
              <a:t>e) a interferência é um fenômeno que ocorre apenas com as ondas eletromagnéticas.</a:t>
            </a:r>
          </a:p>
          <a:p>
            <a:pPr fontAlgn="base"/>
            <a:r>
              <a:rPr lang="pt-BR" b="1" dirty="0" smtClean="0"/>
              <a:t> </a:t>
            </a:r>
            <a:endParaRPr lang="pt-BR" b="1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Shape 205"/>
          <p:cNvSpPr>
            <a:spLocks noGrp="1"/>
          </p:cNvSpPr>
          <p:nvPr>
            <p:ph type="body" idx="4294967295"/>
          </p:nvPr>
        </p:nvSpPr>
        <p:spPr>
          <a:xfrm>
            <a:off x="0" y="1481138"/>
            <a:ext cx="8229600" cy="452596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just">
              <a:buChar char="•"/>
              <a:defRPr>
                <a:solidFill>
                  <a:srgbClr val="000000"/>
                </a:solidFill>
              </a:defRPr>
            </a:lvl1pPr>
          </a:lstStyle>
          <a:p>
            <a:pPr lvl="0">
              <a:defRPr sz="1800"/>
            </a:pPr>
            <a:r>
              <a:rPr sz="2700"/>
              <a:t>As cordas vibrantes são fios flexíveis e tracionados nos seus extremos. São utilizados nos instrumentos musicais de corda como a guitarra, o violino, o violão e o piano. </a:t>
            </a:r>
          </a:p>
        </p:txBody>
      </p:sp>
      <p:pic>
        <p:nvPicPr>
          <p:cNvPr id="206" name="image.png"/>
          <p:cNvPicPr/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201612" y="274637"/>
            <a:ext cx="8485188" cy="1243013"/>
          </a:xfrm>
          <a:prstGeom prst="rect">
            <a:avLst/>
          </a:prstGeom>
          <a:ln w="12700">
            <a:miter lim="400000"/>
          </a:ln>
        </p:spPr>
      </p:pic>
      <p:pic>
        <p:nvPicPr>
          <p:cNvPr id="207" name="2002-61-123-45-i001.jpeg" descr="2002-61-123-45-i001"/>
          <p:cNvPicPr/>
          <p:nvPr/>
        </p:nvPicPr>
        <p:blipFill>
          <a:blip r:embed="rId3" cstate="print">
            <a:extLst/>
          </a:blip>
          <a:stretch>
            <a:fillRect/>
          </a:stretch>
        </p:blipFill>
        <p:spPr>
          <a:xfrm>
            <a:off x="1116012" y="3933825"/>
            <a:ext cx="7127876" cy="20447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1" name="Group 211"/>
          <p:cNvGrpSpPr/>
          <p:nvPr/>
        </p:nvGrpSpPr>
        <p:grpSpPr>
          <a:xfrm>
            <a:off x="3348037" y="4149725"/>
            <a:ext cx="1943101" cy="1797050"/>
            <a:chOff x="0" y="0"/>
            <a:chExt cx="1943100" cy="1797050"/>
          </a:xfrm>
        </p:grpSpPr>
        <p:sp>
          <p:nvSpPr>
            <p:cNvPr id="209" name="Shape 209"/>
            <p:cNvSpPr/>
            <p:nvPr/>
          </p:nvSpPr>
          <p:spPr>
            <a:xfrm>
              <a:off x="0" y="0"/>
              <a:ext cx="1943100" cy="1797050"/>
            </a:xfrm>
            <a:prstGeom prst="rect">
              <a:avLst/>
            </a:prstGeom>
            <a:solidFill>
              <a:srgbClr val="00FF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/>
            </a:p>
          </p:txBody>
        </p:sp>
        <p:pic>
          <p:nvPicPr>
            <p:cNvPr id="210" name="image.pdf"/>
            <p:cNvPicPr/>
            <p:nvPr/>
          </p:nvPicPr>
          <p:blipFill>
            <a:blip r:embed="rId2" cstate="print">
              <a:extLst/>
            </a:blip>
            <a:stretch>
              <a:fillRect/>
            </a:stretch>
          </p:blipFill>
          <p:spPr>
            <a:xfrm>
              <a:off x="0" y="0"/>
              <a:ext cx="1943100" cy="1797050"/>
            </a:xfrm>
            <a:prstGeom prst="rect">
              <a:avLst/>
            </a:prstGeom>
            <a:ln w="38100" cap="flat">
              <a:solidFill>
                <a:srgbClr val="000000"/>
              </a:solidFill>
              <a:prstDash val="solid"/>
              <a:miter lim="800000"/>
            </a:ln>
            <a:effectLst/>
          </p:spPr>
        </p:pic>
      </p:grpSp>
      <p:pic>
        <p:nvPicPr>
          <p:cNvPr id="212" name="image.png"/>
          <p:cNvPicPr/>
          <p:nvPr/>
        </p:nvPicPr>
        <p:blipFill>
          <a:blip r:embed="rId3" cstate="print">
            <a:extLst/>
          </a:blip>
          <a:stretch>
            <a:fillRect/>
          </a:stretch>
        </p:blipFill>
        <p:spPr>
          <a:xfrm>
            <a:off x="212725" y="414337"/>
            <a:ext cx="8486775" cy="1158876"/>
          </a:xfrm>
          <a:prstGeom prst="rect">
            <a:avLst/>
          </a:prstGeom>
          <a:ln w="12700">
            <a:miter lim="400000"/>
          </a:ln>
        </p:spPr>
      </p:pic>
      <p:pic>
        <p:nvPicPr>
          <p:cNvPr id="213" name="2002-61-123-45-i002.jpeg" descr="2002-61-123-45-i002"/>
          <p:cNvPicPr/>
          <p:nvPr/>
        </p:nvPicPr>
        <p:blipFill>
          <a:blip r:embed="rId4" cstate="print">
            <a:extLst/>
          </a:blip>
          <a:stretch>
            <a:fillRect/>
          </a:stretch>
        </p:blipFill>
        <p:spPr>
          <a:xfrm>
            <a:off x="468312" y="2060575"/>
            <a:ext cx="7993063" cy="1244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0"/>
            <a:ext cx="9144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 smtClean="0">
                <a:solidFill>
                  <a:schemeClr val="tx1"/>
                </a:solidFill>
              </a:rPr>
              <a:t>Suponha uma corda de 10 m de comprimento e massa igual a 500 g. Uma força de intensidade 300 N a traciona, determine a velocidade de propagação de um pulso nessa corda.</a:t>
            </a:r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0" y="1666545"/>
            <a:ext cx="9144000" cy="1292662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b="1" i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inherit"/>
                <a:cs typeface="Arial" pitchFamily="34" charset="0"/>
              </a:rPr>
              <a:t>(UFMS)</a:t>
            </a:r>
            <a:r>
              <a:rPr kumimoji="0" lang="pt-BR" b="1" i="0" u="none" strike="noStrike" cap="none" normalizeH="0" baseline="0" dirty="0" smtClean="0">
                <a:ln>
                  <a:noFill/>
                </a:ln>
                <a:solidFill>
                  <a:srgbClr val="111111"/>
                </a:solidFill>
                <a:effectLst/>
                <a:latin typeface="inherit"/>
                <a:cs typeface="Arial" pitchFamily="34" charset="0"/>
              </a:rPr>
              <a:t> </a:t>
            </a:r>
            <a:r>
              <a:rPr kumimoji="0" lang="pt-BR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inherit"/>
                <a:cs typeface="Arial" pitchFamily="34" charset="0"/>
              </a:rPr>
              <a:t>Uma corda de comprimento L=50cm está tensionada por um peso P=52,9N. (figura)</a:t>
            </a:r>
            <a:endParaRPr kumimoji="0" lang="pt-B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b="1" i="0" u="none" strike="noStrike" cap="none" normalizeH="0" baseline="0" dirty="0" smtClean="0">
                <a:ln>
                  <a:noFill/>
                </a:ln>
                <a:solidFill>
                  <a:srgbClr val="111111"/>
                </a:solidFill>
                <a:effectLst/>
                <a:latin typeface="Droid Sans"/>
                <a:cs typeface="Arial" pitchFamily="34" charset="0"/>
              </a:rPr>
              <a:t>  </a:t>
            </a:r>
            <a:endParaRPr kumimoji="0" lang="pt-B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inherit"/>
                <a:cs typeface="Arial" pitchFamily="34" charset="0"/>
              </a:rPr>
              <a:t>Calcule a velocidade de propagação da onda nessa corda, em m/s.</a:t>
            </a:r>
            <a:endParaRPr kumimoji="0" lang="pt-B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inherit"/>
                <a:cs typeface="Arial" pitchFamily="34" charset="0"/>
              </a:rPr>
              <a:t> </a:t>
            </a:r>
            <a:endParaRPr kumimoji="0" lang="pt-BR" sz="9300" b="1" i="0" u="none" strike="noStrike" cap="none" normalizeH="0" baseline="0" dirty="0" smtClean="0">
              <a:ln>
                <a:noFill/>
              </a:ln>
              <a:solidFill>
                <a:srgbClr val="111111"/>
              </a:solidFill>
              <a:effectLst/>
              <a:latin typeface="Droid Sans"/>
              <a:cs typeface="Arial" pitchFamily="34" charset="0"/>
            </a:endParaRPr>
          </a:p>
        </p:txBody>
      </p:sp>
      <p:pic>
        <p:nvPicPr>
          <p:cNvPr id="3074" name="Picture 2" descr="http://fisicaevestibular.com.br/novo/wp-content/uploads/migracao/ondulatoria/equacaoonda/i_b8534983f3672ed3_html_ec35a26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3789040"/>
            <a:ext cx="6239609" cy="2376264"/>
          </a:xfrm>
          <a:prstGeom prst="rect">
            <a:avLst/>
          </a:prstGeom>
          <a:noFill/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" name="image.png"/>
          <p:cNvPicPr/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201612" y="536575"/>
            <a:ext cx="8485188" cy="1243013"/>
          </a:xfrm>
          <a:prstGeom prst="rect">
            <a:avLst/>
          </a:prstGeom>
          <a:ln w="12700">
            <a:miter lim="400000"/>
          </a:ln>
        </p:spPr>
      </p:pic>
      <p:sp>
        <p:nvSpPr>
          <p:cNvPr id="216" name="Shape 216"/>
          <p:cNvSpPr>
            <a:spLocks noGrp="1"/>
          </p:cNvSpPr>
          <p:nvPr>
            <p:ph type="body" idx="4294967295"/>
          </p:nvPr>
        </p:nvSpPr>
        <p:spPr>
          <a:xfrm>
            <a:off x="0" y="1700213"/>
            <a:ext cx="8507413" cy="2176462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398462" lvl="0" indent="-288925">
              <a:lnSpc>
                <a:spcPct val="130000"/>
              </a:lnSpc>
              <a:buChar char="•"/>
              <a:defRPr sz="1800">
                <a:solidFill>
                  <a:srgbClr val="000000"/>
                </a:solidFill>
              </a:defRPr>
            </a:pPr>
            <a:r>
              <a:rPr sz="2600"/>
              <a:t>PERÍODO (T): tempo de uma oscilação completa;</a:t>
            </a:r>
          </a:p>
          <a:p>
            <a:pPr marL="398462" lvl="0" indent="-288925">
              <a:lnSpc>
                <a:spcPct val="130000"/>
              </a:lnSpc>
              <a:buChar char="•"/>
              <a:defRPr sz="1800">
                <a:solidFill>
                  <a:srgbClr val="000000"/>
                </a:solidFill>
              </a:defRPr>
            </a:pPr>
            <a:r>
              <a:rPr sz="2600"/>
              <a:t>FREQUÊNCIA (f): número de oscilações completas por segundo (Hz);</a:t>
            </a:r>
          </a:p>
        </p:txBody>
      </p:sp>
      <p:pic>
        <p:nvPicPr>
          <p:cNvPr id="217" name="image.pdf"/>
          <p:cNvPicPr/>
          <p:nvPr/>
        </p:nvPicPr>
        <p:blipFill>
          <a:blip r:embed="rId3" cstate="print">
            <a:extLst/>
          </a:blip>
          <a:stretch>
            <a:fillRect/>
          </a:stretch>
        </p:blipFill>
        <p:spPr>
          <a:xfrm>
            <a:off x="971550" y="3860800"/>
            <a:ext cx="1944688" cy="15859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20" name="Group 220"/>
          <p:cNvGrpSpPr/>
          <p:nvPr/>
        </p:nvGrpSpPr>
        <p:grpSpPr>
          <a:xfrm>
            <a:off x="4643437" y="4076700"/>
            <a:ext cx="1441451" cy="1314450"/>
            <a:chOff x="0" y="0"/>
            <a:chExt cx="1441450" cy="1314450"/>
          </a:xfrm>
        </p:grpSpPr>
        <p:sp>
          <p:nvSpPr>
            <p:cNvPr id="218" name="Shape 218"/>
            <p:cNvSpPr/>
            <p:nvPr/>
          </p:nvSpPr>
          <p:spPr>
            <a:xfrm>
              <a:off x="0" y="0"/>
              <a:ext cx="1441450" cy="1314450"/>
            </a:xfrm>
            <a:prstGeom prst="rect">
              <a:avLst/>
            </a:prstGeom>
            <a:solidFill>
              <a:srgbClr val="CCEC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/>
            </a:p>
          </p:txBody>
        </p:sp>
        <p:pic>
          <p:nvPicPr>
            <p:cNvPr id="219" name="image.pdf"/>
            <p:cNvPicPr/>
            <p:nvPr/>
          </p:nvPicPr>
          <p:blipFill>
            <a:blip r:embed="rId4" cstate="print">
              <a:extLst/>
            </a:blip>
            <a:stretch>
              <a:fillRect/>
            </a:stretch>
          </p:blipFill>
          <p:spPr>
            <a:xfrm>
              <a:off x="0" y="0"/>
              <a:ext cx="1441450" cy="1314450"/>
            </a:xfrm>
            <a:prstGeom prst="rect">
              <a:avLst/>
            </a:prstGeom>
            <a:ln w="76200" cap="flat">
              <a:solidFill>
                <a:srgbClr val="000000"/>
              </a:solidFill>
              <a:prstDash val="solid"/>
              <a:miter lim="800000"/>
            </a:ln>
            <a:effectLst/>
          </p:spPr>
        </p:pic>
      </p:grpSp>
      <p:sp>
        <p:nvSpPr>
          <p:cNvPr id="221" name="Shape 221"/>
          <p:cNvSpPr/>
          <p:nvPr/>
        </p:nvSpPr>
        <p:spPr>
          <a:xfrm>
            <a:off x="3348037" y="4437062"/>
            <a:ext cx="863601" cy="4318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200" y="0"/>
                </a:moveTo>
                <a:lnTo>
                  <a:pt x="16200" y="5400"/>
                </a:lnTo>
                <a:lnTo>
                  <a:pt x="0" y="5400"/>
                </a:lnTo>
                <a:lnTo>
                  <a:pt x="2700" y="10800"/>
                </a:lnTo>
                <a:lnTo>
                  <a:pt x="0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</a:pathLst>
          </a:custGeom>
          <a:ln w="76200">
            <a:solidFill/>
            <a:round/>
          </a:ln>
        </p:spPr>
        <p:txBody>
          <a:bodyPr lIns="0" tIns="0" rIns="0" bIns="0" anchor="ctr"/>
          <a:lstStyle/>
          <a:p>
            <a:pPr lvl="0">
              <a:defRPr>
                <a:latin typeface="Verdana"/>
                <a:ea typeface="Verdana"/>
                <a:cs typeface="Verdana"/>
                <a:sym typeface="Verdana"/>
              </a:defRPr>
            </a:pPr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7" grpId="1" animBg="1" advAuto="0"/>
      <p:bldP spid="220" grpId="3" animBg="1" advAuto="0"/>
      <p:bldP spid="221" grpId="2" animBg="1" advAuto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Shape 223"/>
          <p:cNvSpPr>
            <a:spLocks noGrp="1"/>
          </p:cNvSpPr>
          <p:nvPr>
            <p:ph type="body" idx="4294967295"/>
          </p:nvPr>
        </p:nvSpPr>
        <p:spPr>
          <a:xfrm>
            <a:off x="0" y="1481138"/>
            <a:ext cx="8229600" cy="452596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buChar char="•"/>
              <a:defRPr b="1" u="sng">
                <a:solidFill>
                  <a:srgbClr val="000000"/>
                </a:solidFill>
              </a:defRPr>
            </a:lvl1pPr>
          </a:lstStyle>
          <a:p>
            <a:pPr lvl="0">
              <a:defRPr sz="1800" b="0" u="none"/>
            </a:pPr>
            <a:r>
              <a:rPr sz="2700" b="1" u="sng"/>
              <a:t>ELEMENTOS DE UMA ONDA:</a:t>
            </a:r>
          </a:p>
        </p:txBody>
      </p:sp>
      <p:pic>
        <p:nvPicPr>
          <p:cNvPr id="224" name="image.png"/>
          <p:cNvPicPr/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201612" y="274637"/>
            <a:ext cx="8485188" cy="1243013"/>
          </a:xfrm>
          <a:prstGeom prst="rect">
            <a:avLst/>
          </a:prstGeom>
          <a:ln w="12700">
            <a:miter lim="400000"/>
          </a:ln>
        </p:spPr>
      </p:pic>
      <p:pic>
        <p:nvPicPr>
          <p:cNvPr id="225" name="periodicas11.jpeg" descr="periodicas11"/>
          <p:cNvPicPr/>
          <p:nvPr/>
        </p:nvPicPr>
        <p:blipFill>
          <a:blip r:embed="rId3" cstate="print">
            <a:extLst/>
          </a:blip>
          <a:stretch>
            <a:fillRect/>
          </a:stretch>
        </p:blipFill>
        <p:spPr>
          <a:xfrm>
            <a:off x="755650" y="2420937"/>
            <a:ext cx="7848600" cy="2578101"/>
          </a:xfrm>
          <a:prstGeom prst="rect">
            <a:avLst/>
          </a:prstGeom>
          <a:ln w="12700">
            <a:miter lim="400000"/>
          </a:ln>
        </p:spPr>
      </p:pic>
      <p:sp>
        <p:nvSpPr>
          <p:cNvPr id="226" name="Shape 226"/>
          <p:cNvSpPr/>
          <p:nvPr/>
        </p:nvSpPr>
        <p:spPr>
          <a:xfrm>
            <a:off x="755650" y="5084762"/>
            <a:ext cx="7993063" cy="19761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lvl="0">
              <a:spcBef>
                <a:spcPts val="1400"/>
              </a:spcBef>
            </a:pPr>
            <a:r>
              <a:rPr sz="2400" b="1">
                <a:latin typeface="Verdana"/>
                <a:ea typeface="Verdana"/>
                <a:cs typeface="Verdana"/>
                <a:sym typeface="Verdana"/>
              </a:rPr>
              <a:t>COMPRIMENTO DE ONDA: </a:t>
            </a:r>
            <a:r>
              <a:rPr sz="2400">
                <a:solidFill>
                  <a:srgbClr val="000099"/>
                </a:solidFill>
                <a:latin typeface="Verdana"/>
                <a:ea typeface="Verdana"/>
                <a:cs typeface="Verdana"/>
                <a:sym typeface="Verdana"/>
              </a:rPr>
              <a:t>Distância percorrida durante 1 oscilação completa!</a:t>
            </a:r>
          </a:p>
          <a:p>
            <a:pPr lvl="0">
              <a:spcBef>
                <a:spcPts val="1600"/>
              </a:spcBef>
            </a:pPr>
            <a:endParaRPr sz="2400" b="1">
              <a:solidFill>
                <a:srgbClr val="000099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6" grpId="1" animBg="1" advAuto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8" name="image.png"/>
          <p:cNvPicPr/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238125" y="536575"/>
            <a:ext cx="8448675" cy="1163638"/>
          </a:xfrm>
          <a:prstGeom prst="rect">
            <a:avLst/>
          </a:prstGeom>
          <a:ln w="12700">
            <a:miter lim="400000"/>
          </a:ln>
        </p:spPr>
      </p:pic>
      <p:sp>
        <p:nvSpPr>
          <p:cNvPr id="229" name="Shape 229"/>
          <p:cNvSpPr>
            <a:spLocks noGrp="1"/>
          </p:cNvSpPr>
          <p:nvPr>
            <p:ph type="body" idx="4294967295"/>
          </p:nvPr>
        </p:nvSpPr>
        <p:spPr>
          <a:xfrm>
            <a:off x="0" y="1828800"/>
            <a:ext cx="8218488" cy="102393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416480" indent="-308038" defTabSz="905255">
              <a:spcBef>
                <a:spcPts val="300"/>
              </a:spcBef>
              <a:buChar char="•"/>
              <a:defRPr sz="2772" b="1" u="sng">
                <a:solidFill>
                  <a:srgbClr val="000000"/>
                </a:solidFill>
              </a:defRPr>
            </a:lvl1pPr>
          </a:lstStyle>
          <a:p>
            <a:pPr lvl="0">
              <a:defRPr sz="1800" b="0" u="none"/>
            </a:pPr>
            <a:r>
              <a:rPr sz="2772" b="1" u="sng"/>
              <a:t>VELOCIDADE DE PROPAGAÇÃO DE UMA ONDA PERIÓDICA</a:t>
            </a:r>
          </a:p>
        </p:txBody>
      </p:sp>
      <p:pic>
        <p:nvPicPr>
          <p:cNvPr id="230" name="image.pdf"/>
          <p:cNvPicPr/>
          <p:nvPr/>
        </p:nvPicPr>
        <p:blipFill>
          <a:blip r:embed="rId3" cstate="print">
            <a:extLst/>
          </a:blip>
          <a:stretch>
            <a:fillRect/>
          </a:stretch>
        </p:blipFill>
        <p:spPr>
          <a:xfrm>
            <a:off x="468312" y="3933825"/>
            <a:ext cx="1582738" cy="1227138"/>
          </a:xfrm>
          <a:prstGeom prst="rect">
            <a:avLst/>
          </a:prstGeom>
          <a:ln w="57150">
            <a:solidFill>
              <a:srgbClr val="FF0000"/>
            </a:solidFill>
            <a:miter/>
          </a:ln>
        </p:spPr>
      </p:pic>
      <p:pic>
        <p:nvPicPr>
          <p:cNvPr id="231" name="image.pdf"/>
          <p:cNvPicPr/>
          <p:nvPr/>
        </p:nvPicPr>
        <p:blipFill>
          <a:blip r:embed="rId4" cstate="print">
            <a:extLst/>
          </a:blip>
          <a:stretch>
            <a:fillRect/>
          </a:stretch>
        </p:blipFill>
        <p:spPr>
          <a:xfrm>
            <a:off x="3563937" y="3933825"/>
            <a:ext cx="1368426" cy="1285875"/>
          </a:xfrm>
          <a:prstGeom prst="rect">
            <a:avLst/>
          </a:prstGeom>
          <a:ln w="57150">
            <a:solidFill>
              <a:srgbClr val="FF0000"/>
            </a:solidFill>
            <a:miter/>
          </a:ln>
        </p:spPr>
      </p:pic>
      <p:sp>
        <p:nvSpPr>
          <p:cNvPr id="232" name="Shape 232"/>
          <p:cNvSpPr/>
          <p:nvPr/>
        </p:nvSpPr>
        <p:spPr>
          <a:xfrm>
            <a:off x="468312" y="2924175"/>
            <a:ext cx="8137526" cy="14655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lvl="0">
              <a:spcBef>
                <a:spcPts val="1600"/>
              </a:spcBef>
            </a:pPr>
            <a:r>
              <a:rPr sz="2400" b="1">
                <a:latin typeface="Verdana"/>
                <a:ea typeface="Verdana"/>
                <a:cs typeface="Verdana"/>
                <a:sym typeface="Verdana"/>
              </a:rPr>
              <a:t>Depende das condições do </a:t>
            </a:r>
            <a:r>
              <a:rPr sz="2800" b="1" i="1" u="sng">
                <a:solidFill>
                  <a:srgbClr val="000099"/>
                </a:solidFill>
                <a:latin typeface="Verdana"/>
                <a:ea typeface="Verdana"/>
                <a:cs typeface="Verdana"/>
                <a:sym typeface="Verdana"/>
              </a:rPr>
              <a:t>meio</a:t>
            </a:r>
            <a:r>
              <a:rPr sz="2400" b="1" i="1" u="sng">
                <a:solidFill>
                  <a:srgbClr val="000099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sz="2400" b="1">
                <a:latin typeface="Verdana"/>
                <a:ea typeface="Verdana"/>
                <a:cs typeface="Verdana"/>
                <a:sym typeface="Verdana"/>
              </a:rPr>
              <a:t>onde a Onda se propaga! </a:t>
            </a:r>
          </a:p>
        </p:txBody>
      </p:sp>
      <p:sp>
        <p:nvSpPr>
          <p:cNvPr id="233" name="Shape 233"/>
          <p:cNvSpPr/>
          <p:nvPr/>
        </p:nvSpPr>
        <p:spPr>
          <a:xfrm>
            <a:off x="6443662" y="4365625"/>
            <a:ext cx="1584326" cy="523240"/>
          </a:xfrm>
          <a:prstGeom prst="rect">
            <a:avLst/>
          </a:prstGeom>
          <a:solidFill>
            <a:srgbClr val="2DA2BF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lvl="0">
              <a:spcBef>
                <a:spcPts val="1600"/>
              </a:spcBef>
            </a:pPr>
            <a:r>
              <a:rPr sz="2800" b="1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V = λ.f</a:t>
            </a:r>
          </a:p>
        </p:txBody>
      </p:sp>
      <p:sp>
        <p:nvSpPr>
          <p:cNvPr id="234" name="Shape 234"/>
          <p:cNvSpPr/>
          <p:nvPr/>
        </p:nvSpPr>
        <p:spPr>
          <a:xfrm>
            <a:off x="2555875" y="4437062"/>
            <a:ext cx="647700" cy="28733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200" y="0"/>
                </a:moveTo>
                <a:lnTo>
                  <a:pt x="16200" y="5400"/>
                </a:lnTo>
                <a:lnTo>
                  <a:pt x="0" y="5400"/>
                </a:lnTo>
                <a:lnTo>
                  <a:pt x="2700" y="10800"/>
                </a:lnTo>
                <a:lnTo>
                  <a:pt x="0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</a:pathLst>
          </a:custGeom>
          <a:ln w="76200">
            <a:solidFill/>
            <a:round/>
          </a:ln>
        </p:spPr>
        <p:txBody>
          <a:bodyPr lIns="0" tIns="0" rIns="0" bIns="0" anchor="ctr"/>
          <a:lstStyle/>
          <a:p>
            <a:pPr lvl="0">
              <a:defRPr>
                <a:latin typeface="Verdana"/>
                <a:ea typeface="Verdana"/>
                <a:cs typeface="Verdana"/>
                <a:sym typeface="Verdana"/>
              </a:defRPr>
            </a:pPr>
            <a:endParaRPr/>
          </a:p>
        </p:txBody>
      </p:sp>
      <p:sp>
        <p:nvSpPr>
          <p:cNvPr id="235" name="Shape 235"/>
          <p:cNvSpPr/>
          <p:nvPr/>
        </p:nvSpPr>
        <p:spPr>
          <a:xfrm>
            <a:off x="5435600" y="4508500"/>
            <a:ext cx="647700" cy="28733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200" y="0"/>
                </a:moveTo>
                <a:lnTo>
                  <a:pt x="16200" y="5400"/>
                </a:lnTo>
                <a:lnTo>
                  <a:pt x="0" y="5400"/>
                </a:lnTo>
                <a:lnTo>
                  <a:pt x="2700" y="10800"/>
                </a:lnTo>
                <a:lnTo>
                  <a:pt x="0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</a:pathLst>
          </a:custGeom>
          <a:ln w="76200">
            <a:solidFill/>
            <a:round/>
          </a:ln>
        </p:spPr>
        <p:txBody>
          <a:bodyPr lIns="0" tIns="0" rIns="0" bIns="0" anchor="ctr"/>
          <a:lstStyle/>
          <a:p>
            <a:pPr lvl="0">
              <a:defRPr>
                <a:latin typeface="Verdana"/>
                <a:ea typeface="Verdana"/>
                <a:cs typeface="Verdana"/>
                <a:sym typeface="Verdana"/>
              </a:defRPr>
            </a:pPr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" presetClass="entr" presetSubtype="16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" presetClass="entr" presetSubtype="16" fill="hold" grpId="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4" presetClass="entr" presetSubtype="16" fill="hold" grpId="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0" grpId="1" animBg="1" advAuto="0"/>
      <p:bldP spid="231" grpId="3" animBg="1" advAuto="0"/>
      <p:bldP spid="233" grpId="5" animBg="1" advAuto="0"/>
      <p:bldP spid="234" grpId="2" animBg="1" advAuto="0"/>
      <p:bldP spid="235" grpId="4" animBg="1" advAuto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3" name="Rectangle 1"/>
          <p:cNvSpPr>
            <a:spLocks noChangeArrowheads="1"/>
          </p:cNvSpPr>
          <p:nvPr/>
        </p:nvSpPr>
        <p:spPr bwMode="auto">
          <a:xfrm>
            <a:off x="0" y="141865"/>
            <a:ext cx="9144000" cy="2215991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sz="1200" b="1" dirty="0" smtClean="0">
                <a:solidFill>
                  <a:srgbClr val="0000CC"/>
                </a:solidFill>
                <a:latin typeface="inherit"/>
                <a:cs typeface="Arial" pitchFamily="34" charset="0"/>
              </a:rPr>
              <a:t>(</a:t>
            </a:r>
            <a:r>
              <a:rPr kumimoji="0" lang="pt-BR" b="1" i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inherit"/>
                <a:cs typeface="Arial" pitchFamily="34" charset="0"/>
              </a:rPr>
              <a:t>UFSM)</a:t>
            </a:r>
            <a:r>
              <a:rPr kumimoji="0" lang="pt-BR" b="1" i="0" u="none" strike="noStrike" cap="none" normalizeH="0" baseline="0" dirty="0" smtClean="0">
                <a:ln>
                  <a:noFill/>
                </a:ln>
                <a:solidFill>
                  <a:srgbClr val="111111"/>
                </a:solidFill>
                <a:effectLst/>
                <a:latin typeface="inherit"/>
                <a:cs typeface="Arial" pitchFamily="34" charset="0"/>
              </a:rPr>
              <a:t> </a:t>
            </a:r>
            <a:r>
              <a:rPr kumimoji="0" lang="pt-BR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inherit"/>
                <a:cs typeface="Arial" pitchFamily="34" charset="0"/>
              </a:rPr>
              <a:t>“Os habitantes dos pinheirais formados por araucárias começaram a produzir cerâmicas e aperfeiçoaram seus instrumentos de trabalho.”</a:t>
            </a:r>
            <a:endParaRPr kumimoji="0" lang="pt-B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inherit"/>
                <a:cs typeface="Arial" pitchFamily="34" charset="0"/>
              </a:rPr>
              <a:t>Para descascar e moer cereais, as índias usavam um pilão de pedra. Se uma índia batesse nos cereais 20 vezes por minuto, a frequência das batidas, em Hz, seria de, aproximadamente,</a:t>
            </a:r>
            <a:endParaRPr kumimoji="0" lang="pt-B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b="1" i="0" u="none" strike="noStrike" cap="none" normalizeH="0" baseline="0" dirty="0" smtClean="0">
                <a:ln>
                  <a:noFill/>
                </a:ln>
                <a:solidFill>
                  <a:srgbClr val="111111"/>
                </a:solidFill>
                <a:effectLst/>
                <a:latin typeface="Droid Sans"/>
                <a:cs typeface="Arial" pitchFamily="34" charset="0"/>
              </a:rPr>
              <a:t>  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</a:t>
            </a:r>
            <a:endParaRPr kumimoji="0" lang="pt-B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inherit"/>
                <a:cs typeface="Arial" pitchFamily="34" charset="0"/>
              </a:rPr>
              <a:t> </a:t>
            </a:r>
            <a:endParaRPr kumimoji="0" lang="pt-BR" b="1" i="0" u="none" strike="noStrike" cap="none" normalizeH="0" baseline="0" dirty="0" smtClean="0">
              <a:ln>
                <a:noFill/>
              </a:ln>
              <a:solidFill>
                <a:srgbClr val="111111"/>
              </a:solidFill>
              <a:effectLst/>
              <a:latin typeface="Droid Sans"/>
              <a:cs typeface="Arial" pitchFamily="34" charset="0"/>
            </a:endParaRPr>
          </a:p>
        </p:txBody>
      </p:sp>
      <p:pic>
        <p:nvPicPr>
          <p:cNvPr id="84994" name="Picture 2" descr="http://fisicaevestibular.com.br/novo/wp-content/uploads/migracao/ondulatoria/equacaoonda/i_b8534983f3672ed3_html_f8106f09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772816"/>
            <a:ext cx="8510762" cy="244754"/>
          </a:xfrm>
          <a:prstGeom prst="rect">
            <a:avLst/>
          </a:prstGeom>
          <a:noFill/>
        </p:spPr>
      </p:pic>
      <p:sp>
        <p:nvSpPr>
          <p:cNvPr id="6" name="Retângulo 5"/>
          <p:cNvSpPr/>
          <p:nvPr/>
        </p:nvSpPr>
        <p:spPr>
          <a:xfrm>
            <a:off x="0" y="2413338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pt-BR" b="1" dirty="0" smtClean="0"/>
              <a:t>(UFAL) Uma onda produzida numa corda se propaga com </a:t>
            </a:r>
            <a:r>
              <a:rPr lang="pt-BR" b="1" dirty="0" err="1" smtClean="0"/>
              <a:t>freqüência</a:t>
            </a:r>
            <a:r>
              <a:rPr lang="pt-BR" b="1" dirty="0" smtClean="0"/>
              <a:t> de 25 Hz. O gráfico a seguir representa a corda num dado instante.</a:t>
            </a:r>
          </a:p>
          <a:p>
            <a:pPr fontAlgn="base"/>
            <a:r>
              <a:rPr lang="pt-BR" b="1" dirty="0" smtClean="0"/>
              <a:t>Considere a situação apresentada e os dados do gráfico para analisar as afirmações que seguem.</a:t>
            </a:r>
            <a:endParaRPr lang="pt-BR" b="1" dirty="0"/>
          </a:p>
        </p:txBody>
      </p:sp>
      <p:sp>
        <p:nvSpPr>
          <p:cNvPr id="7" name="Retângulo 6"/>
          <p:cNvSpPr/>
          <p:nvPr/>
        </p:nvSpPr>
        <p:spPr>
          <a:xfrm>
            <a:off x="4572000" y="3718679"/>
            <a:ext cx="4572000" cy="3139321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/>
            <a:r>
              <a:rPr lang="pt-BR" b="1" dirty="0" smtClean="0"/>
              <a:t>(     ) O período de propagação da onda na corda é 20 s.</a:t>
            </a:r>
          </a:p>
          <a:p>
            <a:pPr fontAlgn="base"/>
            <a:r>
              <a:rPr lang="pt-BR" b="1" dirty="0" smtClean="0"/>
              <a:t>(     ) A amplitude da onda estabelecida na corda é de 6,0cm.</a:t>
            </a:r>
          </a:p>
          <a:p>
            <a:pPr fontAlgn="base"/>
            <a:r>
              <a:rPr lang="pt-BR" b="1" dirty="0" smtClean="0"/>
              <a:t>(     ) A velocidade de propagação da onda na corda é de 5,0 m/s.</a:t>
            </a:r>
          </a:p>
          <a:p>
            <a:pPr fontAlgn="base"/>
            <a:r>
              <a:rPr lang="pt-BR" b="1" dirty="0" smtClean="0"/>
              <a:t>(     ) A onda que se estabeleceu na corda é do tipo transversal.</a:t>
            </a:r>
          </a:p>
          <a:p>
            <a:pPr fontAlgn="base"/>
            <a:r>
              <a:rPr lang="pt-BR" b="1" dirty="0" smtClean="0"/>
              <a:t>(     ) A onda que se estabeleceu na corda tem comprimento de onda de 10 cm.</a:t>
            </a:r>
            <a:endParaRPr lang="pt-BR" b="1" dirty="0"/>
          </a:p>
        </p:txBody>
      </p:sp>
      <p:pic>
        <p:nvPicPr>
          <p:cNvPr id="84998" name="Picture 6" descr="http://fisicaevestibular.com.br/novo/wp-content/uploads/migracao/ondulatoria/equacaoonda/i_b8534983f3672ed3_html_45087cb7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3717032"/>
            <a:ext cx="4279331" cy="2880320"/>
          </a:xfrm>
          <a:prstGeom prst="rect">
            <a:avLst/>
          </a:prstGeom>
          <a:noFill/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Rectangle 1"/>
          <p:cNvSpPr>
            <a:spLocks noChangeArrowheads="1"/>
          </p:cNvSpPr>
          <p:nvPr/>
        </p:nvSpPr>
        <p:spPr bwMode="auto">
          <a:xfrm>
            <a:off x="0" y="214290"/>
            <a:ext cx="9144000" cy="295465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b="1" i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inherit"/>
                <a:cs typeface="Arial" pitchFamily="34" charset="0"/>
              </a:rPr>
              <a:t>(PUC-SP)</a:t>
            </a:r>
            <a:r>
              <a:rPr kumimoji="0" lang="pt-BR" b="1" i="0" u="none" strike="noStrike" cap="none" normalizeH="0" baseline="0" dirty="0" smtClean="0">
                <a:ln>
                  <a:noFill/>
                </a:ln>
                <a:solidFill>
                  <a:srgbClr val="111111"/>
                </a:solidFill>
                <a:effectLst/>
                <a:latin typeface="inherit"/>
                <a:cs typeface="Arial" pitchFamily="34" charset="0"/>
              </a:rPr>
              <a:t> </a:t>
            </a:r>
            <a:r>
              <a:rPr kumimoji="0" lang="pt-BR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inherit"/>
                <a:cs typeface="Arial" pitchFamily="34" charset="0"/>
              </a:rPr>
              <a:t>Em dezembro de 2004 um terremoto no fundo do oceano, próximo à costa oeste da ilha de Sumatra, foi a perturbação necessária para a geração de uma onda gigante, uma “tsunami”. A onda arrasou várias ilhas e localidades costeiras na Índia, no </a:t>
            </a:r>
            <a:r>
              <a:rPr kumimoji="0" lang="pt-BR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inherit"/>
                <a:cs typeface="Arial" pitchFamily="34" charset="0"/>
              </a:rPr>
              <a:t>Sri</a:t>
            </a:r>
            <a:r>
              <a:rPr kumimoji="0" lang="pt-BR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inherit"/>
                <a:cs typeface="Arial" pitchFamily="34" charset="0"/>
              </a:rPr>
              <a:t> </a:t>
            </a:r>
            <a:r>
              <a:rPr kumimoji="0" lang="pt-BR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inherit"/>
                <a:cs typeface="Arial" pitchFamily="34" charset="0"/>
              </a:rPr>
              <a:t>Lanka</a:t>
            </a:r>
            <a:r>
              <a:rPr kumimoji="0" lang="pt-BR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inherit"/>
                <a:cs typeface="Arial" pitchFamily="34" charset="0"/>
              </a:rPr>
              <a:t>, na Indonésia, na Malásia, na Tailândia, dentre outras.</a:t>
            </a:r>
            <a:endParaRPr kumimoji="0" lang="pt-B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inherit"/>
                <a:cs typeface="Arial" pitchFamily="34" charset="0"/>
              </a:rPr>
              <a:t>Uma “tsunami” de comprimento de onda 150 quilômetros pode se deslocar com velocidade de 750 km/h. Quando a profundidade das águas é grande, a amplitude da onda não atinge mais do que 1 metro, de maneira que um barco nessa região praticamente não percebe a passagem da onda.</a:t>
            </a:r>
            <a:endParaRPr kumimoji="0" lang="pt-B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inherit"/>
                <a:cs typeface="Arial" pitchFamily="34" charset="0"/>
              </a:rPr>
              <a:t>Quanto tempo demora para um comprimento de onda dessa “tsunami” passar pelo barco?</a:t>
            </a:r>
            <a:endParaRPr kumimoji="0" lang="pt-B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200" b="1" i="0" u="none" strike="noStrike" cap="none" normalizeH="0" baseline="0" dirty="0" smtClean="0">
                <a:ln>
                  <a:noFill/>
                </a:ln>
                <a:solidFill>
                  <a:srgbClr val="111111"/>
                </a:solidFill>
                <a:effectLst/>
                <a:latin typeface="Droid Sans"/>
                <a:cs typeface="Arial" pitchFamily="34" charset="0"/>
              </a:rPr>
              <a:t>  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</a:t>
            </a:r>
          </a:p>
        </p:txBody>
      </p:sp>
      <p:pic>
        <p:nvPicPr>
          <p:cNvPr id="82946" name="Picture 2" descr="http://fisicaevestibular.com.br/novo/wp-content/uploads/migracao/ondulatoria/equacaoonda/i_b8534983f3672ed3_html_b0b34284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3573016"/>
            <a:ext cx="7277100" cy="190500"/>
          </a:xfrm>
          <a:prstGeom prst="rect">
            <a:avLst/>
          </a:prstGeom>
          <a:noFill/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Shape 237"/>
          <p:cNvSpPr/>
          <p:nvPr/>
        </p:nvSpPr>
        <p:spPr>
          <a:xfrm>
            <a:off x="107949" y="911225"/>
            <a:ext cx="8820152" cy="6502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just">
              <a:defRPr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 lvl="0"/>
            <a:r>
              <a:t>Ondas, propagam-se, e se há vinculo imposto na sua parte terminal o seu comportamento é assim: </a:t>
            </a:r>
          </a:p>
        </p:txBody>
      </p:sp>
      <p:sp>
        <p:nvSpPr>
          <p:cNvPr id="238" name="Shape 238"/>
          <p:cNvSpPr/>
          <p:nvPr/>
        </p:nvSpPr>
        <p:spPr>
          <a:xfrm>
            <a:off x="5181600" y="5181600"/>
            <a:ext cx="3783013" cy="9408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lvl="0"/>
            <a:r>
              <a:rPr>
                <a:latin typeface="+mn-lt"/>
                <a:ea typeface="+mn-ea"/>
                <a:cs typeface="+mn-cs"/>
                <a:sym typeface="Helvetica"/>
              </a:rPr>
              <a:t></a:t>
            </a:r>
            <a:r>
              <a:rPr>
                <a:latin typeface="Verdana"/>
                <a:ea typeface="Verdana"/>
                <a:cs typeface="Verdana"/>
                <a:sym typeface="Verdana"/>
              </a:rPr>
              <a:t>Extremo Livre.</a:t>
            </a:r>
            <a:endParaRPr sz="2700">
              <a:latin typeface="Verdana"/>
              <a:ea typeface="Verdana"/>
              <a:cs typeface="Verdana"/>
              <a:sym typeface="Verdana"/>
            </a:endParaRPr>
          </a:p>
          <a:p>
            <a:pPr lvl="0"/>
            <a:r>
              <a:rPr>
                <a:latin typeface="Verdana"/>
                <a:ea typeface="Verdana"/>
                <a:cs typeface="Verdana"/>
                <a:sym typeface="Verdana"/>
              </a:rPr>
              <a:t>Sem inversão da fase da onda refletida.</a:t>
            </a:r>
          </a:p>
        </p:txBody>
      </p:sp>
      <p:sp>
        <p:nvSpPr>
          <p:cNvPr id="240" name="Shape 240"/>
          <p:cNvSpPr/>
          <p:nvPr/>
        </p:nvSpPr>
        <p:spPr>
          <a:xfrm>
            <a:off x="4932362" y="2565400"/>
            <a:ext cx="3887788" cy="9408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lvl="0"/>
            <a:r>
              <a:rPr>
                <a:latin typeface="+mn-lt"/>
                <a:ea typeface="+mn-ea"/>
                <a:cs typeface="+mn-cs"/>
                <a:sym typeface="Helvetica"/>
              </a:rPr>
              <a:t></a:t>
            </a:r>
            <a:r>
              <a:rPr>
                <a:latin typeface="Verdana"/>
                <a:ea typeface="Verdana"/>
                <a:cs typeface="Verdana"/>
                <a:sym typeface="Verdana"/>
              </a:rPr>
              <a:t>Extremo Fixo.</a:t>
            </a:r>
            <a:endParaRPr sz="2700">
              <a:latin typeface="Verdana"/>
              <a:ea typeface="Verdana"/>
              <a:cs typeface="Verdana"/>
              <a:sym typeface="Verdana"/>
            </a:endParaRPr>
          </a:p>
          <a:p>
            <a:pPr lvl="0"/>
            <a:r>
              <a:rPr>
                <a:latin typeface="Verdana"/>
                <a:ea typeface="Verdana"/>
                <a:cs typeface="Verdana"/>
                <a:sym typeface="Verdana"/>
              </a:rPr>
              <a:t>Observa-se a inversão da fase da onda refletida.</a:t>
            </a:r>
          </a:p>
        </p:txBody>
      </p:sp>
      <p:sp>
        <p:nvSpPr>
          <p:cNvPr id="242" name="Shape 242"/>
          <p:cNvSpPr/>
          <p:nvPr/>
        </p:nvSpPr>
        <p:spPr>
          <a:xfrm>
            <a:off x="179387" y="3860800"/>
            <a:ext cx="8659814" cy="6502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 lvl="0"/>
            <a:r>
              <a:t>Se não há vinculo imposto na sua parte terminal o seu comportamento é assim: </a:t>
            </a:r>
          </a:p>
        </p:txBody>
      </p:sp>
      <p:sp>
        <p:nvSpPr>
          <p:cNvPr id="243" name="Shape 243"/>
          <p:cNvSpPr/>
          <p:nvPr/>
        </p:nvSpPr>
        <p:spPr>
          <a:xfrm>
            <a:off x="-1" y="107949"/>
            <a:ext cx="9144002" cy="5440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3200" b="1" u="sng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 lvl="0">
              <a:defRPr sz="1800" b="0" u="none">
                <a:solidFill>
                  <a:srgbClr val="000000"/>
                </a:solidFill>
              </a:defRPr>
            </a:pPr>
            <a:r>
              <a:rPr sz="3200" b="1" u="sng">
                <a:solidFill>
                  <a:srgbClr val="FF0000"/>
                </a:solidFill>
              </a:rPr>
              <a:t>REFLEXÃO</a:t>
            </a:r>
          </a:p>
        </p:txBody>
      </p:sp>
      <p:pic>
        <p:nvPicPr>
          <p:cNvPr id="44034" name="Picture 2" descr="Resultado de imagem para reflexao em corda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1714488"/>
            <a:ext cx="3286148" cy="2037864"/>
          </a:xfrm>
          <a:prstGeom prst="rect">
            <a:avLst/>
          </a:prstGeom>
          <a:noFill/>
        </p:spPr>
      </p:pic>
      <p:pic>
        <p:nvPicPr>
          <p:cNvPr id="44036" name="Picture 4" descr="Resultado de imagem para reflexao em corda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43042" y="4286256"/>
            <a:ext cx="3057520" cy="2378072"/>
          </a:xfrm>
          <a:prstGeom prst="rect">
            <a:avLst/>
          </a:prstGeom>
          <a:noFill/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Shape 245"/>
          <p:cNvSpPr/>
          <p:nvPr/>
        </p:nvSpPr>
        <p:spPr>
          <a:xfrm>
            <a:off x="269875" y="950912"/>
            <a:ext cx="8352940" cy="650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lvl="0"/>
            <a:r>
              <a:rPr>
                <a:latin typeface="Verdana"/>
                <a:ea typeface="Verdana"/>
                <a:cs typeface="Verdana"/>
                <a:sym typeface="Verdana"/>
              </a:rPr>
              <a:t>Quando há mudança na propriedade do meio de propagação de uma </a:t>
            </a:r>
            <a:endParaRPr sz="2700">
              <a:latin typeface="Verdana"/>
              <a:ea typeface="Verdana"/>
              <a:cs typeface="Verdana"/>
              <a:sym typeface="Verdana"/>
            </a:endParaRPr>
          </a:p>
          <a:p>
            <a:pPr lvl="0"/>
            <a:r>
              <a:rPr>
                <a:latin typeface="Verdana"/>
                <a:ea typeface="Verdana"/>
                <a:cs typeface="Verdana"/>
                <a:sym typeface="Verdana"/>
              </a:rPr>
              <a:t>onda também temos fenômenos de reflexão mas com inversão de fase.</a:t>
            </a:r>
          </a:p>
        </p:txBody>
      </p:sp>
      <p:sp>
        <p:nvSpPr>
          <p:cNvPr id="246" name="Shape 246"/>
          <p:cNvSpPr/>
          <p:nvPr/>
        </p:nvSpPr>
        <p:spPr>
          <a:xfrm>
            <a:off x="1187450" y="3284537"/>
            <a:ext cx="2557014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 lvl="0"/>
            <a:r>
              <a:t>Meio de densidade A.</a:t>
            </a:r>
          </a:p>
        </p:txBody>
      </p:sp>
      <p:sp>
        <p:nvSpPr>
          <p:cNvPr id="247" name="Shape 247"/>
          <p:cNvSpPr/>
          <p:nvPr/>
        </p:nvSpPr>
        <p:spPr>
          <a:xfrm>
            <a:off x="5148262" y="3213100"/>
            <a:ext cx="2555229" cy="3708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 lvl="0"/>
            <a:r>
              <a:t>Meio de densidade B.</a:t>
            </a:r>
          </a:p>
        </p:txBody>
      </p:sp>
      <p:sp>
        <p:nvSpPr>
          <p:cNvPr id="248" name="Shape 248"/>
          <p:cNvSpPr/>
          <p:nvPr/>
        </p:nvSpPr>
        <p:spPr>
          <a:xfrm>
            <a:off x="838200" y="5486400"/>
            <a:ext cx="6934200" cy="3708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lvl="0"/>
            <a:r>
              <a:rPr>
                <a:latin typeface="Verdana"/>
                <a:ea typeface="Verdana"/>
                <a:cs typeface="Verdana"/>
                <a:sym typeface="Verdana"/>
              </a:rPr>
              <a:t>Observa-se INVERSÃO da fase da onda refletida.</a:t>
            </a:r>
          </a:p>
        </p:txBody>
      </p:sp>
      <p:sp>
        <p:nvSpPr>
          <p:cNvPr id="249" name="Shape 249"/>
          <p:cNvSpPr/>
          <p:nvPr/>
        </p:nvSpPr>
        <p:spPr>
          <a:xfrm>
            <a:off x="2339975" y="2133600"/>
            <a:ext cx="4359360" cy="3708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lvl="0"/>
            <a:r>
              <a:rPr>
                <a:latin typeface="Verdana"/>
                <a:ea typeface="Verdana"/>
                <a:cs typeface="Verdana"/>
                <a:sym typeface="Verdana"/>
              </a:rPr>
              <a:t>Densidade de A   &lt;   Densidade de B</a:t>
            </a:r>
          </a:p>
        </p:txBody>
      </p:sp>
      <p:sp>
        <p:nvSpPr>
          <p:cNvPr id="251" name="Shape 251"/>
          <p:cNvSpPr/>
          <p:nvPr/>
        </p:nvSpPr>
        <p:spPr>
          <a:xfrm>
            <a:off x="-1" y="115887"/>
            <a:ext cx="9144002" cy="5440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3200" b="1" u="sng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 lvl="0">
              <a:defRPr sz="1800" b="0" u="none">
                <a:solidFill>
                  <a:srgbClr val="000000"/>
                </a:solidFill>
              </a:defRPr>
            </a:pPr>
            <a:r>
              <a:rPr sz="3200" b="1" u="sng">
                <a:solidFill>
                  <a:srgbClr val="FF0000"/>
                </a:solidFill>
              </a:rPr>
              <a:t>REFRAÇÃO</a:t>
            </a:r>
          </a:p>
        </p:txBody>
      </p:sp>
      <p:pic>
        <p:nvPicPr>
          <p:cNvPr id="43010" name="Picture 2" descr="Resultado de imagem para refracao em corda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00166" y="3714752"/>
            <a:ext cx="5500726" cy="1695447"/>
          </a:xfrm>
          <a:prstGeom prst="rect">
            <a:avLst/>
          </a:prstGeom>
          <a:noFill/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Shape 253"/>
          <p:cNvSpPr/>
          <p:nvPr/>
        </p:nvSpPr>
        <p:spPr>
          <a:xfrm>
            <a:off x="1676400" y="1447800"/>
            <a:ext cx="4359360" cy="3708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lvl="0"/>
            <a:r>
              <a:rPr>
                <a:latin typeface="Verdana"/>
                <a:ea typeface="Verdana"/>
                <a:cs typeface="Verdana"/>
                <a:sym typeface="Verdana"/>
              </a:rPr>
              <a:t>Densidade de A   &gt;   Densidade de B</a:t>
            </a:r>
          </a:p>
        </p:txBody>
      </p:sp>
      <p:sp>
        <p:nvSpPr>
          <p:cNvPr id="254" name="Shape 254"/>
          <p:cNvSpPr/>
          <p:nvPr/>
        </p:nvSpPr>
        <p:spPr>
          <a:xfrm>
            <a:off x="762000" y="4800600"/>
            <a:ext cx="7162800" cy="3708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lvl="0"/>
            <a:r>
              <a:rPr>
                <a:latin typeface="Verdana"/>
                <a:ea typeface="Verdana"/>
                <a:cs typeface="Verdana"/>
                <a:sym typeface="Verdana"/>
              </a:rPr>
              <a:t>Observa-se a NÃO inversão da fase da onda refletida.</a:t>
            </a:r>
          </a:p>
        </p:txBody>
      </p:sp>
      <p:pic>
        <p:nvPicPr>
          <p:cNvPr id="41986" name="Picture 2" descr="Resultado de imagem para refracao em corda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08" y="2000240"/>
            <a:ext cx="3790950" cy="2466975"/>
          </a:xfrm>
          <a:prstGeom prst="rect">
            <a:avLst/>
          </a:prstGeom>
          <a:noFill/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7" name="interf01.png" descr="http://www.cdcc.sc.usp.br/ondulatoria/interf01.gif"/>
          <p:cNvPicPr/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2195512" y="1557337"/>
            <a:ext cx="5184776" cy="3354388"/>
          </a:xfrm>
          <a:prstGeom prst="rect">
            <a:avLst/>
          </a:prstGeom>
          <a:ln w="12700">
            <a:miter lim="400000"/>
          </a:ln>
        </p:spPr>
      </p:pic>
      <p:sp>
        <p:nvSpPr>
          <p:cNvPr id="258" name="Shape 258"/>
          <p:cNvSpPr/>
          <p:nvPr/>
        </p:nvSpPr>
        <p:spPr>
          <a:xfrm>
            <a:off x="2468562" y="5065712"/>
            <a:ext cx="4191001" cy="523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1600"/>
              </a:spcBef>
              <a:defRPr sz="2800"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 lvl="0">
              <a:defRPr sz="1800"/>
            </a:pPr>
            <a:r>
              <a:rPr sz="2800"/>
              <a:t>A = A1 + A2</a:t>
            </a:r>
          </a:p>
        </p:txBody>
      </p:sp>
      <p:sp>
        <p:nvSpPr>
          <p:cNvPr id="259" name="Shape 259"/>
          <p:cNvSpPr/>
          <p:nvPr/>
        </p:nvSpPr>
        <p:spPr>
          <a:xfrm>
            <a:off x="-1" y="549275"/>
            <a:ext cx="9144002" cy="7691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lnSpc>
                <a:spcPct val="90000"/>
              </a:lnSpc>
              <a:defRPr sz="4000" b="1" u="sng">
                <a:solidFill>
                  <a:srgbClr val="FF0000"/>
                </a:solidFill>
                <a:effectLst>
                  <a:outerShdw blurRad="12700" dist="25400" dir="2700000" rotWithShape="0">
                    <a:srgbClr val="DDDDDD"/>
                  </a:outerShdw>
                </a:effectLst>
              </a:defRPr>
            </a:lvl1pPr>
          </a:lstStyle>
          <a:p>
            <a:pPr lvl="0">
              <a:defRPr sz="1800" b="0" u="none">
                <a:solidFill>
                  <a:srgbClr val="000000"/>
                </a:solidFill>
                <a:effectLst/>
              </a:defRPr>
            </a:pPr>
            <a:r>
              <a:rPr sz="4000" b="1" u="sng">
                <a:solidFill>
                  <a:srgbClr val="FF0000"/>
                </a:solidFill>
                <a:effectLst>
                  <a:outerShdw blurRad="12700" dist="25400" dir="2700000" rotWithShape="0">
                    <a:srgbClr val="DDDDDD"/>
                  </a:outerShdw>
                </a:effectLst>
              </a:rPr>
              <a:t>INTERFERÊNCIA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1" name="interf02.png" descr="http://www.cdcc.sc.usp.br/ondulatoria/interf02.gif"/>
          <p:cNvPicPr/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2051050" y="765175"/>
            <a:ext cx="5410200" cy="3937000"/>
          </a:xfrm>
          <a:prstGeom prst="rect">
            <a:avLst/>
          </a:prstGeom>
          <a:ln w="12700">
            <a:miter lim="400000"/>
          </a:ln>
        </p:spPr>
      </p:pic>
      <p:sp>
        <p:nvSpPr>
          <p:cNvPr id="262" name="Shape 262"/>
          <p:cNvSpPr/>
          <p:nvPr/>
        </p:nvSpPr>
        <p:spPr>
          <a:xfrm>
            <a:off x="3048000" y="5084762"/>
            <a:ext cx="3352800" cy="523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1600"/>
              </a:spcBef>
              <a:defRPr sz="2800"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 lvl="0">
              <a:defRPr sz="1800"/>
            </a:pPr>
            <a:r>
              <a:rPr sz="2800"/>
              <a:t>A = A1 – A2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Shape 264"/>
          <p:cNvSpPr/>
          <p:nvPr/>
        </p:nvSpPr>
        <p:spPr>
          <a:xfrm>
            <a:off x="611187" y="333375"/>
            <a:ext cx="7772401" cy="4705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2700" b="1" u="sng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 lvl="0">
              <a:defRPr sz="1800" b="0" u="none">
                <a:solidFill>
                  <a:srgbClr val="000000"/>
                </a:solidFill>
              </a:defRPr>
            </a:pPr>
            <a:r>
              <a:rPr sz="2700" b="1" u="sng">
                <a:solidFill>
                  <a:srgbClr val="FF0000"/>
                </a:solidFill>
              </a:rPr>
              <a:t>POLARIZAÇÃO</a:t>
            </a:r>
          </a:p>
        </p:txBody>
      </p:sp>
      <p:pic>
        <p:nvPicPr>
          <p:cNvPr id="265" name="polarizacao30.png" descr="http://geocities.yahoo.com.br/saladefisica6/ondas/polarizacao30.gif"/>
          <p:cNvPicPr/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1881187" y="1441450"/>
            <a:ext cx="6219826" cy="364331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7" name="polarAni.png" descr="http://geocities.yahoo.com.br/saladefisica6/ondas/polarAni.gif"/>
          <p:cNvPicPr/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1219200" y="457200"/>
            <a:ext cx="5486400" cy="29718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68" name="Oculos21.png" descr="http://geocities.yahoo.com.br/saladefisica6/ondas/Oculos21.gif"/>
          <p:cNvPicPr/>
          <p:nvPr/>
        </p:nvPicPr>
        <p:blipFill>
          <a:blip r:embed="rId3" cstate="print">
            <a:extLst/>
          </a:blip>
          <a:stretch>
            <a:fillRect/>
          </a:stretch>
        </p:blipFill>
        <p:spPr>
          <a:xfrm>
            <a:off x="3048000" y="3657600"/>
            <a:ext cx="2819400" cy="1554163"/>
          </a:xfrm>
          <a:prstGeom prst="rect">
            <a:avLst/>
          </a:prstGeom>
          <a:ln w="12700">
            <a:miter lim="400000"/>
          </a:ln>
        </p:spPr>
      </p:pic>
      <p:sp>
        <p:nvSpPr>
          <p:cNvPr id="269" name="Shape 269"/>
          <p:cNvSpPr/>
          <p:nvPr/>
        </p:nvSpPr>
        <p:spPr>
          <a:xfrm>
            <a:off x="1600200" y="5638800"/>
            <a:ext cx="5867400" cy="6502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1000"/>
              </a:spcBef>
              <a:defRPr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0000"/>
                </a:solidFill>
              </a:rPr>
              <a:t>Somente as ondas transversais podem ser polarizadas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1" name="difracao20.png" descr="http://geocities.yahoo.com.br/saladefisica6/ondas/difracao20.GIF"/>
          <p:cNvPicPr/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2771775" y="2492375"/>
            <a:ext cx="3276600" cy="3011488"/>
          </a:xfrm>
          <a:prstGeom prst="rect">
            <a:avLst/>
          </a:prstGeom>
          <a:ln w="12700">
            <a:miter lim="400000"/>
          </a:ln>
        </p:spPr>
      </p:pic>
      <p:sp>
        <p:nvSpPr>
          <p:cNvPr id="272" name="Shape 272"/>
          <p:cNvSpPr/>
          <p:nvPr/>
        </p:nvSpPr>
        <p:spPr>
          <a:xfrm>
            <a:off x="468312" y="404812"/>
            <a:ext cx="8424863" cy="15246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lvl="0" algn="ctr"/>
            <a:r>
              <a:rPr sz="2800" b="1">
                <a:solidFill>
                  <a:srgbClr val="FF0000"/>
                </a:solidFill>
                <a:effectLst>
                  <a:outerShdw blurRad="12700" dist="25400" dir="2700000" rotWithShape="0">
                    <a:srgbClr val="DDDDDD"/>
                  </a:outerShdw>
                </a:effectLst>
              </a:rPr>
              <a:t>DIFRAÇÃO </a:t>
            </a:r>
          </a:p>
          <a:p>
            <a:pPr lvl="0"/>
            <a:endParaRPr sz="2800" b="1">
              <a:solidFill>
                <a:srgbClr val="FF0000"/>
              </a:solidFill>
              <a:effectLst>
                <a:outerShdw blurRad="12700" dist="25400" dir="2700000" rotWithShape="0">
                  <a:srgbClr val="DDDDDD"/>
                </a:outerShdw>
              </a:effectLst>
            </a:endParaRPr>
          </a:p>
          <a:p>
            <a:pPr lvl="0"/>
            <a:r>
              <a:rPr sz="2800" b="1">
                <a:solidFill>
                  <a:srgbClr val="FF0000"/>
                </a:solidFill>
                <a:effectLst>
                  <a:outerShdw blurRad="12700" dist="25400" dir="2700000" rotWithShape="0">
                    <a:srgbClr val="DDDDDD"/>
                  </a:outerShdw>
                </a:effectLst>
              </a:rPr>
              <a:t>Propriedade da onda contornar obstáculos</a:t>
            </a:r>
          </a:p>
        </p:txBody>
      </p:sp>
      <p:pic>
        <p:nvPicPr>
          <p:cNvPr id="36865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28793" y="2000240"/>
            <a:ext cx="5643603" cy="42910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Imagem relacionad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28860" y="1428736"/>
            <a:ext cx="4638675" cy="3571875"/>
          </a:xfrm>
          <a:prstGeom prst="rect">
            <a:avLst/>
          </a:prstGeom>
          <a:noFill/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Shape 276"/>
          <p:cNvSpPr/>
          <p:nvPr/>
        </p:nvSpPr>
        <p:spPr>
          <a:xfrm>
            <a:off x="468312" y="260350"/>
            <a:ext cx="8351838" cy="9423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2800"/>
              </a:spcBef>
              <a:defRPr sz="4800" b="1">
                <a:solidFill>
                  <a:srgbClr val="0000FF"/>
                </a:solidFill>
                <a:effectLst>
                  <a:outerShdw blurRad="12700" dist="25400" dir="2700000" rotWithShape="0">
                    <a:srgbClr val="DDDDDD"/>
                  </a:outerShdw>
                </a:effectLst>
                <a:latin typeface="Comic Sans MS"/>
                <a:ea typeface="Comic Sans MS"/>
                <a:cs typeface="Comic Sans MS"/>
                <a:sym typeface="Comic Sans MS"/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  <a:effectLst/>
              </a:defRPr>
            </a:pPr>
            <a:r>
              <a:rPr sz="4800" b="1">
                <a:solidFill>
                  <a:srgbClr val="0000FF"/>
                </a:solidFill>
                <a:effectLst>
                  <a:outerShdw blurRad="12700" dist="25400" dir="2700000" rotWithShape="0">
                    <a:srgbClr val="DDDDDD"/>
                  </a:outerShdw>
                </a:effectLst>
              </a:rPr>
              <a:t>Ressonância</a:t>
            </a:r>
          </a:p>
        </p:txBody>
      </p:sp>
      <p:sp>
        <p:nvSpPr>
          <p:cNvPr id="277" name="Shape 277"/>
          <p:cNvSpPr/>
          <p:nvPr/>
        </p:nvSpPr>
        <p:spPr>
          <a:xfrm>
            <a:off x="250825" y="1268412"/>
            <a:ext cx="8893175" cy="42976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lvl="0">
              <a:spcBef>
                <a:spcPts val="1900"/>
              </a:spcBef>
            </a:pPr>
            <a:r>
              <a:rPr sz="3200">
                <a:latin typeface="Verdana"/>
                <a:ea typeface="Verdana"/>
                <a:cs typeface="Verdana"/>
                <a:sym typeface="Verdana"/>
              </a:rPr>
              <a:t>    Todo corpo possui uma “</a:t>
            </a:r>
            <a:r>
              <a:rPr sz="3200" b="1" u="sng">
                <a:solidFill>
                  <a:srgbClr val="0000FF"/>
                </a:solidFill>
                <a:latin typeface="Verdana"/>
                <a:ea typeface="Verdana"/>
                <a:cs typeface="Verdana"/>
                <a:sym typeface="Verdana"/>
              </a:rPr>
              <a:t>freqüência natural</a:t>
            </a:r>
            <a:r>
              <a:rPr sz="3200">
                <a:latin typeface="Verdana"/>
                <a:ea typeface="Verdana"/>
                <a:cs typeface="Verdana"/>
                <a:sym typeface="Verdana"/>
              </a:rPr>
              <a:t>”, ou seja, a freqüência com que ele vibra quando estimulado, excitado. Quando este corpo é exposto a uma onda sonora igual a esta (ou próxima desta) ele passa a vibrar re-emitindo um som, ou seja, passa a ressoar.</a:t>
            </a:r>
          </a:p>
          <a:p>
            <a:pPr lvl="0">
              <a:spcBef>
                <a:spcPts val="1900"/>
              </a:spcBef>
            </a:pPr>
            <a:r>
              <a:rPr sz="3200">
                <a:latin typeface="Verdana"/>
                <a:ea typeface="Verdana"/>
                <a:cs typeface="Verdana"/>
                <a:sym typeface="Verdana"/>
              </a:rPr>
              <a:t>    </a:t>
            </a:r>
          </a:p>
        </p:txBody>
      </p:sp>
      <p:pic>
        <p:nvPicPr>
          <p:cNvPr id="278" name="image.pdf"/>
          <p:cNvPicPr/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1785937" y="4572000"/>
            <a:ext cx="5249863" cy="117951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9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8" grpId="1" animBg="1" advAuto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Shape 280"/>
          <p:cNvSpPr/>
          <p:nvPr/>
        </p:nvSpPr>
        <p:spPr>
          <a:xfrm>
            <a:off x="642937" y="1571625"/>
            <a:ext cx="8001001" cy="30632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lvl="0"/>
            <a:r>
              <a:rPr sz="3200">
                <a:latin typeface="Verdana"/>
                <a:ea typeface="Verdana"/>
                <a:cs typeface="Verdana"/>
                <a:sym typeface="Verdana"/>
              </a:rPr>
              <a:t>       Embora tenha sido observada primeiramente com o som, ocorre com qualquer tipo de onda. Os </a:t>
            </a:r>
            <a:r>
              <a:rPr sz="3200">
                <a:solidFill>
                  <a:srgbClr val="0000FF"/>
                </a:solidFill>
                <a:latin typeface="Verdana"/>
                <a:ea typeface="Verdana"/>
                <a:cs typeface="Verdana"/>
                <a:sym typeface="Verdana"/>
              </a:rPr>
              <a:t>fornos de microondas</a:t>
            </a:r>
            <a:r>
              <a:rPr sz="3200">
                <a:latin typeface="Verdana"/>
                <a:ea typeface="Verdana"/>
                <a:cs typeface="Verdana"/>
                <a:sym typeface="Verdana"/>
              </a:rPr>
              <a:t> funcionam por </a:t>
            </a:r>
            <a:r>
              <a:rPr sz="3200">
                <a:solidFill>
                  <a:srgbClr val="0000FF"/>
                </a:solidFill>
                <a:latin typeface="Verdana"/>
                <a:ea typeface="Verdana"/>
                <a:cs typeface="Verdana"/>
                <a:sym typeface="Verdana"/>
              </a:rPr>
              <a:t>ressonância</a:t>
            </a:r>
            <a:r>
              <a:rPr sz="3200">
                <a:latin typeface="Verdana"/>
                <a:ea typeface="Verdana"/>
                <a:cs typeface="Verdana"/>
                <a:sym typeface="Verdana"/>
              </a:rPr>
              <a:t> com as moléculas de água.</a:t>
            </a:r>
          </a:p>
        </p:txBody>
      </p:sp>
      <p:pic>
        <p:nvPicPr>
          <p:cNvPr id="281" name="Microwave-01.png" descr="Microwave-01.gif (6714 bytes)"/>
          <p:cNvPicPr/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6500812" y="4071937"/>
            <a:ext cx="1466851" cy="928688"/>
          </a:xfrm>
          <a:prstGeom prst="rect">
            <a:avLst/>
          </a:prstGeom>
          <a:ln w="12700">
            <a:miter lim="400000"/>
          </a:ln>
        </p:spPr>
      </p:pic>
      <p:pic>
        <p:nvPicPr>
          <p:cNvPr id="282" name="image.pdf"/>
          <p:cNvPicPr/>
          <p:nvPr/>
        </p:nvPicPr>
        <p:blipFill>
          <a:blip r:embed="rId3" cstate="print">
            <a:extLst/>
          </a:blip>
          <a:stretch>
            <a:fillRect/>
          </a:stretch>
        </p:blipFill>
        <p:spPr>
          <a:xfrm>
            <a:off x="600075" y="4786312"/>
            <a:ext cx="6897688" cy="96202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9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2" grpId="1" animBg="1" advAuto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4" name="shumann_tacoma.jpeg" descr="shumann_tacoma"/>
          <p:cNvPicPr/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1979612" y="2157412"/>
            <a:ext cx="5329238" cy="3863976"/>
          </a:xfrm>
          <a:prstGeom prst="rect">
            <a:avLst/>
          </a:prstGeom>
          <a:ln w="22225">
            <a:solidFill/>
            <a:round/>
          </a:ln>
        </p:spPr>
      </p:pic>
      <p:sp>
        <p:nvSpPr>
          <p:cNvPr id="285" name="Shape 285"/>
          <p:cNvSpPr/>
          <p:nvPr/>
        </p:nvSpPr>
        <p:spPr>
          <a:xfrm>
            <a:off x="107950" y="173037"/>
            <a:ext cx="8964613" cy="181864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just">
              <a:spcBef>
                <a:spcPts val="1600"/>
              </a:spcBef>
              <a:defRPr sz="2800"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 lvl="0">
              <a:defRPr sz="1800"/>
            </a:pPr>
            <a:r>
              <a:rPr sz="2800"/>
              <a:t>Fotografia clássica da Ponte de Tacoma ruindo após entrar em ressonância com rajadas de vento, cuja freqüência coincidiu com a natural da ponte.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7" name="image.png"/>
          <p:cNvPicPr/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3492500" y="2276475"/>
            <a:ext cx="2189163" cy="3141663"/>
          </a:xfrm>
          <a:prstGeom prst="rect">
            <a:avLst/>
          </a:prstGeom>
          <a:ln w="19050">
            <a:solidFill/>
            <a:round/>
          </a:ln>
        </p:spPr>
      </p:pic>
      <p:sp>
        <p:nvSpPr>
          <p:cNvPr id="288" name="Shape 288"/>
          <p:cNvSpPr/>
          <p:nvPr/>
        </p:nvSpPr>
        <p:spPr>
          <a:xfrm>
            <a:off x="539750" y="333375"/>
            <a:ext cx="8280400" cy="1405890"/>
          </a:xfrm>
          <a:prstGeom prst="rect">
            <a:avLst/>
          </a:prstGeom>
          <a:solidFill>
            <a:srgbClr val="FFFFFF"/>
          </a:solidFill>
          <a:ln w="19050">
            <a:solidFill/>
            <a:round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ctr">
              <a:spcBef>
                <a:spcPts val="1600"/>
              </a:spcBef>
              <a:defRPr sz="2800">
                <a:solidFill>
                  <a:srgbClr val="0000FF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0000FF"/>
                </a:solidFill>
              </a:rPr>
              <a:t>    Taça de cristal quebra por ressonância com um som igual ao de sua freqüência natural.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0"/>
            <a:ext cx="900115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 smtClean="0"/>
              <a:t>01. </a:t>
            </a:r>
            <a:r>
              <a:rPr lang="pt-BR" dirty="0" smtClean="0"/>
              <a:t>(UFMG) Para que um corpo vibre em ressonância com um outro é preciso que:</a:t>
            </a:r>
          </a:p>
          <a:p>
            <a:r>
              <a:rPr lang="pt-BR" dirty="0" smtClean="0"/>
              <a:t>a) seja feito do mesmo material que o outro;</a:t>
            </a:r>
          </a:p>
          <a:p>
            <a:r>
              <a:rPr lang="pt-BR" dirty="0" smtClean="0"/>
              <a:t>b) vibre com a maior amplitude possível;</a:t>
            </a:r>
          </a:p>
          <a:p>
            <a:r>
              <a:rPr lang="pt-BR" dirty="0" smtClean="0"/>
              <a:t>c) tenha uma freqüência natural igual a uma das freqüência naturais do outro;</a:t>
            </a:r>
          </a:p>
          <a:p>
            <a:r>
              <a:rPr lang="pt-BR" dirty="0" smtClean="0"/>
              <a:t>d) vibre com a maior freqüência possível;</a:t>
            </a:r>
          </a:p>
          <a:p>
            <a:r>
              <a:rPr lang="pt-BR" dirty="0" smtClean="0"/>
              <a:t>e) vibre com a menor freqüência.</a:t>
            </a:r>
            <a:endParaRPr lang="pt-BR" dirty="0"/>
          </a:p>
        </p:txBody>
      </p:sp>
      <p:sp>
        <p:nvSpPr>
          <p:cNvPr id="3" name="Retângulo 2"/>
          <p:cNvSpPr/>
          <p:nvPr/>
        </p:nvSpPr>
        <p:spPr>
          <a:xfrm>
            <a:off x="0" y="3357562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 smtClean="0"/>
              <a:t>EFOMM) As ondas contornam obstáculos. Isto pode ser facilmente comprovado quando ouvimos e não vemos uma pessoa situada em uma outra sala, por exemplo. O mesmo ocorre com o raio luminoso, embora este efeito seja apenas observável em condições especiais.</a:t>
            </a:r>
          </a:p>
          <a:p>
            <a:r>
              <a:rPr lang="pt-BR" dirty="0" smtClean="0"/>
              <a:t>O fenômeno acima descrito é chamado de:</a:t>
            </a:r>
          </a:p>
          <a:p>
            <a:r>
              <a:rPr lang="pt-BR" dirty="0" smtClean="0"/>
              <a:t>a) difusão</a:t>
            </a:r>
          </a:p>
          <a:p>
            <a:r>
              <a:rPr lang="pt-BR" dirty="0" smtClean="0"/>
              <a:t>b) dispersão</a:t>
            </a:r>
          </a:p>
          <a:p>
            <a:r>
              <a:rPr lang="pt-BR" dirty="0" smtClean="0"/>
              <a:t>c) difração</a:t>
            </a:r>
          </a:p>
          <a:p>
            <a:r>
              <a:rPr lang="pt-BR" dirty="0" smtClean="0"/>
              <a:t>d) refração</a:t>
            </a:r>
          </a:p>
          <a:p>
            <a:r>
              <a:rPr lang="pt-BR" dirty="0" smtClean="0"/>
              <a:t>e) reflexão</a:t>
            </a:r>
            <a:endParaRPr lang="pt-BR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0"/>
            <a:ext cx="91440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 smtClean="0"/>
              <a:t>(CEUB) A polarização da luz demonstra que:</a:t>
            </a:r>
          </a:p>
          <a:p>
            <a:r>
              <a:rPr lang="pt-BR" dirty="0" smtClean="0"/>
              <a:t>a) a luz não se propaga no vácuo;</a:t>
            </a:r>
          </a:p>
          <a:p>
            <a:r>
              <a:rPr lang="pt-BR" dirty="0" smtClean="0"/>
              <a:t>b) a luz é sempre monocromática;</a:t>
            </a:r>
          </a:p>
          <a:p>
            <a:r>
              <a:rPr lang="pt-BR" dirty="0" smtClean="0"/>
              <a:t>c) a luz tem caráter corpuscular;</a:t>
            </a:r>
          </a:p>
          <a:p>
            <a:r>
              <a:rPr lang="pt-BR" dirty="0" smtClean="0"/>
              <a:t>d) as ondas luminosas são longitudinais;</a:t>
            </a:r>
          </a:p>
          <a:p>
            <a:r>
              <a:rPr lang="pt-BR" dirty="0" smtClean="0"/>
              <a:t>e) as ondas luminosas são transversais.</a:t>
            </a:r>
            <a:endParaRPr lang="pt-BR" dirty="0"/>
          </a:p>
        </p:txBody>
      </p:sp>
      <p:sp>
        <p:nvSpPr>
          <p:cNvPr id="4" name="Retângulo 3"/>
          <p:cNvSpPr/>
          <p:nvPr/>
        </p:nvSpPr>
        <p:spPr>
          <a:xfrm>
            <a:off x="0" y="3164681"/>
            <a:ext cx="91440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i="1" dirty="0" smtClean="0"/>
              <a:t>(ENEM) Em viagens de avião, é solicitado aos passageiros o desligamento de todos os aparelhos cujo funcionamento envolva a emissão ou a recepção de ondas eletromagnéticas. O procedimento é utilizado para eliminar fontes de radiação que possam interferir nas comunicações via rádio dos pilotos com a torre de controle. </a:t>
            </a:r>
            <a:br>
              <a:rPr lang="pt-BR" i="1" dirty="0" smtClean="0"/>
            </a:br>
            <a:r>
              <a:rPr lang="pt-BR" i="1" dirty="0" smtClean="0"/>
              <a:t>A propriedade das ondas emitidas que justifica o procedimento adotado é o fato de </a:t>
            </a:r>
            <a:endParaRPr lang="pt-BR" dirty="0" smtClean="0"/>
          </a:p>
          <a:p>
            <a:r>
              <a:rPr lang="pt-BR" i="1" dirty="0" smtClean="0"/>
              <a:t>a) terem fases opostas. </a:t>
            </a:r>
            <a:br>
              <a:rPr lang="pt-BR" i="1" dirty="0" smtClean="0"/>
            </a:br>
            <a:r>
              <a:rPr lang="pt-BR" i="1" dirty="0" smtClean="0"/>
              <a:t>b) serem ambas audíveis. </a:t>
            </a:r>
            <a:br>
              <a:rPr lang="pt-BR" i="1" dirty="0" smtClean="0"/>
            </a:br>
            <a:r>
              <a:rPr lang="pt-BR" i="1" dirty="0" smtClean="0"/>
              <a:t>c) terem intensidades inversas. </a:t>
            </a:r>
            <a:br>
              <a:rPr lang="pt-BR" i="1" dirty="0" smtClean="0"/>
            </a:br>
            <a:r>
              <a:rPr lang="pt-BR" i="1" dirty="0" smtClean="0"/>
              <a:t>d) serem de mesma amplitude. </a:t>
            </a:r>
            <a:br>
              <a:rPr lang="pt-BR" i="1" dirty="0" smtClean="0"/>
            </a:br>
            <a:r>
              <a:rPr lang="pt-BR" i="1" dirty="0" smtClean="0"/>
              <a:t>e) terem </a:t>
            </a:r>
            <a:r>
              <a:rPr lang="pt-BR" i="1" dirty="0" err="1" smtClean="0"/>
              <a:t>frequências</a:t>
            </a:r>
            <a:r>
              <a:rPr lang="pt-BR" i="1" dirty="0" smtClean="0"/>
              <a:t> próximas.</a:t>
            </a:r>
            <a:endParaRPr lang="pt-BR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0" y="0"/>
            <a:ext cx="91440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i="1" dirty="0" smtClean="0"/>
              <a:t>(ENEM) Uma manifestação comum das torcidas em estádios de futebol é a ola mexicana. Os espectadores de uma linha, sem sair do lugar e sem se deslocarem lateralmente, ficam de pé e se sentam, sincronizados com os da linha adjacente. O efeito coletivo se propaga pelos espectadores do estádio, formando uma onda progressiva, conforme ilustração.</a:t>
            </a:r>
            <a:endParaRPr lang="pt-BR" dirty="0"/>
          </a:p>
        </p:txBody>
      </p:sp>
      <p:pic>
        <p:nvPicPr>
          <p:cNvPr id="1028" name="Picture 4" descr="Ola mexicana feita por torcedores em estádios de futebol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43174" y="1571612"/>
            <a:ext cx="3133725" cy="1552576"/>
          </a:xfrm>
          <a:prstGeom prst="rect">
            <a:avLst/>
          </a:prstGeom>
          <a:noFill/>
        </p:spPr>
      </p:pic>
      <p:sp>
        <p:nvSpPr>
          <p:cNvPr id="6" name="Retângulo 5"/>
          <p:cNvSpPr/>
          <p:nvPr/>
        </p:nvSpPr>
        <p:spPr>
          <a:xfrm>
            <a:off x="0" y="3441680"/>
            <a:ext cx="91440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i="1" dirty="0" smtClean="0"/>
              <a:t>Calcula-se que a velocidade de propagação dessa “onda humana” é 45 km/h, e que cada período de oscilação contém 16 pessoas, que se levantam e sentam organizadamente e distanciadas entre si por 80 cm. </a:t>
            </a:r>
            <a:br>
              <a:rPr lang="pt-BR" i="1" dirty="0" smtClean="0"/>
            </a:br>
            <a:r>
              <a:rPr lang="pt-BR" i="1" dirty="0" smtClean="0"/>
              <a:t>Disponível em: www.ufsm.br. </a:t>
            </a:r>
            <a:br>
              <a:rPr lang="pt-BR" i="1" dirty="0" smtClean="0"/>
            </a:br>
            <a:r>
              <a:rPr lang="pt-BR" i="1" dirty="0" smtClean="0"/>
              <a:t>Acesso em: 7 dez. 2012 (adaptado). </a:t>
            </a:r>
            <a:endParaRPr lang="pt-BR" dirty="0" smtClean="0"/>
          </a:p>
          <a:p>
            <a:r>
              <a:rPr lang="pt-BR" i="1" dirty="0" smtClean="0"/>
              <a:t>Nessa ola mexicana, a </a:t>
            </a:r>
            <a:r>
              <a:rPr lang="pt-BR" i="1" dirty="0" err="1" smtClean="0"/>
              <a:t>frequência</a:t>
            </a:r>
            <a:r>
              <a:rPr lang="pt-BR" i="1" dirty="0" smtClean="0"/>
              <a:t> da onda, em hertz, é um valor mais próximo de </a:t>
            </a:r>
            <a:endParaRPr lang="pt-BR" dirty="0" smtClean="0"/>
          </a:p>
          <a:p>
            <a:r>
              <a:rPr lang="pt-BR" i="1" dirty="0" smtClean="0"/>
              <a:t>a) 0,3</a:t>
            </a:r>
            <a:br>
              <a:rPr lang="pt-BR" i="1" dirty="0" smtClean="0"/>
            </a:br>
            <a:r>
              <a:rPr lang="pt-BR" i="1" dirty="0" smtClean="0"/>
              <a:t>b) 0,5</a:t>
            </a:r>
            <a:br>
              <a:rPr lang="pt-BR" i="1" dirty="0" smtClean="0"/>
            </a:br>
            <a:r>
              <a:rPr lang="pt-BR" i="1" dirty="0" smtClean="0"/>
              <a:t>c) 1,0</a:t>
            </a:r>
            <a:br>
              <a:rPr lang="pt-BR" i="1" dirty="0" smtClean="0"/>
            </a:br>
            <a:r>
              <a:rPr lang="pt-BR" i="1" dirty="0" smtClean="0"/>
              <a:t>d) 1,9</a:t>
            </a:r>
            <a:br>
              <a:rPr lang="pt-BR" i="1" dirty="0" smtClean="0"/>
            </a:br>
            <a:r>
              <a:rPr lang="pt-BR" i="1" dirty="0" smtClean="0"/>
              <a:t>e) 3,7.</a:t>
            </a:r>
            <a:endParaRPr lang="pt-BR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0"/>
            <a:ext cx="91440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pt-BR" dirty="0" smtClean="0"/>
              <a:t>(ENEM) As ondas eletromagnéticas, como a luz visível e as ondas de rádio, viajam em linha reta em um meio homogêneo. Então, as ondas de rádio emitidas na região litorânea do Brasil não alcançariam a região amazônica do Brasil por causa da curvatura da Terra. Entretanto sabemos que é possível transmitir ondas de rádio entre essas duas localidades em virtude da ionosfera.</a:t>
            </a:r>
          </a:p>
          <a:p>
            <a:pPr fontAlgn="base"/>
            <a:r>
              <a:rPr lang="pt-BR" dirty="0" smtClean="0"/>
              <a:t>Com a ajuda da ionosfera, a transmissão de ondas planas entre o litoral do Brasil e a região amazônica é possível por meio da:</a:t>
            </a:r>
          </a:p>
          <a:p>
            <a:pPr fontAlgn="base"/>
            <a:r>
              <a:rPr lang="pt-BR" dirty="0" smtClean="0"/>
              <a:t>A) Reflexão</a:t>
            </a:r>
          </a:p>
          <a:p>
            <a:pPr fontAlgn="base"/>
            <a:r>
              <a:rPr lang="pt-BR" dirty="0" smtClean="0"/>
              <a:t>B) Refração</a:t>
            </a:r>
          </a:p>
          <a:p>
            <a:pPr fontAlgn="base"/>
            <a:r>
              <a:rPr lang="pt-BR" dirty="0" smtClean="0"/>
              <a:t>C) Difração</a:t>
            </a:r>
          </a:p>
          <a:p>
            <a:pPr fontAlgn="base"/>
            <a:r>
              <a:rPr lang="pt-BR" dirty="0" smtClean="0"/>
              <a:t>D) Polarização</a:t>
            </a:r>
          </a:p>
          <a:p>
            <a:pPr fontAlgn="base"/>
            <a:r>
              <a:rPr lang="pt-BR" dirty="0" smtClean="0"/>
              <a:t>E) Interferência</a:t>
            </a:r>
            <a:endParaRPr lang="pt-BR" dirty="0"/>
          </a:p>
        </p:txBody>
      </p:sp>
      <p:sp>
        <p:nvSpPr>
          <p:cNvPr id="3" name="Retângulo 2"/>
          <p:cNvSpPr/>
          <p:nvPr/>
        </p:nvSpPr>
        <p:spPr>
          <a:xfrm>
            <a:off x="0" y="3714752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 smtClean="0"/>
              <a:t>(Mackenzie SP/2006) </a:t>
            </a:r>
            <a:r>
              <a:rPr lang="pt-BR" dirty="0" smtClean="0"/>
              <a:t>As antenas das emissoras de rádio emitem ondas eletromagnéticas que se propagam na atmosfera com a velocidade da luz (3,0.10</a:t>
            </a:r>
            <a:r>
              <a:rPr lang="pt-BR" baseline="30000" dirty="0" smtClean="0"/>
              <a:t>5</a:t>
            </a:r>
            <a:r>
              <a:rPr lang="pt-BR" dirty="0" smtClean="0"/>
              <a:t> km/s) e com </a:t>
            </a:r>
            <a:r>
              <a:rPr lang="pt-BR" dirty="0" err="1" smtClean="0"/>
              <a:t>frequências</a:t>
            </a:r>
            <a:r>
              <a:rPr lang="pt-BR" dirty="0" smtClean="0"/>
              <a:t> que variam de uma estação para a outra. A rádio CBN emite uma onda de </a:t>
            </a:r>
            <a:r>
              <a:rPr lang="pt-BR" dirty="0" err="1" smtClean="0"/>
              <a:t>frequência</a:t>
            </a:r>
            <a:r>
              <a:rPr lang="pt-BR" dirty="0" smtClean="0"/>
              <a:t> 90,5 MHz e comprimento de onda aproximadamente igual a:</a:t>
            </a:r>
          </a:p>
          <a:p>
            <a:r>
              <a:rPr lang="pt-BR" dirty="0" smtClean="0"/>
              <a:t>a) 2,8 m</a:t>
            </a:r>
          </a:p>
          <a:p>
            <a:r>
              <a:rPr lang="pt-BR" dirty="0" smtClean="0"/>
              <a:t>b) 3,3 m</a:t>
            </a:r>
          </a:p>
          <a:p>
            <a:r>
              <a:rPr lang="pt-BR" dirty="0" smtClean="0"/>
              <a:t>c) 4,2 m</a:t>
            </a:r>
          </a:p>
          <a:p>
            <a:r>
              <a:rPr lang="pt-BR" dirty="0" smtClean="0"/>
              <a:t>d) 4,9 m</a:t>
            </a:r>
          </a:p>
          <a:p>
            <a:r>
              <a:rPr lang="pt-BR" dirty="0" smtClean="0"/>
              <a:t>e) 5,2 m</a:t>
            </a:r>
            <a:endParaRPr lang="pt-BR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0" y="0"/>
            <a:ext cx="9144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 smtClean="0"/>
              <a:t>(</a:t>
            </a:r>
            <a:r>
              <a:rPr lang="pt-BR" b="1" dirty="0" err="1" smtClean="0"/>
              <a:t>Unifor</a:t>
            </a:r>
            <a:r>
              <a:rPr lang="pt-BR" b="1" dirty="0" smtClean="0"/>
              <a:t>/CE/Janeiro/</a:t>
            </a:r>
            <a:r>
              <a:rPr lang="pt-BR" b="1" dirty="0" err="1" smtClean="0"/>
              <a:t>Conh</a:t>
            </a:r>
            <a:r>
              <a:rPr lang="pt-BR" b="1" dirty="0" smtClean="0"/>
              <a:t>. Gerais/2001) </a:t>
            </a:r>
            <a:r>
              <a:rPr lang="pt-BR" dirty="0" smtClean="0"/>
              <a:t>Na figura está representada a configuração de uma onda mecânica que se propaga com velocidade de 20 m/s.</a:t>
            </a:r>
            <a:endParaRPr lang="pt-BR" dirty="0"/>
          </a:p>
        </p:txBody>
      </p:sp>
      <p:pic>
        <p:nvPicPr>
          <p:cNvPr id="89092" name="Picture 4" descr="http://www.mundoeducacao.com/upload/conteudo/frequencia-de-ond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28926" y="1214422"/>
            <a:ext cx="4492140" cy="1062041"/>
          </a:xfrm>
          <a:prstGeom prst="rect">
            <a:avLst/>
          </a:prstGeom>
          <a:noFill/>
        </p:spPr>
      </p:pic>
      <p:sp>
        <p:nvSpPr>
          <p:cNvPr id="6" name="Retângulo 5"/>
          <p:cNvSpPr/>
          <p:nvPr/>
        </p:nvSpPr>
        <p:spPr>
          <a:xfrm>
            <a:off x="0" y="2551837"/>
            <a:ext cx="91440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 smtClean="0"/>
              <a:t>A </a:t>
            </a:r>
            <a:r>
              <a:rPr lang="pt-BR" dirty="0" err="1" smtClean="0"/>
              <a:t>frequência</a:t>
            </a:r>
            <a:r>
              <a:rPr lang="pt-BR" dirty="0" smtClean="0"/>
              <a:t> da onda, em hertz, vale:</a:t>
            </a:r>
          </a:p>
          <a:p>
            <a:r>
              <a:rPr lang="pt-BR" dirty="0" smtClean="0"/>
              <a:t>a) 5,0</a:t>
            </a:r>
          </a:p>
          <a:p>
            <a:r>
              <a:rPr lang="pt-BR" dirty="0" smtClean="0"/>
              <a:t>b) 10</a:t>
            </a:r>
          </a:p>
          <a:p>
            <a:r>
              <a:rPr lang="pt-BR" dirty="0" smtClean="0"/>
              <a:t>c) 20</a:t>
            </a:r>
          </a:p>
          <a:p>
            <a:r>
              <a:rPr lang="pt-BR" dirty="0" smtClean="0"/>
              <a:t>d) 25</a:t>
            </a:r>
          </a:p>
          <a:p>
            <a:r>
              <a:rPr lang="pt-BR" dirty="0" smtClean="0"/>
              <a:t>e) 50</a:t>
            </a:r>
            <a:endParaRPr lang="pt-BR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0"/>
            <a:ext cx="914400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dirty="0" smtClean="0"/>
              <a:t>Assinale o que for correto a respeito de pêndulos simples.</a:t>
            </a:r>
          </a:p>
          <a:p>
            <a:pPr algn="just"/>
            <a:r>
              <a:rPr lang="pt-BR" dirty="0" smtClean="0"/>
              <a:t>I – O período de oscilação completo ocorre quando o pêndulo sai da posição inicial e atinge o ponto diametralmente oposto.</a:t>
            </a:r>
          </a:p>
          <a:p>
            <a:pPr algn="just"/>
            <a:r>
              <a:rPr lang="pt-BR" dirty="0" smtClean="0"/>
              <a:t>II – A </a:t>
            </a:r>
            <a:r>
              <a:rPr lang="pt-BR" dirty="0" err="1" smtClean="0"/>
              <a:t>frequência</a:t>
            </a:r>
            <a:r>
              <a:rPr lang="pt-BR" dirty="0" smtClean="0"/>
              <a:t> de oscilação é diretamente proporcional ao comprimento do fio que compõe o pêndulo.</a:t>
            </a:r>
          </a:p>
          <a:p>
            <a:pPr algn="just"/>
            <a:r>
              <a:rPr lang="pt-BR" dirty="0" smtClean="0"/>
              <a:t>III – A energia mecânica no ponto mais baixo da trajetória é exclusivamente cinética.</a:t>
            </a:r>
          </a:p>
          <a:p>
            <a:pPr algn="just"/>
            <a:r>
              <a:rPr lang="pt-BR" dirty="0" smtClean="0"/>
              <a:t>IV – As dimensões do corpo preso ao fio são desprezíveis quando comparadas ao comprimento deste.</a:t>
            </a:r>
          </a:p>
          <a:p>
            <a:pPr algn="just"/>
            <a:r>
              <a:rPr lang="pt-BR" dirty="0" smtClean="0"/>
              <a:t>As afirmações verdadeiras são:</a:t>
            </a:r>
          </a:p>
          <a:p>
            <a:pPr algn="just"/>
            <a:r>
              <a:rPr lang="pt-BR" dirty="0" smtClean="0"/>
              <a:t>a) I e II</a:t>
            </a:r>
          </a:p>
          <a:p>
            <a:pPr algn="just"/>
            <a:r>
              <a:rPr lang="pt-BR" dirty="0" smtClean="0"/>
              <a:t>b) II e III</a:t>
            </a:r>
          </a:p>
          <a:p>
            <a:pPr algn="just"/>
            <a:r>
              <a:rPr lang="pt-BR" dirty="0" smtClean="0"/>
              <a:t>c) III e IV</a:t>
            </a:r>
          </a:p>
          <a:p>
            <a:pPr algn="just"/>
            <a:r>
              <a:rPr lang="pt-BR" dirty="0" smtClean="0"/>
              <a:t>d) IV e I</a:t>
            </a:r>
          </a:p>
          <a:p>
            <a:pPr algn="just"/>
            <a:r>
              <a:rPr lang="pt-BR" dirty="0" smtClean="0"/>
              <a:t>e) I e III</a:t>
            </a:r>
            <a:endParaRPr lang="pt-BR" dirty="0"/>
          </a:p>
        </p:txBody>
      </p:sp>
    </p:spTree>
  </p:cSld>
  <p:clrMapOvr>
    <a:masterClrMapping/>
  </p:clrMapOvr>
  <p:transition spd="med"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 9"/>
          <p:cNvSpPr/>
          <p:nvPr/>
        </p:nvSpPr>
        <p:spPr>
          <a:xfrm>
            <a:off x="0" y="0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 smtClean="0"/>
              <a:t>(UNICAMP-SP) Um antigo relógio de pêndulo é calibrado no frio inverno gaúcho. Considere que o período desse relógio é dado por:</a:t>
            </a:r>
            <a:endParaRPr lang="pt-BR" dirty="0"/>
          </a:p>
        </p:txBody>
      </p:sp>
      <p:pic>
        <p:nvPicPr>
          <p:cNvPr id="93191" name="Picture 7" descr="http://fisicaevestibular.com.br/novo/wp-content/uploads/migracao/mhs-4/i_255d9255d6208c4f_html_ad4cda7b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57620" y="1000108"/>
            <a:ext cx="785818" cy="2119883"/>
          </a:xfrm>
          <a:prstGeom prst="rect">
            <a:avLst/>
          </a:prstGeom>
          <a:noFill/>
        </p:spPr>
      </p:pic>
      <p:pic>
        <p:nvPicPr>
          <p:cNvPr id="93193" name="Picture 9" descr="http://fisicaevestibular.com.br/novo/wp-content/uploads/migracao/mhs-4/i_255d9255d6208c4f_html_c910564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71604" y="1428736"/>
            <a:ext cx="1953670" cy="1214446"/>
          </a:xfrm>
          <a:prstGeom prst="rect">
            <a:avLst/>
          </a:prstGeom>
          <a:noFill/>
        </p:spPr>
      </p:pic>
      <p:sp>
        <p:nvSpPr>
          <p:cNvPr id="13" name="Retângulo 12"/>
          <p:cNvSpPr/>
          <p:nvPr/>
        </p:nvSpPr>
        <p:spPr>
          <a:xfrm>
            <a:off x="0" y="3786190"/>
            <a:ext cx="91440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pt-BR" b="1" dirty="0" smtClean="0"/>
              <a:t>Onde L é o comprimento do pêndulo e g a aceleração da gravidade, pergunta-se:</a:t>
            </a:r>
          </a:p>
          <a:p>
            <a:pPr fontAlgn="base"/>
            <a:r>
              <a:rPr lang="pt-BR" b="1" dirty="0" smtClean="0"/>
              <a:t>a) Este relógio atrasará ou adiantará quando transportado para o quente verão nordestino?</a:t>
            </a:r>
          </a:p>
          <a:p>
            <a:pPr fontAlgn="base"/>
            <a:r>
              <a:rPr lang="pt-BR" b="1" dirty="0" smtClean="0"/>
              <a:t>b) Se o relógio for transportado do nordeste para a superfície da Lua, nas mesmas condições de temperatura, ele atrasará ou adiantará?</a:t>
            </a:r>
            <a:endParaRPr lang="pt-BR" b="1" dirty="0"/>
          </a:p>
        </p:txBody>
      </p:sp>
    </p:spTree>
  </p:cSld>
  <p:clrMapOvr>
    <a:masterClrMapping/>
  </p:clrMapOvr>
  <p:transition spd="med"/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142852"/>
            <a:ext cx="91440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 smtClean="0"/>
              <a:t>01-(UEM) Suponha que um pequeno corpo, de massa m, esteja preso na extremidade de um fio de peso desprezível, cujo comprimento é L, oscilando com pequena amplitude, em um plano vertical, como mostra a figura a seguir. Esse dispositivo constitui um pêndulo simples que executa um movimento harmônico simples. Verifica-se que o corpo, saindo de B, desloca-se até B’ e retorna a B, 20 vezes em 10 s. Assinale o que for correto.</a:t>
            </a:r>
            <a:endParaRPr lang="pt-BR" dirty="0"/>
          </a:p>
        </p:txBody>
      </p:sp>
      <p:sp>
        <p:nvSpPr>
          <p:cNvPr id="3" name="Retângulo 2"/>
          <p:cNvSpPr/>
          <p:nvPr/>
        </p:nvSpPr>
        <p:spPr>
          <a:xfrm>
            <a:off x="0" y="3995678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pt-BR" b="1" dirty="0" smtClean="0"/>
              <a:t>(01) O período deste pêndulo é 2,0 s.</a:t>
            </a:r>
          </a:p>
          <a:p>
            <a:pPr fontAlgn="base"/>
            <a:r>
              <a:rPr lang="pt-BR" b="1" dirty="0" smtClean="0"/>
              <a:t>(02) A freqüência de oscilação do pêndulo é 0,5 Hz.</a:t>
            </a:r>
          </a:p>
          <a:p>
            <a:pPr fontAlgn="base"/>
            <a:r>
              <a:rPr lang="pt-BR" b="1" dirty="0" smtClean="0"/>
              <a:t>(04) Se o comprimento do fio L for 4 vezes maior, o período do pêndulo será dobrado.</a:t>
            </a:r>
          </a:p>
          <a:p>
            <a:pPr fontAlgn="base"/>
            <a:r>
              <a:rPr lang="pt-BR" b="1" dirty="0" smtClean="0"/>
              <a:t>(08) Se a massa do corpo suspenso for triplicada, sua freqüência ficará multiplicada por Ö3.</a:t>
            </a:r>
          </a:p>
          <a:p>
            <a:pPr fontAlgn="base"/>
            <a:r>
              <a:rPr lang="pt-BR" b="1" dirty="0" smtClean="0"/>
              <a:t>(16) Se o valor local de g for 4 vezes maior, a freqüência do pêndulo será duas vezes menor.</a:t>
            </a:r>
          </a:p>
          <a:p>
            <a:pPr fontAlgn="base"/>
            <a:r>
              <a:rPr lang="pt-BR" b="1" dirty="0" smtClean="0"/>
              <a:t>(32) Se a amplitude do pêndulo for reduzida à metade, seu período não modificará.</a:t>
            </a:r>
            <a:endParaRPr lang="pt-BR" b="1" dirty="0"/>
          </a:p>
        </p:txBody>
      </p:sp>
      <p:pic>
        <p:nvPicPr>
          <p:cNvPr id="95234" name="Picture 2" descr="http://fisicaevestibular.com.br/novo/wp-content/uploads/migracao/mhs-4/i_255d9255d6208c4f_html_b70207dc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86050" y="1857364"/>
            <a:ext cx="2971800" cy="2000251"/>
          </a:xfrm>
          <a:prstGeom prst="rect">
            <a:avLst/>
          </a:prstGeom>
          <a:noFill/>
        </p:spPr>
      </p:pic>
    </p:spTree>
  </p:cSld>
  <p:clrMapOvr>
    <a:masterClrMapping/>
  </p:clrMapOvr>
  <p:transition spd="med"/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0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 smtClean="0"/>
              <a:t>(UFRS) A figura a seguir representa seis pêndulos simples, que estão oscilando num mesmo local.</a:t>
            </a:r>
            <a:endParaRPr lang="pt-BR" dirty="0"/>
          </a:p>
        </p:txBody>
      </p:sp>
      <p:pic>
        <p:nvPicPr>
          <p:cNvPr id="96258" name="Picture 2" descr="http://fisicaevestibular.com.br/novo/wp-content/uploads/migracao/mhs-4/i_255d9255d6208c4f_html_79f18d38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0298" y="1000108"/>
            <a:ext cx="3820911" cy="2571768"/>
          </a:xfrm>
          <a:prstGeom prst="rect">
            <a:avLst/>
          </a:prstGeom>
          <a:noFill/>
        </p:spPr>
      </p:pic>
      <p:sp>
        <p:nvSpPr>
          <p:cNvPr id="4" name="Retângulo 3"/>
          <p:cNvSpPr/>
          <p:nvPr/>
        </p:nvSpPr>
        <p:spPr>
          <a:xfrm>
            <a:off x="0" y="4071942"/>
            <a:ext cx="91440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pt-BR" b="1" dirty="0" smtClean="0"/>
              <a:t>O pêndulo P executa uma oscilação completa em 2 s. Qual dos outros pêndulos executa uma oscilação completa em 1 s?</a:t>
            </a:r>
          </a:p>
          <a:p>
            <a:pPr fontAlgn="base"/>
            <a:r>
              <a:rPr lang="pt-BR" b="1" dirty="0" smtClean="0"/>
              <a:t>a) I.</a:t>
            </a:r>
          </a:p>
          <a:p>
            <a:pPr fontAlgn="base"/>
            <a:r>
              <a:rPr lang="pt-BR" b="1" dirty="0" smtClean="0"/>
              <a:t>b) II.</a:t>
            </a:r>
          </a:p>
          <a:p>
            <a:pPr fontAlgn="base"/>
            <a:r>
              <a:rPr lang="pt-BR" b="1" dirty="0" smtClean="0"/>
              <a:t>c) III.</a:t>
            </a:r>
          </a:p>
          <a:p>
            <a:pPr fontAlgn="base"/>
            <a:r>
              <a:rPr lang="pt-BR" b="1" dirty="0" smtClean="0"/>
              <a:t>d) IV.</a:t>
            </a:r>
          </a:p>
          <a:p>
            <a:pPr fontAlgn="base"/>
            <a:r>
              <a:rPr lang="pt-BR" b="1" dirty="0" smtClean="0"/>
              <a:t>e) V.</a:t>
            </a:r>
            <a:endParaRPr lang="pt-BR" b="1" dirty="0"/>
          </a:p>
        </p:txBody>
      </p:sp>
    </p:spTree>
  </p:cSld>
  <p:clrMapOvr>
    <a:masterClrMapping/>
  </p:clrMapOvr>
  <p:transition spd="med"/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0"/>
            <a:ext cx="9144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 smtClean="0"/>
              <a:t>(MACKENZIE-SP) Um corpo de 250g de massa encontra-se em equilíbrio, preso a uma mola helicoidal de massa desprezível e constante elástica k igual a 100N/m, como mostra a figura abaixo.</a:t>
            </a:r>
            <a:endParaRPr lang="pt-BR" dirty="0"/>
          </a:p>
        </p:txBody>
      </p:sp>
      <p:pic>
        <p:nvPicPr>
          <p:cNvPr id="97282" name="Picture 2" descr="http://fisicaevestibular.com.br/novo/wp-content/uploads/migracao/mhs-3/i_75fffa74096b04c5_html_7a8b87c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08" y="928670"/>
            <a:ext cx="5076766" cy="2503293"/>
          </a:xfrm>
          <a:prstGeom prst="rect">
            <a:avLst/>
          </a:prstGeom>
          <a:noFill/>
        </p:spPr>
      </p:pic>
      <p:sp>
        <p:nvSpPr>
          <p:cNvPr id="4" name="Retângulo 3"/>
          <p:cNvSpPr/>
          <p:nvPr/>
        </p:nvSpPr>
        <p:spPr>
          <a:xfrm>
            <a:off x="0" y="3857628"/>
            <a:ext cx="91440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pt-BR" b="1" dirty="0" smtClean="0"/>
              <a:t>O atrito entre as superfícies em contato é desprezível. Estica-se a mola, com o corpo até o ponto A, e abandona-se o conjunto nesse ponto, com velocidade zero. Em um intervalo de 1,0s, medido a partir desse instante, o corpo retornará ao ponto A</a:t>
            </a:r>
          </a:p>
          <a:p>
            <a:pPr fontAlgn="base"/>
            <a:r>
              <a:rPr lang="pt-BR" b="1" dirty="0" smtClean="0"/>
              <a:t>a) um vez     </a:t>
            </a:r>
          </a:p>
          <a:p>
            <a:pPr fontAlgn="base"/>
            <a:r>
              <a:rPr lang="pt-BR" b="1" dirty="0" smtClean="0"/>
              <a:t>b) duas vezes     </a:t>
            </a:r>
          </a:p>
          <a:p>
            <a:pPr fontAlgn="base"/>
            <a:r>
              <a:rPr lang="pt-BR" b="1" dirty="0" smtClean="0"/>
              <a:t>c) três vezes     </a:t>
            </a:r>
          </a:p>
          <a:p>
            <a:pPr fontAlgn="base"/>
            <a:r>
              <a:rPr lang="pt-BR" b="1" dirty="0" smtClean="0"/>
              <a:t>d) quatro vezes     </a:t>
            </a:r>
          </a:p>
          <a:p>
            <a:pPr fontAlgn="base"/>
            <a:r>
              <a:rPr lang="pt-BR" b="1" dirty="0" smtClean="0"/>
              <a:t>e) seis vezes</a:t>
            </a:r>
            <a:endParaRPr lang="pt-BR" b="1" dirty="0"/>
          </a:p>
        </p:txBody>
      </p:sp>
    </p:spTree>
  </p:cSld>
  <p:clrMapOvr>
    <a:masterClrMapping/>
  </p:clrMapOvr>
  <p:transition spd="med"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2643174" y="2500306"/>
            <a:ext cx="607223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5400" dirty="0" smtClean="0"/>
              <a:t>Acústica</a:t>
            </a:r>
            <a:endParaRPr lang="pt-BR" sz="5400" dirty="0"/>
          </a:p>
        </p:txBody>
      </p:sp>
    </p:spTree>
  </p:cSld>
  <p:clrMapOvr>
    <a:masterClrMapping/>
  </p:clrMapOvr>
  <p:transition spd="med"/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Picture 2" descr="https://image.slidesharecdn.com/apropagaodosom-110125163634-phpapp01/95/a-propagao-do-som-3-728.jpg?cb=129597354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96370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med"/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Shape 290"/>
          <p:cNvSpPr>
            <a:spLocks noGrp="1"/>
          </p:cNvSpPr>
          <p:nvPr>
            <p:ph type="body" idx="4294967295"/>
          </p:nvPr>
        </p:nvSpPr>
        <p:spPr>
          <a:xfrm>
            <a:off x="914400" y="1196975"/>
            <a:ext cx="8229600" cy="4525963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374591" lvl="0" indent="-265053">
              <a:buChar char="•"/>
              <a:defRPr sz="1800">
                <a:solidFill>
                  <a:srgbClr val="000000"/>
                </a:solidFill>
              </a:defRPr>
            </a:pPr>
            <a:r>
              <a:rPr sz="2800" b="1"/>
              <a:t>Qualidade que permite diferenciar som grave e som agudo.</a:t>
            </a:r>
          </a:p>
          <a:p>
            <a:pPr marL="374591" lvl="0" indent="-265053">
              <a:buChar char="•"/>
              <a:defRPr sz="1800">
                <a:solidFill>
                  <a:srgbClr val="000000"/>
                </a:solidFill>
              </a:defRPr>
            </a:pPr>
            <a:r>
              <a:rPr sz="2800" b="1"/>
              <a:t>A altura de um som depende apenas de sua freqüência.    </a:t>
            </a:r>
          </a:p>
        </p:txBody>
      </p:sp>
      <p:pic>
        <p:nvPicPr>
          <p:cNvPr id="291" name="image.png"/>
          <p:cNvPicPr/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238125" y="407987"/>
            <a:ext cx="8448675" cy="1023938"/>
          </a:xfrm>
          <a:prstGeom prst="rect">
            <a:avLst/>
          </a:prstGeom>
          <a:ln w="12700">
            <a:miter lim="400000"/>
          </a:ln>
        </p:spPr>
      </p:pic>
      <p:pic>
        <p:nvPicPr>
          <p:cNvPr id="292" name="A831B0E8.jpeg" descr="A831B0E8"/>
          <p:cNvPicPr/>
          <p:nvPr/>
        </p:nvPicPr>
        <p:blipFill>
          <a:blip r:embed="rId3" cstate="print">
            <a:extLst/>
          </a:blip>
          <a:srcRect l="277" t="686" r="277" b="4801"/>
          <a:stretch>
            <a:fillRect/>
          </a:stretch>
        </p:blipFill>
        <p:spPr>
          <a:xfrm>
            <a:off x="-1" y="3168650"/>
            <a:ext cx="9144001" cy="3644901"/>
          </a:xfrm>
          <a:prstGeom prst="rect">
            <a:avLst/>
          </a:prstGeom>
          <a:ln w="38100">
            <a:solidFill>
              <a:srgbClr val="FF0000"/>
            </a:solidFill>
            <a:round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9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9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1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2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2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2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0" grpId="1" build="p" animBg="1" advAuto="0"/>
      <p:bldP spid="292" grpId="2" animBg="1" advAuto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4" name="image.png"/>
          <p:cNvPicPr/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207962" y="274637"/>
            <a:ext cx="8478838" cy="1230313"/>
          </a:xfrm>
          <a:prstGeom prst="rect">
            <a:avLst/>
          </a:prstGeom>
          <a:ln w="12700">
            <a:miter lim="400000"/>
          </a:ln>
        </p:spPr>
      </p:pic>
      <p:sp>
        <p:nvSpPr>
          <p:cNvPr id="295" name="Shape 295"/>
          <p:cNvSpPr/>
          <p:nvPr/>
        </p:nvSpPr>
        <p:spPr>
          <a:xfrm>
            <a:off x="611187" y="2420937"/>
            <a:ext cx="7848601" cy="1"/>
          </a:xfrm>
          <a:prstGeom prst="line">
            <a:avLst/>
          </a:prstGeom>
          <a:ln w="76200">
            <a:solidFill>
              <a:srgbClr val="003300"/>
            </a:solidFill>
            <a:round/>
            <a:tailEnd type="triangle"/>
          </a:ln>
        </p:spPr>
        <p:txBody>
          <a:bodyPr lIns="0" tIns="0" rIns="0" bIns="0"/>
          <a:lstStyle/>
          <a:p>
            <a:pPr lvl="0" defTabSz="457200"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/>
          </a:p>
        </p:txBody>
      </p:sp>
      <p:sp>
        <p:nvSpPr>
          <p:cNvPr id="296" name="Shape 296"/>
          <p:cNvSpPr/>
          <p:nvPr/>
        </p:nvSpPr>
        <p:spPr>
          <a:xfrm>
            <a:off x="2268537" y="2708275"/>
            <a:ext cx="1008063" cy="3708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spcBef>
                <a:spcPts val="1000"/>
              </a:spcBef>
              <a:defRPr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 lvl="0"/>
            <a:r>
              <a:t>20 Hz</a:t>
            </a:r>
          </a:p>
        </p:txBody>
      </p:sp>
      <p:sp>
        <p:nvSpPr>
          <p:cNvPr id="297" name="Shape 297"/>
          <p:cNvSpPr/>
          <p:nvPr/>
        </p:nvSpPr>
        <p:spPr>
          <a:xfrm>
            <a:off x="2627312" y="2349500"/>
            <a:ext cx="1" cy="215900"/>
          </a:xfrm>
          <a:prstGeom prst="line">
            <a:avLst/>
          </a:prstGeom>
          <a:ln>
            <a:solidFill/>
            <a:round/>
          </a:ln>
        </p:spPr>
        <p:txBody>
          <a:bodyPr lIns="0" tIns="0" rIns="0" bIns="0"/>
          <a:lstStyle/>
          <a:p>
            <a:pPr lvl="0" defTabSz="457200"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/>
          </a:p>
        </p:txBody>
      </p:sp>
      <p:sp>
        <p:nvSpPr>
          <p:cNvPr id="298" name="Shape 298"/>
          <p:cNvSpPr/>
          <p:nvPr/>
        </p:nvSpPr>
        <p:spPr>
          <a:xfrm>
            <a:off x="5364162" y="2276475"/>
            <a:ext cx="1" cy="215900"/>
          </a:xfrm>
          <a:prstGeom prst="line">
            <a:avLst/>
          </a:prstGeom>
          <a:ln>
            <a:solidFill/>
            <a:round/>
          </a:ln>
        </p:spPr>
        <p:txBody>
          <a:bodyPr lIns="0" tIns="0" rIns="0" bIns="0"/>
          <a:lstStyle/>
          <a:p>
            <a:pPr lvl="0" defTabSz="457200"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/>
          </a:p>
        </p:txBody>
      </p:sp>
      <p:sp>
        <p:nvSpPr>
          <p:cNvPr id="299" name="Shape 299"/>
          <p:cNvSpPr/>
          <p:nvPr/>
        </p:nvSpPr>
        <p:spPr>
          <a:xfrm>
            <a:off x="5003800" y="2708275"/>
            <a:ext cx="1296988" cy="3708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spcBef>
                <a:spcPts val="1000"/>
              </a:spcBef>
              <a:defRPr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 lvl="0"/>
            <a:r>
              <a:t>20 kHz</a:t>
            </a:r>
          </a:p>
        </p:txBody>
      </p:sp>
      <p:sp>
        <p:nvSpPr>
          <p:cNvPr id="300" name="Shape 300"/>
          <p:cNvSpPr/>
          <p:nvPr/>
        </p:nvSpPr>
        <p:spPr>
          <a:xfrm>
            <a:off x="2843212" y="1557337"/>
            <a:ext cx="2160588" cy="828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spcBef>
                <a:spcPts val="1400"/>
              </a:spcBef>
              <a:defRPr sz="2400" b="1">
                <a:solidFill>
                  <a:srgbClr val="DA1F28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2400" b="1">
                <a:solidFill>
                  <a:srgbClr val="DA1F28"/>
                </a:solidFill>
              </a:rPr>
              <a:t>Som Audível </a:t>
            </a:r>
          </a:p>
        </p:txBody>
      </p:sp>
      <p:sp>
        <p:nvSpPr>
          <p:cNvPr id="301" name="Shape 301"/>
          <p:cNvSpPr/>
          <p:nvPr/>
        </p:nvSpPr>
        <p:spPr>
          <a:xfrm>
            <a:off x="395287" y="1557337"/>
            <a:ext cx="2089151" cy="828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lvl="0">
              <a:spcBef>
                <a:spcPts val="1400"/>
              </a:spcBef>
            </a:pPr>
            <a:r>
              <a:rPr sz="2400" b="1">
                <a:solidFill>
                  <a:srgbClr val="660033"/>
                </a:solidFill>
                <a:latin typeface="Verdana"/>
                <a:ea typeface="Verdana"/>
                <a:cs typeface="Verdana"/>
                <a:sym typeface="Verdana"/>
              </a:rPr>
              <a:t>Infra – Som</a:t>
            </a:r>
            <a:r>
              <a:rPr sz="2400" b="1">
                <a:solidFill>
                  <a:srgbClr val="DA1F28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</a:p>
        </p:txBody>
      </p:sp>
      <p:sp>
        <p:nvSpPr>
          <p:cNvPr id="302" name="Shape 302"/>
          <p:cNvSpPr/>
          <p:nvPr/>
        </p:nvSpPr>
        <p:spPr>
          <a:xfrm>
            <a:off x="5651500" y="1916112"/>
            <a:ext cx="2592388" cy="459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lvl="0">
              <a:spcBef>
                <a:spcPts val="1400"/>
              </a:spcBef>
            </a:pPr>
            <a:r>
              <a:rPr sz="2400" b="1">
                <a:solidFill>
                  <a:srgbClr val="FF00FF"/>
                </a:solidFill>
                <a:latin typeface="Verdana"/>
                <a:ea typeface="Verdana"/>
                <a:cs typeface="Verdana"/>
                <a:sym typeface="Verdana"/>
              </a:rPr>
              <a:t>Ultra – Som</a:t>
            </a:r>
            <a:r>
              <a:rPr>
                <a:solidFill>
                  <a:srgbClr val="FF00FF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</a:p>
        </p:txBody>
      </p:sp>
      <p:sp>
        <p:nvSpPr>
          <p:cNvPr id="303" name="Shape 303"/>
          <p:cNvSpPr/>
          <p:nvPr/>
        </p:nvSpPr>
        <p:spPr>
          <a:xfrm>
            <a:off x="7740650" y="2565400"/>
            <a:ext cx="1079500" cy="3708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spcBef>
                <a:spcPts val="1000"/>
              </a:spcBef>
              <a:defRPr b="1"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 lvl="0">
              <a:defRPr b="0"/>
            </a:pPr>
            <a:r>
              <a:rPr b="1"/>
              <a:t>Altura </a:t>
            </a:r>
          </a:p>
        </p:txBody>
      </p:sp>
      <p:sp>
        <p:nvSpPr>
          <p:cNvPr id="304" name="Shape 304"/>
          <p:cNvSpPr/>
          <p:nvPr/>
        </p:nvSpPr>
        <p:spPr>
          <a:xfrm>
            <a:off x="179387" y="4149725"/>
            <a:ext cx="1728788" cy="10109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lvl="0">
              <a:spcBef>
                <a:spcPts val="1400"/>
              </a:spcBef>
            </a:pPr>
            <a:r>
              <a:rPr sz="2400" b="1">
                <a:solidFill>
                  <a:srgbClr val="DA1F28"/>
                </a:solidFill>
                <a:latin typeface="Verdana"/>
                <a:ea typeface="Verdana"/>
                <a:cs typeface="Verdana"/>
                <a:sym typeface="Verdana"/>
              </a:rPr>
              <a:t>Som </a:t>
            </a:r>
          </a:p>
          <a:p>
            <a:pPr lvl="0">
              <a:spcBef>
                <a:spcPts val="1400"/>
              </a:spcBef>
            </a:pPr>
            <a:r>
              <a:rPr sz="2400" b="1">
                <a:solidFill>
                  <a:srgbClr val="DA1F28"/>
                </a:solidFill>
                <a:latin typeface="Verdana"/>
                <a:ea typeface="Verdana"/>
                <a:cs typeface="Verdana"/>
                <a:sym typeface="Verdana"/>
              </a:rPr>
              <a:t>Audível </a:t>
            </a:r>
          </a:p>
        </p:txBody>
      </p:sp>
      <p:sp>
        <p:nvSpPr>
          <p:cNvPr id="305" name="Shape 305"/>
          <p:cNvSpPr/>
          <p:nvPr/>
        </p:nvSpPr>
        <p:spPr>
          <a:xfrm>
            <a:off x="1619250" y="3860800"/>
            <a:ext cx="647700" cy="17287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21600" y="0"/>
                </a:lnTo>
                <a:cubicBezTo>
                  <a:pt x="15635" y="0"/>
                  <a:pt x="10800" y="806"/>
                  <a:pt x="10800" y="1800"/>
                </a:cubicBezTo>
                <a:lnTo>
                  <a:pt x="10800" y="9000"/>
                </a:lnTo>
                <a:cubicBezTo>
                  <a:pt x="10800" y="9994"/>
                  <a:pt x="5965" y="10800"/>
                  <a:pt x="0" y="10800"/>
                </a:cubicBezTo>
                <a:lnTo>
                  <a:pt x="0" y="10800"/>
                </a:lnTo>
                <a:cubicBezTo>
                  <a:pt x="5965" y="10800"/>
                  <a:pt x="10800" y="11606"/>
                  <a:pt x="10800" y="12600"/>
                </a:cubicBezTo>
                <a:lnTo>
                  <a:pt x="10800" y="19800"/>
                </a:lnTo>
                <a:cubicBezTo>
                  <a:pt x="10800" y="20794"/>
                  <a:pt x="15635" y="21600"/>
                  <a:pt x="21600" y="21600"/>
                </a:cubicBezTo>
              </a:path>
            </a:pathLst>
          </a:custGeom>
          <a:ln w="38100">
            <a:solidFill/>
            <a:round/>
          </a:ln>
        </p:spPr>
        <p:txBody>
          <a:bodyPr lIns="0" tIns="0" rIns="0" bIns="0" anchor="ctr"/>
          <a:lstStyle/>
          <a:p>
            <a:pPr lvl="0">
              <a:defRPr>
                <a:latin typeface="Verdana"/>
                <a:ea typeface="Verdana"/>
                <a:cs typeface="Verdana"/>
                <a:sym typeface="Verdana"/>
              </a:defRPr>
            </a:pPr>
            <a:endParaRPr/>
          </a:p>
        </p:txBody>
      </p:sp>
      <p:sp>
        <p:nvSpPr>
          <p:cNvPr id="306" name="Shape 306"/>
          <p:cNvSpPr/>
          <p:nvPr/>
        </p:nvSpPr>
        <p:spPr>
          <a:xfrm>
            <a:off x="2339975" y="3644900"/>
            <a:ext cx="1081088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spcBef>
                <a:spcPts val="1400"/>
              </a:spcBef>
              <a:defRPr sz="2400" b="1"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 lvl="0">
              <a:defRPr sz="1800" b="0"/>
            </a:pPr>
            <a:r>
              <a:rPr sz="2400" b="1"/>
              <a:t>Alto:  </a:t>
            </a:r>
          </a:p>
        </p:txBody>
      </p:sp>
      <p:sp>
        <p:nvSpPr>
          <p:cNvPr id="307" name="Shape 307"/>
          <p:cNvSpPr/>
          <p:nvPr/>
        </p:nvSpPr>
        <p:spPr>
          <a:xfrm>
            <a:off x="2268537" y="5373687"/>
            <a:ext cx="1295401" cy="459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spcBef>
                <a:spcPts val="1400"/>
              </a:spcBef>
              <a:defRPr sz="2400" b="1"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 lvl="0">
              <a:defRPr sz="1800" b="0"/>
            </a:pPr>
            <a:r>
              <a:rPr sz="2400" b="1"/>
              <a:t>Baixo: </a:t>
            </a:r>
          </a:p>
        </p:txBody>
      </p:sp>
      <p:sp>
        <p:nvSpPr>
          <p:cNvPr id="308" name="Shape 308"/>
          <p:cNvSpPr/>
          <p:nvPr/>
        </p:nvSpPr>
        <p:spPr>
          <a:xfrm>
            <a:off x="3276600" y="3644900"/>
            <a:ext cx="1511300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spcBef>
                <a:spcPts val="1400"/>
              </a:spcBef>
              <a:defRPr sz="2400" b="1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2400" b="1">
                <a:solidFill>
                  <a:srgbClr val="FF0000"/>
                </a:solidFill>
              </a:rPr>
              <a:t>AGUDO</a:t>
            </a:r>
          </a:p>
        </p:txBody>
      </p:sp>
      <p:sp>
        <p:nvSpPr>
          <p:cNvPr id="309" name="Shape 309"/>
          <p:cNvSpPr/>
          <p:nvPr/>
        </p:nvSpPr>
        <p:spPr>
          <a:xfrm>
            <a:off x="3490912" y="5373687"/>
            <a:ext cx="1368426" cy="459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spcBef>
                <a:spcPts val="1400"/>
              </a:spcBef>
              <a:defRPr sz="2400" b="1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2400" b="1">
                <a:solidFill>
                  <a:srgbClr val="FF0000"/>
                </a:solidFill>
              </a:rPr>
              <a:t>GRAVE</a:t>
            </a:r>
          </a:p>
        </p:txBody>
      </p:sp>
      <p:sp>
        <p:nvSpPr>
          <p:cNvPr id="310" name="Shape 310"/>
          <p:cNvSpPr/>
          <p:nvPr/>
        </p:nvSpPr>
        <p:spPr>
          <a:xfrm>
            <a:off x="4572000" y="3644900"/>
            <a:ext cx="3455988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spcBef>
                <a:spcPts val="1400"/>
              </a:spcBef>
              <a:defRPr sz="2400"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 lvl="0">
              <a:defRPr sz="1800"/>
            </a:pPr>
            <a:r>
              <a:rPr sz="2400"/>
              <a:t>(Alta freqüência)  </a:t>
            </a:r>
          </a:p>
        </p:txBody>
      </p:sp>
      <p:sp>
        <p:nvSpPr>
          <p:cNvPr id="311" name="Shape 311"/>
          <p:cNvSpPr/>
          <p:nvPr/>
        </p:nvSpPr>
        <p:spPr>
          <a:xfrm>
            <a:off x="4714875" y="5373687"/>
            <a:ext cx="3889375" cy="459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spcBef>
                <a:spcPts val="1400"/>
              </a:spcBef>
              <a:defRPr sz="2400"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 lvl="0">
              <a:defRPr sz="1800"/>
            </a:pPr>
            <a:r>
              <a:rPr sz="2400"/>
              <a:t>(baixa freqüência)</a:t>
            </a:r>
          </a:p>
        </p:txBody>
      </p:sp>
      <p:pic>
        <p:nvPicPr>
          <p:cNvPr id="312" name="som82.png" descr="som82"/>
          <p:cNvPicPr/>
          <p:nvPr/>
        </p:nvPicPr>
        <p:blipFill>
          <a:blip r:embed="rId3" cstate="print">
            <a:extLst/>
          </a:blip>
          <a:stretch>
            <a:fillRect/>
          </a:stretch>
        </p:blipFill>
        <p:spPr>
          <a:xfrm>
            <a:off x="5621337" y="4146550"/>
            <a:ext cx="2736851" cy="121126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" presetClass="entr" presetSubtype="16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" presetClass="entr" presetSubtype="16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ntr" presetSubtype="16" fill="hold" grpId="5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" presetClass="entr" presetSubtype="16" fill="hold" grpId="6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" presetClass="entr" presetSubtype="16" fill="hold" grpId="7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" presetClass="entr" presetSubtype="16" fill="hold" grpId="8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0" dur="500"/>
                                        <p:tgtEl>
                                          <p:spTgt spid="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" presetClass="entr" presetSubtype="16" fill="hold" grpId="9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4" fill="hold"/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5" dur="500"/>
                                        <p:tgtEl>
                                          <p:spTgt spid="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4" grpId="1" animBg="1" advAuto="0"/>
      <p:bldP spid="305" grpId="2" animBg="1" advAuto="0"/>
      <p:bldP spid="306" grpId="3" animBg="1" advAuto="0"/>
      <p:bldP spid="307" grpId="4" animBg="1" advAuto="0"/>
      <p:bldP spid="308" grpId="5" animBg="1" advAuto="0"/>
      <p:bldP spid="309" grpId="6" animBg="1" advAuto="0"/>
      <p:bldP spid="310" grpId="7" animBg="1" advAuto="0"/>
      <p:bldP spid="311" grpId="8" animBg="1" advAuto="0"/>
      <p:bldP spid="312" grpId="9" animBg="1" advAuto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Shape 338"/>
          <p:cNvSpPr>
            <a:spLocks noGrp="1"/>
          </p:cNvSpPr>
          <p:nvPr>
            <p:ph type="body" idx="4294967295"/>
          </p:nvPr>
        </p:nvSpPr>
        <p:spPr>
          <a:xfrm>
            <a:off x="914400" y="1628775"/>
            <a:ext cx="8229600" cy="4525963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374591" lvl="0" indent="-265053">
              <a:buChar char="•"/>
              <a:defRPr sz="1800">
                <a:solidFill>
                  <a:srgbClr val="000000"/>
                </a:solidFill>
              </a:defRPr>
            </a:pPr>
            <a:r>
              <a:rPr sz="2800" b="1"/>
              <a:t>Está relacionado à forma da onda.</a:t>
            </a:r>
          </a:p>
          <a:p>
            <a:pPr marL="374591" lvl="0" indent="-265053">
              <a:buChar char="•"/>
              <a:defRPr sz="1800">
                <a:solidFill>
                  <a:srgbClr val="000000"/>
                </a:solidFill>
              </a:defRPr>
            </a:pPr>
            <a:r>
              <a:rPr sz="2800" b="1"/>
              <a:t>Permite distinguir dois sons de mesma altura e mesma intensidade, emitidos por fontes distintas. </a:t>
            </a:r>
          </a:p>
        </p:txBody>
      </p:sp>
      <p:pic>
        <p:nvPicPr>
          <p:cNvPr id="339" name="image.png"/>
          <p:cNvPicPr/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207962" y="274637"/>
            <a:ext cx="8478838" cy="1236663"/>
          </a:xfrm>
          <a:prstGeom prst="rect">
            <a:avLst/>
          </a:prstGeom>
          <a:ln w="12700">
            <a:miter lim="400000"/>
          </a:ln>
        </p:spPr>
      </p:pic>
      <p:pic>
        <p:nvPicPr>
          <p:cNvPr id="340" name="AB2FEEAA.jpeg" descr="AB2FEEAA"/>
          <p:cNvPicPr/>
          <p:nvPr/>
        </p:nvPicPr>
        <p:blipFill>
          <a:blip r:embed="rId3" cstate="print">
            <a:extLst/>
          </a:blip>
          <a:srcRect t="4034"/>
          <a:stretch>
            <a:fillRect/>
          </a:stretch>
        </p:blipFill>
        <p:spPr>
          <a:xfrm>
            <a:off x="539750" y="3716337"/>
            <a:ext cx="3889375" cy="1758951"/>
          </a:xfrm>
          <a:prstGeom prst="rect">
            <a:avLst/>
          </a:prstGeom>
          <a:ln w="12700">
            <a:miter lim="400000"/>
          </a:ln>
        </p:spPr>
      </p:pic>
      <p:pic>
        <p:nvPicPr>
          <p:cNvPr id="341" name="B7B30C48.jpeg" descr="B7B30C48"/>
          <p:cNvPicPr/>
          <p:nvPr/>
        </p:nvPicPr>
        <p:blipFill>
          <a:blip r:embed="rId4" cstate="print">
            <a:extLst/>
          </a:blip>
          <a:stretch>
            <a:fillRect/>
          </a:stretch>
        </p:blipFill>
        <p:spPr>
          <a:xfrm>
            <a:off x="4859337" y="3716337"/>
            <a:ext cx="3673476" cy="173196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3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3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1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3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3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3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3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4" presetClass="entr" presetSubtype="16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8" grpId="1" build="p" animBg="1" advAuto="0"/>
      <p:bldP spid="340" grpId="2" animBg="1" advAuto="0"/>
      <p:bldP spid="341" grpId="3" animBg="1" advAuto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4" name="image.png"/>
          <p:cNvPicPr/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207962" y="188912"/>
            <a:ext cx="8478838" cy="1231901"/>
          </a:xfrm>
          <a:prstGeom prst="rect">
            <a:avLst/>
          </a:prstGeom>
          <a:ln w="12700">
            <a:miter lim="400000"/>
          </a:ln>
        </p:spPr>
      </p:pic>
      <p:sp>
        <p:nvSpPr>
          <p:cNvPr id="315" name="Shape 315"/>
          <p:cNvSpPr/>
          <p:nvPr/>
        </p:nvSpPr>
        <p:spPr>
          <a:xfrm>
            <a:off x="539750" y="1412875"/>
            <a:ext cx="2879725" cy="5232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spcBef>
                <a:spcPts val="1600"/>
              </a:spcBef>
              <a:defRPr sz="2800" b="1"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 lvl="0">
              <a:defRPr sz="1800" b="0"/>
            </a:pPr>
            <a:r>
              <a:rPr sz="2800" b="1"/>
              <a:t>SOM FORTE</a:t>
            </a:r>
          </a:p>
        </p:txBody>
      </p:sp>
      <p:grpSp>
        <p:nvGrpSpPr>
          <p:cNvPr id="319" name="Group 319"/>
          <p:cNvGrpSpPr/>
          <p:nvPr/>
        </p:nvGrpSpPr>
        <p:grpSpPr>
          <a:xfrm>
            <a:off x="1476374" y="1989137"/>
            <a:ext cx="431802" cy="863601"/>
            <a:chOff x="0" y="0"/>
            <a:chExt cx="431800" cy="863599"/>
          </a:xfrm>
        </p:grpSpPr>
        <p:sp>
          <p:nvSpPr>
            <p:cNvPr id="316" name="Shape 316"/>
            <p:cNvSpPr/>
            <p:nvPr/>
          </p:nvSpPr>
          <p:spPr>
            <a:xfrm rot="5400000">
              <a:off x="-148432" y="283368"/>
              <a:ext cx="728664" cy="4318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200" y="0"/>
                  </a:moveTo>
                  <a:lnTo>
                    <a:pt x="15200" y="5400"/>
                  </a:lnTo>
                  <a:lnTo>
                    <a:pt x="0" y="5400"/>
                  </a:lnTo>
                  <a:lnTo>
                    <a:pt x="0" y="16200"/>
                  </a:lnTo>
                  <a:lnTo>
                    <a:pt x="15200" y="16200"/>
                  </a:lnTo>
                  <a:lnTo>
                    <a:pt x="15200" y="21600"/>
                  </a:lnTo>
                  <a:lnTo>
                    <a:pt x="21600" y="10800"/>
                  </a:lnTo>
                  <a:lnTo>
                    <a:pt x="15200" y="0"/>
                  </a:lnTo>
                  <a:close/>
                </a:path>
              </a:pathLst>
            </a:custGeom>
            <a:solidFill>
              <a:srgbClr val="2DA2BF"/>
            </a:solidFill>
            <a:ln w="9525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>
                  <a:latin typeface="Verdana"/>
                  <a:ea typeface="Verdana"/>
                  <a:cs typeface="Verdana"/>
                  <a:sym typeface="Verdana"/>
                </a:defRPr>
              </a:pPr>
              <a:endParaRPr/>
            </a:p>
          </p:txBody>
        </p:sp>
        <p:sp>
          <p:nvSpPr>
            <p:cNvPr id="317" name="Shape 317"/>
            <p:cNvSpPr/>
            <p:nvPr/>
          </p:nvSpPr>
          <p:spPr>
            <a:xfrm rot="5400000">
              <a:off x="188912" y="-26988"/>
              <a:ext cx="53976" cy="215901"/>
            </a:xfrm>
            <a:prstGeom prst="rect">
              <a:avLst/>
            </a:prstGeom>
            <a:solidFill>
              <a:srgbClr val="2DA2BF"/>
            </a:solidFill>
            <a:ln w="9525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>
                  <a:latin typeface="Verdana"/>
                  <a:ea typeface="Verdana"/>
                  <a:cs typeface="Verdana"/>
                  <a:sym typeface="Verdana"/>
                </a:defRPr>
              </a:pPr>
              <a:endParaRPr/>
            </a:p>
          </p:txBody>
        </p:sp>
        <p:sp>
          <p:nvSpPr>
            <p:cNvPr id="318" name="Shape 318"/>
            <p:cNvSpPr/>
            <p:nvPr/>
          </p:nvSpPr>
          <p:spPr>
            <a:xfrm rot="5400000">
              <a:off x="202406" y="-94457"/>
              <a:ext cx="26988" cy="215901"/>
            </a:xfrm>
            <a:prstGeom prst="rect">
              <a:avLst/>
            </a:prstGeom>
            <a:solidFill>
              <a:srgbClr val="2DA2BF"/>
            </a:solidFill>
            <a:ln w="9525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>
                  <a:latin typeface="Verdana"/>
                  <a:ea typeface="Verdana"/>
                  <a:cs typeface="Verdana"/>
                  <a:sym typeface="Verdana"/>
                </a:defRPr>
              </a:pPr>
              <a:endParaRPr/>
            </a:p>
          </p:txBody>
        </p:sp>
      </p:grpSp>
      <p:sp>
        <p:nvSpPr>
          <p:cNvPr id="320" name="Shape 320"/>
          <p:cNvSpPr/>
          <p:nvPr/>
        </p:nvSpPr>
        <p:spPr>
          <a:xfrm>
            <a:off x="395287" y="2997200"/>
            <a:ext cx="3671888" cy="5232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spcBef>
                <a:spcPts val="1600"/>
              </a:spcBef>
              <a:defRPr sz="2800"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 lvl="0">
              <a:defRPr sz="1800"/>
            </a:pPr>
            <a:r>
              <a:rPr sz="2800"/>
              <a:t>Intensidade Alta </a:t>
            </a:r>
          </a:p>
        </p:txBody>
      </p:sp>
      <p:grpSp>
        <p:nvGrpSpPr>
          <p:cNvPr id="324" name="Group 324"/>
          <p:cNvGrpSpPr/>
          <p:nvPr/>
        </p:nvGrpSpPr>
        <p:grpSpPr>
          <a:xfrm>
            <a:off x="1476374" y="3716337"/>
            <a:ext cx="431802" cy="863601"/>
            <a:chOff x="0" y="0"/>
            <a:chExt cx="431800" cy="863599"/>
          </a:xfrm>
        </p:grpSpPr>
        <p:sp>
          <p:nvSpPr>
            <p:cNvPr id="321" name="Shape 321"/>
            <p:cNvSpPr/>
            <p:nvPr/>
          </p:nvSpPr>
          <p:spPr>
            <a:xfrm rot="5400000">
              <a:off x="-148432" y="283368"/>
              <a:ext cx="728664" cy="4318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200" y="0"/>
                  </a:moveTo>
                  <a:lnTo>
                    <a:pt x="15200" y="5400"/>
                  </a:lnTo>
                  <a:lnTo>
                    <a:pt x="0" y="5400"/>
                  </a:lnTo>
                  <a:lnTo>
                    <a:pt x="0" y="16200"/>
                  </a:lnTo>
                  <a:lnTo>
                    <a:pt x="15200" y="16200"/>
                  </a:lnTo>
                  <a:lnTo>
                    <a:pt x="15200" y="21600"/>
                  </a:lnTo>
                  <a:lnTo>
                    <a:pt x="21600" y="10800"/>
                  </a:lnTo>
                  <a:lnTo>
                    <a:pt x="15200" y="0"/>
                  </a:lnTo>
                  <a:close/>
                </a:path>
              </a:pathLst>
            </a:custGeom>
            <a:solidFill>
              <a:srgbClr val="2DA2BF"/>
            </a:solidFill>
            <a:ln w="9525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>
                  <a:latin typeface="Verdana"/>
                  <a:ea typeface="Verdana"/>
                  <a:cs typeface="Verdana"/>
                  <a:sym typeface="Verdana"/>
                </a:defRPr>
              </a:pPr>
              <a:endParaRPr/>
            </a:p>
          </p:txBody>
        </p:sp>
        <p:sp>
          <p:nvSpPr>
            <p:cNvPr id="322" name="Shape 322"/>
            <p:cNvSpPr/>
            <p:nvPr/>
          </p:nvSpPr>
          <p:spPr>
            <a:xfrm rot="5400000">
              <a:off x="188912" y="-26988"/>
              <a:ext cx="53976" cy="215901"/>
            </a:xfrm>
            <a:prstGeom prst="rect">
              <a:avLst/>
            </a:prstGeom>
            <a:solidFill>
              <a:srgbClr val="2DA2BF"/>
            </a:solidFill>
            <a:ln w="9525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>
                  <a:latin typeface="Verdana"/>
                  <a:ea typeface="Verdana"/>
                  <a:cs typeface="Verdana"/>
                  <a:sym typeface="Verdana"/>
                </a:defRPr>
              </a:pPr>
              <a:endParaRPr/>
            </a:p>
          </p:txBody>
        </p:sp>
        <p:sp>
          <p:nvSpPr>
            <p:cNvPr id="323" name="Shape 323"/>
            <p:cNvSpPr/>
            <p:nvPr/>
          </p:nvSpPr>
          <p:spPr>
            <a:xfrm rot="5400000">
              <a:off x="202406" y="-94457"/>
              <a:ext cx="26988" cy="215901"/>
            </a:xfrm>
            <a:prstGeom prst="rect">
              <a:avLst/>
            </a:prstGeom>
            <a:solidFill>
              <a:srgbClr val="2DA2BF"/>
            </a:solidFill>
            <a:ln w="9525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>
                  <a:latin typeface="Verdana"/>
                  <a:ea typeface="Verdana"/>
                  <a:cs typeface="Verdana"/>
                  <a:sym typeface="Verdana"/>
                </a:defRPr>
              </a:pPr>
              <a:endParaRPr/>
            </a:p>
          </p:txBody>
        </p:sp>
      </p:grpSp>
      <p:sp>
        <p:nvSpPr>
          <p:cNvPr id="325" name="Shape 325"/>
          <p:cNvSpPr/>
          <p:nvPr/>
        </p:nvSpPr>
        <p:spPr>
          <a:xfrm>
            <a:off x="323850" y="4724400"/>
            <a:ext cx="3455988" cy="9550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spcBef>
                <a:spcPts val="1600"/>
              </a:spcBef>
              <a:defRPr sz="2800"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 lvl="0">
              <a:defRPr sz="1800"/>
            </a:pPr>
            <a:r>
              <a:rPr sz="2800"/>
              <a:t>Onda Sonora com amplitude Alta </a:t>
            </a:r>
          </a:p>
        </p:txBody>
      </p:sp>
      <p:sp>
        <p:nvSpPr>
          <p:cNvPr id="326" name="Shape 326"/>
          <p:cNvSpPr/>
          <p:nvPr/>
        </p:nvSpPr>
        <p:spPr>
          <a:xfrm>
            <a:off x="5219700" y="1412875"/>
            <a:ext cx="3384550" cy="5232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spcBef>
                <a:spcPts val="1600"/>
              </a:spcBef>
              <a:defRPr sz="2800" b="1"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 lvl="0">
              <a:defRPr sz="1800" b="0"/>
            </a:pPr>
            <a:r>
              <a:rPr sz="2800" b="1"/>
              <a:t>SOM FRACO</a:t>
            </a:r>
          </a:p>
        </p:txBody>
      </p:sp>
      <p:grpSp>
        <p:nvGrpSpPr>
          <p:cNvPr id="330" name="Group 330"/>
          <p:cNvGrpSpPr/>
          <p:nvPr/>
        </p:nvGrpSpPr>
        <p:grpSpPr>
          <a:xfrm>
            <a:off x="6156324" y="2133599"/>
            <a:ext cx="503239" cy="863601"/>
            <a:chOff x="0" y="0"/>
            <a:chExt cx="503237" cy="863599"/>
          </a:xfrm>
        </p:grpSpPr>
        <p:sp>
          <p:nvSpPr>
            <p:cNvPr id="327" name="Shape 327"/>
            <p:cNvSpPr/>
            <p:nvPr/>
          </p:nvSpPr>
          <p:spPr>
            <a:xfrm rot="5400000">
              <a:off x="-112713" y="247649"/>
              <a:ext cx="728663" cy="5032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200" y="0"/>
                  </a:moveTo>
                  <a:lnTo>
                    <a:pt x="15200" y="5400"/>
                  </a:lnTo>
                  <a:lnTo>
                    <a:pt x="0" y="5400"/>
                  </a:lnTo>
                  <a:lnTo>
                    <a:pt x="0" y="16200"/>
                  </a:lnTo>
                  <a:lnTo>
                    <a:pt x="15200" y="16200"/>
                  </a:lnTo>
                  <a:lnTo>
                    <a:pt x="15200" y="21600"/>
                  </a:lnTo>
                  <a:lnTo>
                    <a:pt x="21600" y="10800"/>
                  </a:lnTo>
                  <a:lnTo>
                    <a:pt x="15200" y="0"/>
                  </a:lnTo>
                  <a:close/>
                </a:path>
              </a:pathLst>
            </a:custGeom>
            <a:solidFill>
              <a:srgbClr val="2DA2BF"/>
            </a:solidFill>
            <a:ln w="9525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>
                  <a:latin typeface="Verdana"/>
                  <a:ea typeface="Verdana"/>
                  <a:cs typeface="Verdana"/>
                  <a:sym typeface="Verdana"/>
                </a:defRPr>
              </a:pPr>
              <a:endParaRPr/>
            </a:p>
          </p:txBody>
        </p:sp>
        <p:sp>
          <p:nvSpPr>
            <p:cNvPr id="328" name="Shape 328"/>
            <p:cNvSpPr/>
            <p:nvPr/>
          </p:nvSpPr>
          <p:spPr>
            <a:xfrm rot="5400000">
              <a:off x="224631" y="-44847"/>
              <a:ext cx="53976" cy="251619"/>
            </a:xfrm>
            <a:prstGeom prst="rect">
              <a:avLst/>
            </a:prstGeom>
            <a:solidFill>
              <a:srgbClr val="2DA2BF"/>
            </a:solidFill>
            <a:ln w="9525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>
                  <a:latin typeface="Verdana"/>
                  <a:ea typeface="Verdana"/>
                  <a:cs typeface="Verdana"/>
                  <a:sym typeface="Verdana"/>
                </a:defRPr>
              </a:pPr>
              <a:endParaRPr/>
            </a:p>
          </p:txBody>
        </p:sp>
        <p:sp>
          <p:nvSpPr>
            <p:cNvPr id="329" name="Shape 329"/>
            <p:cNvSpPr/>
            <p:nvPr/>
          </p:nvSpPr>
          <p:spPr>
            <a:xfrm rot="5400000">
              <a:off x="238124" y="-112316"/>
              <a:ext cx="26989" cy="251620"/>
            </a:xfrm>
            <a:prstGeom prst="rect">
              <a:avLst/>
            </a:prstGeom>
            <a:solidFill>
              <a:srgbClr val="2DA2BF"/>
            </a:solidFill>
            <a:ln w="9525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>
                  <a:latin typeface="Verdana"/>
                  <a:ea typeface="Verdana"/>
                  <a:cs typeface="Verdana"/>
                  <a:sym typeface="Verdana"/>
                </a:defRPr>
              </a:pPr>
              <a:endParaRPr/>
            </a:p>
          </p:txBody>
        </p:sp>
      </p:grpSp>
      <p:sp>
        <p:nvSpPr>
          <p:cNvPr id="331" name="Shape 331"/>
          <p:cNvSpPr/>
          <p:nvPr/>
        </p:nvSpPr>
        <p:spPr>
          <a:xfrm>
            <a:off x="5003800" y="3068637"/>
            <a:ext cx="3671888" cy="523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spcBef>
                <a:spcPts val="1600"/>
              </a:spcBef>
              <a:defRPr sz="2800"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 lvl="0">
              <a:defRPr sz="1800"/>
            </a:pPr>
            <a:r>
              <a:rPr sz="2800"/>
              <a:t>Baixa Intensidade </a:t>
            </a:r>
          </a:p>
        </p:txBody>
      </p:sp>
      <p:grpSp>
        <p:nvGrpSpPr>
          <p:cNvPr id="335" name="Group 335"/>
          <p:cNvGrpSpPr/>
          <p:nvPr/>
        </p:nvGrpSpPr>
        <p:grpSpPr>
          <a:xfrm>
            <a:off x="6156324" y="3716337"/>
            <a:ext cx="503239" cy="863601"/>
            <a:chOff x="0" y="0"/>
            <a:chExt cx="503237" cy="863599"/>
          </a:xfrm>
        </p:grpSpPr>
        <p:sp>
          <p:nvSpPr>
            <p:cNvPr id="332" name="Shape 332"/>
            <p:cNvSpPr/>
            <p:nvPr/>
          </p:nvSpPr>
          <p:spPr>
            <a:xfrm rot="5400000">
              <a:off x="-112713" y="247649"/>
              <a:ext cx="728663" cy="5032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200" y="0"/>
                  </a:moveTo>
                  <a:lnTo>
                    <a:pt x="15200" y="5400"/>
                  </a:lnTo>
                  <a:lnTo>
                    <a:pt x="0" y="5400"/>
                  </a:lnTo>
                  <a:lnTo>
                    <a:pt x="0" y="16200"/>
                  </a:lnTo>
                  <a:lnTo>
                    <a:pt x="15200" y="16200"/>
                  </a:lnTo>
                  <a:lnTo>
                    <a:pt x="15200" y="21600"/>
                  </a:lnTo>
                  <a:lnTo>
                    <a:pt x="21600" y="10800"/>
                  </a:lnTo>
                  <a:lnTo>
                    <a:pt x="15200" y="0"/>
                  </a:lnTo>
                  <a:close/>
                </a:path>
              </a:pathLst>
            </a:custGeom>
            <a:solidFill>
              <a:srgbClr val="2DA2BF"/>
            </a:solidFill>
            <a:ln w="9525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>
                  <a:latin typeface="Verdana"/>
                  <a:ea typeface="Verdana"/>
                  <a:cs typeface="Verdana"/>
                  <a:sym typeface="Verdana"/>
                </a:defRPr>
              </a:pPr>
              <a:endParaRPr/>
            </a:p>
          </p:txBody>
        </p:sp>
        <p:sp>
          <p:nvSpPr>
            <p:cNvPr id="333" name="Shape 333"/>
            <p:cNvSpPr/>
            <p:nvPr/>
          </p:nvSpPr>
          <p:spPr>
            <a:xfrm rot="5400000">
              <a:off x="224631" y="-44847"/>
              <a:ext cx="53976" cy="251619"/>
            </a:xfrm>
            <a:prstGeom prst="rect">
              <a:avLst/>
            </a:prstGeom>
            <a:solidFill>
              <a:srgbClr val="2DA2BF"/>
            </a:solidFill>
            <a:ln w="9525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>
                  <a:latin typeface="Verdana"/>
                  <a:ea typeface="Verdana"/>
                  <a:cs typeface="Verdana"/>
                  <a:sym typeface="Verdana"/>
                </a:defRPr>
              </a:pPr>
              <a:endParaRPr/>
            </a:p>
          </p:txBody>
        </p:sp>
        <p:sp>
          <p:nvSpPr>
            <p:cNvPr id="334" name="Shape 334"/>
            <p:cNvSpPr/>
            <p:nvPr/>
          </p:nvSpPr>
          <p:spPr>
            <a:xfrm rot="5400000">
              <a:off x="238124" y="-112316"/>
              <a:ext cx="26989" cy="251620"/>
            </a:xfrm>
            <a:prstGeom prst="rect">
              <a:avLst/>
            </a:prstGeom>
            <a:solidFill>
              <a:srgbClr val="2DA2BF"/>
            </a:solidFill>
            <a:ln w="9525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>
                  <a:latin typeface="Verdana"/>
                  <a:ea typeface="Verdana"/>
                  <a:cs typeface="Verdana"/>
                  <a:sym typeface="Verdana"/>
                </a:defRPr>
              </a:pPr>
              <a:endParaRPr/>
            </a:p>
          </p:txBody>
        </p:sp>
      </p:grpSp>
      <p:sp>
        <p:nvSpPr>
          <p:cNvPr id="336" name="Shape 336"/>
          <p:cNvSpPr/>
          <p:nvPr/>
        </p:nvSpPr>
        <p:spPr>
          <a:xfrm>
            <a:off x="4932362" y="4724400"/>
            <a:ext cx="3816351" cy="15925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spcBef>
                <a:spcPts val="1600"/>
              </a:spcBef>
              <a:defRPr sz="2800"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 lvl="0">
              <a:defRPr sz="1800"/>
            </a:pPr>
            <a:r>
              <a:rPr sz="2800"/>
              <a:t>Onda Sonora com amplitude baixa 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16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" presetClass="entr" presetSubtype="16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4" presetClass="entr" presetSubtype="16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ntr" presetSubtype="16" fill="hold" grpId="5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4" presetClass="entr" presetSubtype="16" fill="hold" grpId="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" dur="500"/>
                                        <p:tgtEl>
                                          <p:spTgt spid="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" presetClass="entr" presetSubtype="16" fill="hold" grpId="7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" fill="hold"/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500"/>
                                        <p:tgtEl>
                                          <p:spTgt spid="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4" presetClass="entr" presetSubtype="16" fill="hold" grpId="8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7" fill="hold"/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8" dur="500"/>
                                        <p:tgtEl>
                                          <p:spTgt spid="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9" grpId="1" animBg="1" advAuto="0"/>
      <p:bldP spid="320" grpId="2" animBg="1" advAuto="0"/>
      <p:bldP spid="324" grpId="5" animBg="1" advAuto="0"/>
      <p:bldP spid="325" grpId="6" animBg="1" advAuto="0"/>
      <p:bldP spid="330" grpId="3" animBg="1" advAuto="0"/>
      <p:bldP spid="331" grpId="4" animBg="1" advAuto="0"/>
      <p:bldP spid="335" grpId="7" animBg="1" advAuto="0"/>
      <p:bldP spid="336" grpId="8" animBg="1" advAuto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Picture 2" descr="http://3.bp.blogspot.com/-7XgwfVEU1yE/Ua-1UAROV4I/AAAAAAAAApk/iy-oecBIsG0/s1600/intensidade+do+som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med"/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slideplayer.com.br/1805444/9/images/8/INTENSIDADE+SONORA+DEFINI%C3%87%C3%83O%3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  <p:transition spd="med"/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Picture 2" descr="https://taniapinto23.files.wordpress.com/2011/04/imagem12.gif?w=64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066276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med"/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500" name="Picture 4" descr="http://slideplayer.com.br/380602/3/images/7/N%C3%ADvel+sonoro+%C3%89+a+rela%C3%A7%C3%A3o+entre+a+intensidade+do+som+ouvido+pela+intensidade+m%C3%ADnima.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  <p:transition spd="med"/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Picture 2" descr="http://ecolnews.com.br/poluicaosonora/escala_de_decibeis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med"/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sultado de imagem para nivel de intensidade sonor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0875"/>
          </a:xfrm>
          <a:prstGeom prst="rect">
            <a:avLst/>
          </a:prstGeom>
          <a:noFill/>
        </p:spPr>
      </p:pic>
    </p:spTree>
  </p:cSld>
  <p:clrMapOvr>
    <a:masterClrMapping/>
  </p:clrMapOvr>
  <p:transition spd="med"/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0" y="612844"/>
            <a:ext cx="91440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 smtClean="0"/>
              <a:t>Um estudante, após assistir a uma aula de Física sobre intensidade sonora, resolveu descobrir qual era o nível sonoro marcado na sala de sua casa quando o horário de tráfego de veículos na região onde mora era intenso. Um aplicativo de celular que simula um </a:t>
            </a:r>
            <a:r>
              <a:rPr lang="pt-BR" dirty="0" err="1" smtClean="0"/>
              <a:t>decibelímetro</a:t>
            </a:r>
            <a:r>
              <a:rPr lang="pt-BR" dirty="0" smtClean="0"/>
              <a:t> revelou que o nível sonoro era de 90 dB. Sabendo que a intensidade mínima que corresponde ao limiar da audição humana corresponde a 10</a:t>
            </a:r>
            <a:r>
              <a:rPr lang="pt-BR" baseline="30000" dirty="0" smtClean="0"/>
              <a:t> – 12 </a:t>
            </a:r>
            <a:r>
              <a:rPr lang="pt-BR" dirty="0" smtClean="0"/>
              <a:t>W/m</a:t>
            </a:r>
            <a:r>
              <a:rPr lang="pt-BR" baseline="30000" dirty="0" smtClean="0"/>
              <a:t>2</a:t>
            </a:r>
            <a:r>
              <a:rPr lang="pt-BR" dirty="0" smtClean="0"/>
              <a:t>, determine, em W/m</a:t>
            </a:r>
            <a:r>
              <a:rPr lang="pt-BR" baseline="30000" dirty="0" smtClean="0"/>
              <a:t>2</a:t>
            </a:r>
            <a:r>
              <a:rPr lang="pt-BR" dirty="0" smtClean="0"/>
              <a:t>, a intensidade sonora referente à medida feita pelo garoto:</a:t>
            </a:r>
          </a:p>
          <a:p>
            <a:r>
              <a:rPr lang="pt-BR" dirty="0" smtClean="0"/>
              <a:t>a) 10</a:t>
            </a:r>
            <a:r>
              <a:rPr lang="pt-BR" baseline="30000" dirty="0" smtClean="0"/>
              <a:t> – 9</a:t>
            </a:r>
            <a:endParaRPr lang="pt-BR" dirty="0" smtClean="0"/>
          </a:p>
          <a:p>
            <a:r>
              <a:rPr lang="pt-BR" dirty="0" smtClean="0"/>
              <a:t>b) 10</a:t>
            </a:r>
            <a:r>
              <a:rPr lang="pt-BR" baseline="30000" dirty="0" smtClean="0"/>
              <a:t> – 6</a:t>
            </a:r>
            <a:endParaRPr lang="pt-BR" dirty="0" smtClean="0"/>
          </a:p>
          <a:p>
            <a:r>
              <a:rPr lang="pt-BR" dirty="0" smtClean="0"/>
              <a:t>c) 10</a:t>
            </a:r>
            <a:r>
              <a:rPr lang="pt-BR" baseline="30000" dirty="0" smtClean="0"/>
              <a:t> – 5</a:t>
            </a:r>
            <a:endParaRPr lang="pt-BR" dirty="0" smtClean="0"/>
          </a:p>
          <a:p>
            <a:r>
              <a:rPr lang="pt-BR" dirty="0" smtClean="0"/>
              <a:t>d) 10</a:t>
            </a:r>
            <a:r>
              <a:rPr lang="pt-BR" baseline="30000" dirty="0" smtClean="0"/>
              <a:t> – 3</a:t>
            </a:r>
            <a:endParaRPr lang="pt-BR" dirty="0" smtClean="0"/>
          </a:p>
          <a:p>
            <a:r>
              <a:rPr lang="pt-BR" dirty="0" smtClean="0"/>
              <a:t>e) 10</a:t>
            </a:r>
            <a:r>
              <a:rPr lang="pt-BR" baseline="30000" dirty="0" smtClean="0"/>
              <a:t> – 2</a:t>
            </a:r>
            <a:endParaRPr lang="pt-BR" dirty="0"/>
          </a:p>
        </p:txBody>
      </p:sp>
    </p:spTree>
  </p:cSld>
  <p:clrMapOvr>
    <a:masterClrMapping/>
  </p:clrMapOvr>
  <p:transition spd="med"/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0"/>
            <a:ext cx="91440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 smtClean="0"/>
              <a:t>Durante um jogo de futebol, a intensidade sonora é próxima de 80 dB. Supondo que, no momento do gol, a intensidade sonora torne-se 1000 vezes maior, qual é o valor do nível sonoro, em dB, no momento do gol?</a:t>
            </a:r>
          </a:p>
          <a:p>
            <a:r>
              <a:rPr lang="pt-BR" dirty="0" smtClean="0"/>
              <a:t>a) 85 dB</a:t>
            </a:r>
          </a:p>
          <a:p>
            <a:r>
              <a:rPr lang="pt-BR" dirty="0" smtClean="0"/>
              <a:t>b) 185 dB</a:t>
            </a:r>
          </a:p>
          <a:p>
            <a:r>
              <a:rPr lang="pt-BR" dirty="0" smtClean="0"/>
              <a:t>c) 110 dB</a:t>
            </a:r>
          </a:p>
          <a:p>
            <a:r>
              <a:rPr lang="pt-BR" dirty="0" smtClean="0"/>
              <a:t>d) 100 dB</a:t>
            </a:r>
          </a:p>
          <a:p>
            <a:r>
              <a:rPr lang="pt-BR" dirty="0" smtClean="0"/>
              <a:t>e) 90 dB</a:t>
            </a:r>
            <a:endParaRPr lang="pt-BR" dirty="0"/>
          </a:p>
        </p:txBody>
      </p:sp>
      <p:sp>
        <p:nvSpPr>
          <p:cNvPr id="3" name="Retângulo 2"/>
          <p:cNvSpPr/>
          <p:nvPr/>
        </p:nvSpPr>
        <p:spPr>
          <a:xfrm>
            <a:off x="0" y="3441680"/>
            <a:ext cx="91440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 smtClean="0"/>
              <a:t>Durante um show, a intensidade sonora nas proximidades do palco era de aproximadamente 1W/m</a:t>
            </a:r>
            <a:r>
              <a:rPr lang="pt-BR" baseline="30000" dirty="0" smtClean="0"/>
              <a:t>2</a:t>
            </a:r>
            <a:r>
              <a:rPr lang="pt-BR" dirty="0" smtClean="0"/>
              <a:t>. Sabendo que a intensidade mínima para a audição humana é de 10</a:t>
            </a:r>
            <a:r>
              <a:rPr lang="pt-BR" baseline="30000" dirty="0" smtClean="0"/>
              <a:t> – 12 </a:t>
            </a:r>
            <a:r>
              <a:rPr lang="pt-BR" dirty="0" smtClean="0"/>
              <a:t>W/m</a:t>
            </a:r>
            <a:r>
              <a:rPr lang="pt-BR" baseline="30000" dirty="0" smtClean="0"/>
              <a:t>2</a:t>
            </a:r>
            <a:r>
              <a:rPr lang="pt-BR" dirty="0" smtClean="0"/>
              <a:t>, determine o nível de intensidade sonora na região do palco:</a:t>
            </a:r>
          </a:p>
          <a:p>
            <a:r>
              <a:rPr lang="pt-BR" dirty="0" smtClean="0"/>
              <a:t>a) 80 dB</a:t>
            </a:r>
          </a:p>
          <a:p>
            <a:r>
              <a:rPr lang="pt-BR" dirty="0" smtClean="0"/>
              <a:t>b) 130 dB</a:t>
            </a:r>
          </a:p>
          <a:p>
            <a:r>
              <a:rPr lang="pt-BR" dirty="0" smtClean="0"/>
              <a:t>c) 110 dB</a:t>
            </a:r>
          </a:p>
          <a:p>
            <a:r>
              <a:rPr lang="pt-BR" dirty="0" smtClean="0"/>
              <a:t>d) 120 dB</a:t>
            </a:r>
          </a:p>
          <a:p>
            <a:r>
              <a:rPr lang="pt-BR" dirty="0" smtClean="0"/>
              <a:t>e) 90 dB</a:t>
            </a:r>
            <a:endParaRPr lang="pt-BR" dirty="0"/>
          </a:p>
        </p:txBody>
      </p:sp>
    </p:spTree>
  </p:cSld>
  <p:clrMapOvr>
    <a:masterClrMapping/>
  </p:clrMapOvr>
  <p:transition spd="med"/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Shape 343"/>
          <p:cNvSpPr>
            <a:spLocks noGrp="1"/>
          </p:cNvSpPr>
          <p:nvPr>
            <p:ph type="body" idx="4294967295"/>
          </p:nvPr>
        </p:nvSpPr>
        <p:spPr>
          <a:xfrm>
            <a:off x="708025" y="1341438"/>
            <a:ext cx="8435975" cy="3197225"/>
          </a:xfrm>
          <a:prstGeom prst="rect">
            <a:avLst/>
          </a:prstGeom>
        </p:spPr>
        <p:txBody>
          <a:bodyPr lIns="0" tIns="0" rIns="0" bIns="0">
            <a:normAutofit lnSpcReduction="10000"/>
          </a:bodyPr>
          <a:lstStyle/>
          <a:p>
            <a:pPr marL="370845" lvl="0" indent="-262403" defTabSz="905255">
              <a:lnSpc>
                <a:spcPct val="90000"/>
              </a:lnSpc>
              <a:spcBef>
                <a:spcPts val="300"/>
              </a:spcBef>
              <a:buChar char="•"/>
              <a:defRPr sz="1800">
                <a:solidFill>
                  <a:srgbClr val="000000"/>
                </a:solidFill>
              </a:defRPr>
            </a:pPr>
            <a:r>
              <a:rPr sz="2772" b="1"/>
              <a:t>Quando as ondas sonoras atingem um obstáculo fixo, como uma parede, elas sofrem reflexão com inversão de fase. </a:t>
            </a:r>
          </a:p>
          <a:p>
            <a:pPr marL="370845" lvl="0" indent="-262403" defTabSz="905255">
              <a:lnSpc>
                <a:spcPct val="90000"/>
              </a:lnSpc>
              <a:spcBef>
                <a:spcPts val="300"/>
              </a:spcBef>
              <a:buChar char="•"/>
              <a:defRPr sz="1800">
                <a:solidFill>
                  <a:srgbClr val="000000"/>
                </a:solidFill>
              </a:defRPr>
            </a:pPr>
            <a:r>
              <a:rPr sz="2772" b="1">
                <a:solidFill>
                  <a:srgbClr val="FF0000"/>
                </a:solidFill>
              </a:rPr>
              <a:t>Persistência auditiva:</a:t>
            </a:r>
            <a:r>
              <a:rPr sz="2772" b="1"/>
              <a:t> tempo que leva para deixarmos de perceber um som (0,1s).</a:t>
            </a:r>
          </a:p>
          <a:p>
            <a:pPr marL="370845" lvl="0" indent="-262403" defTabSz="905255">
              <a:lnSpc>
                <a:spcPct val="90000"/>
              </a:lnSpc>
              <a:spcBef>
                <a:spcPts val="300"/>
              </a:spcBef>
              <a:buChar char="•"/>
              <a:defRPr sz="1800">
                <a:solidFill>
                  <a:srgbClr val="000000"/>
                </a:solidFill>
              </a:defRPr>
            </a:pPr>
            <a:r>
              <a:rPr sz="2772" b="1">
                <a:solidFill>
                  <a:srgbClr val="FF0000"/>
                </a:solidFill>
              </a:rPr>
              <a:t>Eco:</a:t>
            </a:r>
            <a:r>
              <a:rPr sz="2772" b="1"/>
              <a:t> ocorre quando a pessoa percebe o som por ela emitido duas vezes distintas.     </a:t>
            </a:r>
          </a:p>
        </p:txBody>
      </p:sp>
      <p:pic>
        <p:nvPicPr>
          <p:cNvPr id="344" name="image.png"/>
          <p:cNvPicPr/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219075" y="188912"/>
            <a:ext cx="8480425" cy="1238251"/>
          </a:xfrm>
          <a:prstGeom prst="rect">
            <a:avLst/>
          </a:prstGeom>
          <a:ln w="12700">
            <a:miter lim="400000"/>
          </a:ln>
        </p:spPr>
      </p:pic>
      <p:pic>
        <p:nvPicPr>
          <p:cNvPr id="345" name="eco.png" descr="eco"/>
          <p:cNvPicPr/>
          <p:nvPr/>
        </p:nvPicPr>
        <p:blipFill>
          <a:blip r:embed="rId3" cstate="print">
            <a:extLst/>
          </a:blip>
          <a:stretch>
            <a:fillRect/>
          </a:stretch>
        </p:blipFill>
        <p:spPr>
          <a:xfrm>
            <a:off x="539750" y="4649787"/>
            <a:ext cx="4176713" cy="1630363"/>
          </a:xfrm>
          <a:prstGeom prst="rect">
            <a:avLst/>
          </a:prstGeom>
          <a:ln w="12700">
            <a:miter lim="400000"/>
          </a:ln>
        </p:spPr>
      </p:pic>
      <p:pic>
        <p:nvPicPr>
          <p:cNvPr id="346" name="morcego40.png" descr="morcego40"/>
          <p:cNvPicPr/>
          <p:nvPr/>
        </p:nvPicPr>
        <p:blipFill>
          <a:blip r:embed="rId4" cstate="print">
            <a:extLst/>
          </a:blip>
          <a:stretch>
            <a:fillRect/>
          </a:stretch>
        </p:blipFill>
        <p:spPr>
          <a:xfrm>
            <a:off x="4932362" y="4656137"/>
            <a:ext cx="3714751" cy="158115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4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4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1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3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3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3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3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3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3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ntr" presetSubtype="16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4" presetClass="entr" presetSubtype="16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" dur="5000"/>
                                        <p:tgtEl>
                                          <p:spTgt spid="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3" grpId="1" build="p" animBg="1" advAuto="0"/>
      <p:bldP spid="345" grpId="2" animBg="1" advAuto="0"/>
      <p:bldP spid="346" grpId="3" animBg="1" advAuto="0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Shape 348"/>
          <p:cNvSpPr/>
          <p:nvPr/>
        </p:nvSpPr>
        <p:spPr>
          <a:xfrm>
            <a:off x="6083300" y="4581525"/>
            <a:ext cx="1584325" cy="504825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FF"/>
            </a:solidFill>
            <a:round/>
          </a:ln>
        </p:spPr>
        <p:txBody>
          <a:bodyPr lIns="0" tIns="0" rIns="0" bIns="0" anchor="ctr"/>
          <a:lstStyle/>
          <a:p>
            <a:pPr lvl="0">
              <a:defRPr>
                <a:latin typeface="Verdana"/>
                <a:ea typeface="Verdana"/>
                <a:cs typeface="Verdana"/>
                <a:sym typeface="Verdana"/>
              </a:defRPr>
            </a:pPr>
            <a:endParaRPr/>
          </a:p>
        </p:txBody>
      </p:sp>
      <p:sp>
        <p:nvSpPr>
          <p:cNvPr id="349" name="Shape 349"/>
          <p:cNvSpPr/>
          <p:nvPr/>
        </p:nvSpPr>
        <p:spPr>
          <a:xfrm>
            <a:off x="611187" y="549275"/>
            <a:ext cx="8135938" cy="16653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lvl="0">
              <a:spcBef>
                <a:spcPts val="1600"/>
              </a:spcBef>
            </a:pPr>
            <a:r>
              <a:rPr sz="2800" b="1">
                <a:solidFill>
                  <a:srgbClr val="0000FF"/>
                </a:solidFill>
                <a:effectLst>
                  <a:outerShdw blurRad="12700" dist="25400" dir="2700000" rotWithShape="0">
                    <a:srgbClr val="DDDDDD"/>
                  </a:outerShdw>
                </a:effectLst>
                <a:latin typeface="Comic Sans MS"/>
                <a:ea typeface="Comic Sans MS"/>
                <a:cs typeface="Comic Sans MS"/>
                <a:sym typeface="Comic Sans MS"/>
              </a:rPr>
              <a:t>Eco em um Obstáculo Frontal</a:t>
            </a:r>
            <a:endParaRPr sz="2800">
              <a:solidFill>
                <a:srgbClr val="0000FF"/>
              </a:solidFill>
              <a:effectLst>
                <a:outerShdw blurRad="12700" dist="25400" dir="2700000" rotWithShape="0">
                  <a:srgbClr val="DDDDDD"/>
                </a:outerShdw>
              </a:effectLst>
              <a:latin typeface="Comic Sans MS"/>
              <a:ea typeface="Comic Sans MS"/>
              <a:cs typeface="Comic Sans MS"/>
              <a:sym typeface="Comic Sans MS"/>
            </a:endParaRPr>
          </a:p>
          <a:p>
            <a:pPr lvl="0">
              <a:spcBef>
                <a:spcPts val="1600"/>
              </a:spcBef>
            </a:pPr>
            <a:r>
              <a:rPr sz="2800">
                <a:latin typeface="Times New Roman"/>
                <a:ea typeface="Times New Roman"/>
                <a:cs typeface="Times New Roman"/>
                <a:sym typeface="Times New Roman"/>
              </a:rPr>
              <a:t>    Supondo v</a:t>
            </a:r>
            <a:r>
              <a:rPr sz="2800" baseline="-25000">
                <a:latin typeface="Times New Roman"/>
                <a:ea typeface="Times New Roman"/>
                <a:cs typeface="Times New Roman"/>
                <a:sym typeface="Times New Roman"/>
              </a:rPr>
              <a:t>SOM </a:t>
            </a:r>
            <a:r>
              <a:rPr sz="2800">
                <a:latin typeface="Times New Roman"/>
                <a:ea typeface="Times New Roman"/>
                <a:cs typeface="Times New Roman"/>
                <a:sym typeface="Times New Roman"/>
              </a:rPr>
              <a:t>= 340 m/s e Δt=0,1 s para a persistência auditiva temos:</a:t>
            </a:r>
          </a:p>
        </p:txBody>
      </p:sp>
      <p:sp>
        <p:nvSpPr>
          <p:cNvPr id="350" name="Shape 350"/>
          <p:cNvSpPr/>
          <p:nvPr/>
        </p:nvSpPr>
        <p:spPr>
          <a:xfrm>
            <a:off x="971549" y="3573462"/>
            <a:ext cx="3240089" cy="1"/>
          </a:xfrm>
          <a:prstGeom prst="line">
            <a:avLst/>
          </a:prstGeom>
          <a:ln w="76200">
            <a:solidFill>
              <a:srgbClr val="993300"/>
            </a:solidFill>
            <a:round/>
          </a:ln>
        </p:spPr>
        <p:txBody>
          <a:bodyPr lIns="0" tIns="0" rIns="0" bIns="0"/>
          <a:lstStyle/>
          <a:p>
            <a:pPr lvl="0" defTabSz="457200"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/>
          </a:p>
        </p:txBody>
      </p:sp>
      <p:sp>
        <p:nvSpPr>
          <p:cNvPr id="351" name="Shape 351"/>
          <p:cNvSpPr/>
          <p:nvPr/>
        </p:nvSpPr>
        <p:spPr>
          <a:xfrm>
            <a:off x="4097337" y="2305050"/>
            <a:ext cx="1" cy="1223963"/>
          </a:xfrm>
          <a:prstGeom prst="line">
            <a:avLst/>
          </a:prstGeom>
          <a:ln w="57150">
            <a:solidFill>
              <a:srgbClr val="FF0000"/>
            </a:solidFill>
            <a:round/>
          </a:ln>
        </p:spPr>
        <p:txBody>
          <a:bodyPr lIns="0" tIns="0" rIns="0" bIns="0"/>
          <a:lstStyle/>
          <a:p>
            <a:pPr lvl="0" defTabSz="457200"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/>
          </a:p>
        </p:txBody>
      </p:sp>
      <p:sp>
        <p:nvSpPr>
          <p:cNvPr id="352" name="Shape 352"/>
          <p:cNvSpPr/>
          <p:nvPr/>
        </p:nvSpPr>
        <p:spPr>
          <a:xfrm>
            <a:off x="3635375" y="1989137"/>
            <a:ext cx="1296988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spcBef>
                <a:spcPts val="1000"/>
              </a:spcBef>
              <a:defRPr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 lvl="0"/>
            <a:r>
              <a:t>obstáculo</a:t>
            </a:r>
          </a:p>
        </p:txBody>
      </p:sp>
      <p:sp>
        <p:nvSpPr>
          <p:cNvPr id="353" name="Shape 353"/>
          <p:cNvSpPr/>
          <p:nvPr/>
        </p:nvSpPr>
        <p:spPr>
          <a:xfrm>
            <a:off x="1331912" y="2565399"/>
            <a:ext cx="287339" cy="2873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/>
          <a:ln>
            <a:solidFill/>
            <a:round/>
          </a:ln>
        </p:spPr>
        <p:txBody>
          <a:bodyPr lIns="0" tIns="0" rIns="0" bIns="0" anchor="ctr"/>
          <a:lstStyle/>
          <a:p>
            <a:pPr lvl="0">
              <a:defRPr>
                <a:latin typeface="Verdana"/>
                <a:ea typeface="Verdana"/>
                <a:cs typeface="Verdana"/>
                <a:sym typeface="Verdana"/>
              </a:defRPr>
            </a:pPr>
            <a:endParaRPr/>
          </a:p>
        </p:txBody>
      </p:sp>
      <p:sp>
        <p:nvSpPr>
          <p:cNvPr id="354" name="Shape 354"/>
          <p:cNvSpPr/>
          <p:nvPr/>
        </p:nvSpPr>
        <p:spPr>
          <a:xfrm>
            <a:off x="1476375" y="2781300"/>
            <a:ext cx="0" cy="431800"/>
          </a:xfrm>
          <a:prstGeom prst="line">
            <a:avLst/>
          </a:prstGeom>
          <a:ln w="57150">
            <a:solidFill/>
            <a:round/>
          </a:ln>
        </p:spPr>
        <p:txBody>
          <a:bodyPr lIns="0" tIns="0" rIns="0" bIns="0"/>
          <a:lstStyle/>
          <a:p>
            <a:pPr lvl="0" defTabSz="457200"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/>
          </a:p>
        </p:txBody>
      </p:sp>
      <p:sp>
        <p:nvSpPr>
          <p:cNvPr id="355" name="Shape 355"/>
          <p:cNvSpPr/>
          <p:nvPr/>
        </p:nvSpPr>
        <p:spPr>
          <a:xfrm>
            <a:off x="1476375" y="3213099"/>
            <a:ext cx="142876" cy="287339"/>
          </a:xfrm>
          <a:prstGeom prst="line">
            <a:avLst/>
          </a:prstGeom>
          <a:ln w="57150">
            <a:solidFill/>
            <a:round/>
          </a:ln>
        </p:spPr>
        <p:txBody>
          <a:bodyPr lIns="0" tIns="0" rIns="0" bIns="0"/>
          <a:lstStyle/>
          <a:p>
            <a:pPr lvl="0" defTabSz="457200"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/>
          </a:p>
        </p:txBody>
      </p:sp>
      <p:sp>
        <p:nvSpPr>
          <p:cNvPr id="356" name="Shape 356"/>
          <p:cNvSpPr/>
          <p:nvPr/>
        </p:nvSpPr>
        <p:spPr>
          <a:xfrm flipH="1">
            <a:off x="1258887" y="3213099"/>
            <a:ext cx="217489" cy="287339"/>
          </a:xfrm>
          <a:prstGeom prst="line">
            <a:avLst/>
          </a:prstGeom>
          <a:ln w="57150">
            <a:solidFill/>
            <a:round/>
          </a:ln>
        </p:spPr>
        <p:txBody>
          <a:bodyPr lIns="0" tIns="0" rIns="0" bIns="0"/>
          <a:lstStyle/>
          <a:p>
            <a:pPr lvl="0" defTabSz="457200"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/>
          </a:p>
        </p:txBody>
      </p:sp>
      <p:sp>
        <p:nvSpPr>
          <p:cNvPr id="357" name="Shape 357"/>
          <p:cNvSpPr/>
          <p:nvPr/>
        </p:nvSpPr>
        <p:spPr>
          <a:xfrm flipH="1">
            <a:off x="1331912" y="2924174"/>
            <a:ext cx="144463" cy="144464"/>
          </a:xfrm>
          <a:prstGeom prst="line">
            <a:avLst/>
          </a:prstGeom>
          <a:ln w="57150">
            <a:solidFill/>
            <a:round/>
          </a:ln>
        </p:spPr>
        <p:txBody>
          <a:bodyPr lIns="0" tIns="0" rIns="0" bIns="0"/>
          <a:lstStyle/>
          <a:p>
            <a:pPr lvl="0" defTabSz="457200"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/>
          </a:p>
        </p:txBody>
      </p:sp>
      <p:sp>
        <p:nvSpPr>
          <p:cNvPr id="358" name="Shape 358"/>
          <p:cNvSpPr/>
          <p:nvPr/>
        </p:nvSpPr>
        <p:spPr>
          <a:xfrm>
            <a:off x="1331912" y="3068637"/>
            <a:ext cx="287339" cy="144463"/>
          </a:xfrm>
          <a:prstGeom prst="line">
            <a:avLst/>
          </a:prstGeom>
          <a:ln w="57150">
            <a:solidFill/>
            <a:round/>
          </a:ln>
        </p:spPr>
        <p:txBody>
          <a:bodyPr lIns="0" tIns="0" rIns="0" bIns="0"/>
          <a:lstStyle/>
          <a:p>
            <a:pPr lvl="0" defTabSz="457200"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/>
          </a:p>
        </p:txBody>
      </p:sp>
      <p:sp>
        <p:nvSpPr>
          <p:cNvPr id="359" name="Shape 359"/>
          <p:cNvSpPr/>
          <p:nvPr/>
        </p:nvSpPr>
        <p:spPr>
          <a:xfrm rot="2817759">
            <a:off x="1342204" y="2566181"/>
            <a:ext cx="698533" cy="7191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cubicBezTo>
                  <a:pt x="11929" y="0"/>
                  <a:pt x="21600" y="9670"/>
                  <a:pt x="21600" y="21600"/>
                </a:cubicBezTo>
              </a:path>
            </a:pathLst>
          </a:custGeom>
          <a:ln>
            <a:solidFill/>
            <a:round/>
          </a:ln>
        </p:spPr>
        <p:txBody>
          <a:bodyPr lIns="0" tIns="0" rIns="0" bIns="0" anchor="ctr"/>
          <a:lstStyle/>
          <a:p>
            <a:pPr lvl="0">
              <a:defRPr>
                <a:latin typeface="Verdana"/>
                <a:ea typeface="Verdana"/>
                <a:cs typeface="Verdana"/>
                <a:sym typeface="Verdana"/>
              </a:defRPr>
            </a:pPr>
            <a:endParaRPr/>
          </a:p>
        </p:txBody>
      </p:sp>
      <p:sp>
        <p:nvSpPr>
          <p:cNvPr id="360" name="Shape 360"/>
          <p:cNvSpPr/>
          <p:nvPr/>
        </p:nvSpPr>
        <p:spPr>
          <a:xfrm rot="2817759">
            <a:off x="2194691" y="2566181"/>
            <a:ext cx="698533" cy="7191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cubicBezTo>
                  <a:pt x="11929" y="0"/>
                  <a:pt x="21600" y="9670"/>
                  <a:pt x="21600" y="21600"/>
                </a:cubicBezTo>
              </a:path>
            </a:pathLst>
          </a:custGeom>
          <a:ln>
            <a:solidFill/>
            <a:round/>
          </a:ln>
        </p:spPr>
        <p:txBody>
          <a:bodyPr lIns="0" tIns="0" rIns="0" bIns="0" anchor="ctr"/>
          <a:lstStyle/>
          <a:p>
            <a:pPr lvl="0">
              <a:defRPr>
                <a:latin typeface="Verdana"/>
                <a:ea typeface="Verdana"/>
                <a:cs typeface="Verdana"/>
                <a:sym typeface="Verdana"/>
              </a:defRPr>
            </a:pPr>
            <a:endParaRPr/>
          </a:p>
        </p:txBody>
      </p:sp>
      <p:sp>
        <p:nvSpPr>
          <p:cNvPr id="361" name="Shape 361"/>
          <p:cNvSpPr/>
          <p:nvPr/>
        </p:nvSpPr>
        <p:spPr>
          <a:xfrm rot="2817759">
            <a:off x="2999554" y="2555069"/>
            <a:ext cx="698533" cy="71913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cubicBezTo>
                  <a:pt x="11929" y="0"/>
                  <a:pt x="21600" y="9670"/>
                  <a:pt x="21600" y="21600"/>
                </a:cubicBezTo>
              </a:path>
            </a:pathLst>
          </a:custGeom>
          <a:ln>
            <a:solidFill/>
            <a:round/>
          </a:ln>
        </p:spPr>
        <p:txBody>
          <a:bodyPr lIns="0" tIns="0" rIns="0" bIns="0" anchor="ctr"/>
          <a:lstStyle/>
          <a:p>
            <a:pPr lvl="0">
              <a:defRPr>
                <a:latin typeface="Verdana"/>
                <a:ea typeface="Verdana"/>
                <a:cs typeface="Verdana"/>
                <a:sym typeface="Verdana"/>
              </a:defRPr>
            </a:pPr>
            <a:endParaRPr/>
          </a:p>
        </p:txBody>
      </p:sp>
      <p:sp>
        <p:nvSpPr>
          <p:cNvPr id="362" name="Shape 362"/>
          <p:cNvSpPr/>
          <p:nvPr/>
        </p:nvSpPr>
        <p:spPr>
          <a:xfrm rot="13541714">
            <a:off x="3647276" y="2575730"/>
            <a:ext cx="698533" cy="71913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cubicBezTo>
                  <a:pt x="11929" y="0"/>
                  <a:pt x="21600" y="9670"/>
                  <a:pt x="21600" y="21600"/>
                </a:cubicBezTo>
              </a:path>
            </a:pathLst>
          </a:custGeom>
          <a:ln>
            <a:solidFill>
              <a:srgbClr val="0000FF"/>
            </a:solidFill>
            <a:round/>
          </a:ln>
        </p:spPr>
        <p:txBody>
          <a:bodyPr lIns="0" tIns="0" rIns="0" bIns="0" anchor="ctr"/>
          <a:lstStyle/>
          <a:p>
            <a:pPr lvl="0">
              <a:defRPr>
                <a:latin typeface="Verdana"/>
                <a:ea typeface="Verdana"/>
                <a:cs typeface="Verdana"/>
                <a:sym typeface="Verdana"/>
              </a:defRPr>
            </a:pPr>
            <a:endParaRPr/>
          </a:p>
        </p:txBody>
      </p:sp>
      <p:sp>
        <p:nvSpPr>
          <p:cNvPr id="363" name="Shape 363"/>
          <p:cNvSpPr/>
          <p:nvPr/>
        </p:nvSpPr>
        <p:spPr>
          <a:xfrm rot="13541714">
            <a:off x="2782088" y="2555092"/>
            <a:ext cx="698534" cy="7191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cubicBezTo>
                  <a:pt x="11929" y="0"/>
                  <a:pt x="21600" y="9670"/>
                  <a:pt x="21600" y="21600"/>
                </a:cubicBezTo>
              </a:path>
            </a:pathLst>
          </a:custGeom>
          <a:ln>
            <a:solidFill>
              <a:srgbClr val="0000FF"/>
            </a:solidFill>
            <a:round/>
          </a:ln>
        </p:spPr>
        <p:txBody>
          <a:bodyPr lIns="0" tIns="0" rIns="0" bIns="0" anchor="ctr"/>
          <a:lstStyle/>
          <a:p>
            <a:pPr lvl="0">
              <a:defRPr>
                <a:latin typeface="Verdana"/>
                <a:ea typeface="Verdana"/>
                <a:cs typeface="Verdana"/>
                <a:sym typeface="Verdana"/>
              </a:defRPr>
            </a:pPr>
            <a:endParaRPr/>
          </a:p>
        </p:txBody>
      </p:sp>
      <p:sp>
        <p:nvSpPr>
          <p:cNvPr id="364" name="Shape 364"/>
          <p:cNvSpPr/>
          <p:nvPr/>
        </p:nvSpPr>
        <p:spPr>
          <a:xfrm rot="13541714">
            <a:off x="1918488" y="2575730"/>
            <a:ext cx="698534" cy="71913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cubicBezTo>
                  <a:pt x="11929" y="0"/>
                  <a:pt x="21600" y="9670"/>
                  <a:pt x="21600" y="21600"/>
                </a:cubicBezTo>
              </a:path>
            </a:pathLst>
          </a:custGeom>
          <a:ln>
            <a:solidFill>
              <a:srgbClr val="0000FF"/>
            </a:solidFill>
            <a:round/>
          </a:ln>
        </p:spPr>
        <p:txBody>
          <a:bodyPr lIns="0" tIns="0" rIns="0" bIns="0" anchor="ctr"/>
          <a:lstStyle/>
          <a:p>
            <a:pPr lvl="0">
              <a:defRPr>
                <a:latin typeface="Verdana"/>
                <a:ea typeface="Verdana"/>
                <a:cs typeface="Verdana"/>
                <a:sym typeface="Verdana"/>
              </a:defRPr>
            </a:pPr>
            <a:endParaRPr/>
          </a:p>
        </p:txBody>
      </p:sp>
      <p:sp>
        <p:nvSpPr>
          <p:cNvPr id="365" name="Shape 365"/>
          <p:cNvSpPr/>
          <p:nvPr/>
        </p:nvSpPr>
        <p:spPr>
          <a:xfrm>
            <a:off x="1476375" y="3933825"/>
            <a:ext cx="2590800" cy="0"/>
          </a:xfrm>
          <a:prstGeom prst="line">
            <a:avLst/>
          </a:prstGeom>
          <a:ln>
            <a:solidFill/>
            <a:round/>
            <a:headEnd type="triangle"/>
            <a:tailEnd type="triangle"/>
          </a:ln>
        </p:spPr>
        <p:txBody>
          <a:bodyPr lIns="0" tIns="0" rIns="0" bIns="0"/>
          <a:lstStyle/>
          <a:p>
            <a:pPr lvl="0" defTabSz="457200"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/>
          </a:p>
        </p:txBody>
      </p:sp>
      <p:sp>
        <p:nvSpPr>
          <p:cNvPr id="366" name="Shape 366"/>
          <p:cNvSpPr/>
          <p:nvPr/>
        </p:nvSpPr>
        <p:spPr>
          <a:xfrm>
            <a:off x="1476375" y="3644900"/>
            <a:ext cx="0" cy="360363"/>
          </a:xfrm>
          <a:prstGeom prst="line">
            <a:avLst/>
          </a:prstGeom>
          <a:ln>
            <a:solidFill/>
            <a:prstDash val="dash"/>
            <a:round/>
          </a:ln>
        </p:spPr>
        <p:txBody>
          <a:bodyPr lIns="0" tIns="0" rIns="0" bIns="0"/>
          <a:lstStyle/>
          <a:p>
            <a:pPr lvl="0" defTabSz="457200"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/>
          </a:p>
        </p:txBody>
      </p:sp>
      <p:sp>
        <p:nvSpPr>
          <p:cNvPr id="367" name="Shape 367"/>
          <p:cNvSpPr/>
          <p:nvPr/>
        </p:nvSpPr>
        <p:spPr>
          <a:xfrm>
            <a:off x="4067175" y="3644900"/>
            <a:ext cx="0" cy="360363"/>
          </a:xfrm>
          <a:prstGeom prst="line">
            <a:avLst/>
          </a:prstGeom>
          <a:ln>
            <a:solidFill/>
            <a:prstDash val="dash"/>
            <a:round/>
          </a:ln>
        </p:spPr>
        <p:txBody>
          <a:bodyPr lIns="0" tIns="0" rIns="0" bIns="0"/>
          <a:lstStyle/>
          <a:p>
            <a:pPr lvl="0" defTabSz="457200"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/>
          </a:p>
        </p:txBody>
      </p:sp>
      <p:sp>
        <p:nvSpPr>
          <p:cNvPr id="368" name="Shape 368"/>
          <p:cNvSpPr/>
          <p:nvPr/>
        </p:nvSpPr>
        <p:spPr>
          <a:xfrm>
            <a:off x="5794375" y="2324100"/>
            <a:ext cx="2233613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spcBef>
                <a:spcPts val="1400"/>
              </a:spcBef>
              <a:defRPr sz="2400"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 lvl="0">
              <a:defRPr sz="1800"/>
            </a:pPr>
            <a:r>
              <a:rPr sz="2400"/>
              <a:t>d = v.t</a:t>
            </a:r>
          </a:p>
        </p:txBody>
      </p:sp>
      <p:sp>
        <p:nvSpPr>
          <p:cNvPr id="369" name="Shape 369"/>
          <p:cNvSpPr/>
          <p:nvPr/>
        </p:nvSpPr>
        <p:spPr>
          <a:xfrm>
            <a:off x="5580062" y="2781300"/>
            <a:ext cx="2233613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spcBef>
                <a:spcPts val="1400"/>
              </a:spcBef>
              <a:defRPr sz="2400"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 lvl="0">
              <a:defRPr sz="1800"/>
            </a:pPr>
            <a:r>
              <a:rPr sz="2400"/>
              <a:t>2d = v.t</a:t>
            </a:r>
          </a:p>
        </p:txBody>
      </p:sp>
      <p:sp>
        <p:nvSpPr>
          <p:cNvPr id="370" name="Shape 370"/>
          <p:cNvSpPr/>
          <p:nvPr/>
        </p:nvSpPr>
        <p:spPr>
          <a:xfrm>
            <a:off x="5580062" y="3284537"/>
            <a:ext cx="2736851" cy="459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spcBef>
                <a:spcPts val="1400"/>
              </a:spcBef>
              <a:defRPr sz="2400"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 lvl="0">
              <a:defRPr sz="1800"/>
            </a:pPr>
            <a:r>
              <a:rPr sz="2400"/>
              <a:t>2d = 340 x 0,1</a:t>
            </a:r>
          </a:p>
        </p:txBody>
      </p:sp>
      <p:sp>
        <p:nvSpPr>
          <p:cNvPr id="371" name="Shape 371"/>
          <p:cNvSpPr/>
          <p:nvPr/>
        </p:nvSpPr>
        <p:spPr>
          <a:xfrm>
            <a:off x="5580062" y="4051300"/>
            <a:ext cx="2233613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spcBef>
                <a:spcPts val="1400"/>
              </a:spcBef>
              <a:defRPr sz="2400"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 lvl="0">
              <a:defRPr sz="1800"/>
            </a:pPr>
            <a:r>
              <a:rPr sz="2400"/>
              <a:t>2d = 34</a:t>
            </a:r>
          </a:p>
        </p:txBody>
      </p:sp>
      <p:sp>
        <p:nvSpPr>
          <p:cNvPr id="372" name="Shape 372"/>
          <p:cNvSpPr/>
          <p:nvPr/>
        </p:nvSpPr>
        <p:spPr>
          <a:xfrm>
            <a:off x="6083300" y="4627562"/>
            <a:ext cx="2233613" cy="459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spcBef>
                <a:spcPts val="1400"/>
              </a:spcBef>
              <a:defRPr sz="2400"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 lvl="0">
              <a:defRPr sz="1800"/>
            </a:pPr>
            <a:r>
              <a:rPr sz="2400"/>
              <a:t>d = 17 m</a:t>
            </a:r>
          </a:p>
        </p:txBody>
      </p:sp>
      <p:sp>
        <p:nvSpPr>
          <p:cNvPr id="373" name="Shape 373"/>
          <p:cNvSpPr/>
          <p:nvPr/>
        </p:nvSpPr>
        <p:spPr>
          <a:xfrm>
            <a:off x="2484437" y="3716337"/>
            <a:ext cx="431801" cy="459741"/>
          </a:xfrm>
          <a:prstGeom prst="rect">
            <a:avLst/>
          </a:prstGeom>
          <a:solidFill>
            <a:srgbClr val="FFFFCC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ts val="1400"/>
              </a:spcBef>
              <a:defRPr sz="2400"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 lvl="0">
              <a:defRPr sz="1800"/>
            </a:pPr>
            <a:r>
              <a:rPr sz="2400"/>
              <a:t>d</a:t>
            </a:r>
          </a:p>
        </p:txBody>
      </p:sp>
      <p:grpSp>
        <p:nvGrpSpPr>
          <p:cNvPr id="377" name="Group 377"/>
          <p:cNvGrpSpPr/>
          <p:nvPr/>
        </p:nvGrpSpPr>
        <p:grpSpPr>
          <a:xfrm>
            <a:off x="3348037" y="3656423"/>
            <a:ext cx="2519384" cy="1129890"/>
            <a:chOff x="0" y="0"/>
            <a:chExt cx="2519383" cy="1129888"/>
          </a:xfrm>
        </p:grpSpPr>
        <p:sp>
          <p:nvSpPr>
            <p:cNvPr id="374" name="Shape 374"/>
            <p:cNvSpPr/>
            <p:nvPr/>
          </p:nvSpPr>
          <p:spPr>
            <a:xfrm>
              <a:off x="0" y="594901"/>
              <a:ext cx="1795463" cy="534988"/>
            </a:xfrm>
            <a:prstGeom prst="rect">
              <a:avLst/>
            </a:prstGeom>
            <a:solidFill>
              <a:srgbClr val="FFFFCC"/>
            </a:solidFill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 algn="ctr">
                <a:defRPr sz="2400">
                  <a:latin typeface="Verdana"/>
                  <a:ea typeface="Verdana"/>
                  <a:cs typeface="Verdana"/>
                  <a:sym typeface="Verdana"/>
                </a:defRPr>
              </a:pPr>
              <a:endParaRPr/>
            </a:p>
          </p:txBody>
        </p:sp>
        <p:sp>
          <p:nvSpPr>
            <p:cNvPr id="375" name="Shape 375"/>
            <p:cNvSpPr/>
            <p:nvPr/>
          </p:nvSpPr>
          <p:spPr>
            <a:xfrm flipH="1">
              <a:off x="1871686" y="-1"/>
              <a:ext cx="647698" cy="695213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 defTabSz="457200">
                <a:defRPr sz="1200">
                  <a:latin typeface="+mn-lt"/>
                  <a:ea typeface="+mn-ea"/>
                  <a:cs typeface="+mn-cs"/>
                  <a:sym typeface="Helvetica"/>
                </a:defRPr>
              </a:pPr>
              <a:endParaRPr/>
            </a:p>
          </p:txBody>
        </p:sp>
        <p:sp>
          <p:nvSpPr>
            <p:cNvPr id="376" name="Shape 376"/>
            <p:cNvSpPr/>
            <p:nvPr/>
          </p:nvSpPr>
          <p:spPr>
            <a:xfrm>
              <a:off x="0" y="594901"/>
              <a:ext cx="1795463" cy="4597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defRPr sz="2400"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 lvl="0">
                <a:defRPr sz="1800"/>
              </a:pPr>
              <a:r>
                <a:rPr sz="2400"/>
                <a:t>ida e volta</a:t>
              </a:r>
            </a:p>
          </p:txBody>
        </p:sp>
      </p:grpSp>
      <p:sp>
        <p:nvSpPr>
          <p:cNvPr id="378" name="Shape 378"/>
          <p:cNvSpPr/>
          <p:nvPr/>
        </p:nvSpPr>
        <p:spPr>
          <a:xfrm>
            <a:off x="1619250" y="5229225"/>
            <a:ext cx="7416800" cy="853440"/>
          </a:xfrm>
          <a:prstGeom prst="rect">
            <a:avLst/>
          </a:prstGeom>
          <a:solidFill>
            <a:srgbClr val="FFFFFF"/>
          </a:solidFill>
          <a:ln w="25400">
            <a:solidFill/>
            <a:round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ts val="1400"/>
              </a:spcBef>
              <a:defRPr sz="2400">
                <a:solidFill>
                  <a:srgbClr val="0000FF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0000FF"/>
                </a:solidFill>
              </a:rPr>
              <a:t>A menor distância para que haja eco em obstáculo frontal é de 17 m.</a:t>
            </a:r>
          </a:p>
        </p:txBody>
      </p:sp>
      <p:sp>
        <p:nvSpPr>
          <p:cNvPr id="379" name="Shape 379"/>
          <p:cNvSpPr/>
          <p:nvPr/>
        </p:nvSpPr>
        <p:spPr>
          <a:xfrm rot="2817759">
            <a:off x="1793054" y="2569356"/>
            <a:ext cx="698533" cy="7191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cubicBezTo>
                  <a:pt x="11929" y="0"/>
                  <a:pt x="21600" y="9670"/>
                  <a:pt x="21600" y="21600"/>
                </a:cubicBezTo>
              </a:path>
            </a:pathLst>
          </a:custGeom>
          <a:ln>
            <a:solidFill/>
            <a:prstDash val="dash"/>
            <a:round/>
          </a:ln>
        </p:spPr>
        <p:txBody>
          <a:bodyPr lIns="0" tIns="0" rIns="0" bIns="0" anchor="ctr"/>
          <a:lstStyle/>
          <a:p>
            <a:pPr lvl="0">
              <a:defRPr>
                <a:latin typeface="Verdana"/>
                <a:ea typeface="Verdana"/>
                <a:cs typeface="Verdana"/>
                <a:sym typeface="Verdana"/>
              </a:defRPr>
            </a:pPr>
            <a:endParaRPr/>
          </a:p>
        </p:txBody>
      </p:sp>
      <p:sp>
        <p:nvSpPr>
          <p:cNvPr id="380" name="Shape 380"/>
          <p:cNvSpPr/>
          <p:nvPr/>
        </p:nvSpPr>
        <p:spPr>
          <a:xfrm rot="2817759">
            <a:off x="2596329" y="2569356"/>
            <a:ext cx="698533" cy="7191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cubicBezTo>
                  <a:pt x="11929" y="0"/>
                  <a:pt x="21600" y="9670"/>
                  <a:pt x="21600" y="21600"/>
                </a:cubicBezTo>
              </a:path>
            </a:pathLst>
          </a:custGeom>
          <a:ln>
            <a:solidFill/>
            <a:prstDash val="dash"/>
            <a:round/>
          </a:ln>
        </p:spPr>
        <p:txBody>
          <a:bodyPr lIns="0" tIns="0" rIns="0" bIns="0" anchor="ctr"/>
          <a:lstStyle/>
          <a:p>
            <a:pPr lvl="0">
              <a:defRPr>
                <a:latin typeface="Verdana"/>
                <a:ea typeface="Verdana"/>
                <a:cs typeface="Verdana"/>
                <a:sym typeface="Verdana"/>
              </a:defRPr>
            </a:pPr>
            <a:endParaRPr/>
          </a:p>
        </p:txBody>
      </p:sp>
      <p:sp>
        <p:nvSpPr>
          <p:cNvPr id="381" name="Shape 381"/>
          <p:cNvSpPr/>
          <p:nvPr/>
        </p:nvSpPr>
        <p:spPr>
          <a:xfrm rot="2817759">
            <a:off x="3364679" y="2569356"/>
            <a:ext cx="698533" cy="7191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cubicBezTo>
                  <a:pt x="11929" y="0"/>
                  <a:pt x="21600" y="9670"/>
                  <a:pt x="21600" y="21600"/>
                </a:cubicBezTo>
              </a:path>
            </a:pathLst>
          </a:custGeom>
          <a:ln>
            <a:solidFill/>
            <a:prstDash val="dash"/>
            <a:round/>
          </a:ln>
        </p:spPr>
        <p:txBody>
          <a:bodyPr lIns="0" tIns="0" rIns="0" bIns="0" anchor="ctr"/>
          <a:lstStyle/>
          <a:p>
            <a:pPr lvl="0">
              <a:defRPr>
                <a:latin typeface="Verdana"/>
                <a:ea typeface="Verdana"/>
                <a:cs typeface="Verdana"/>
                <a:sym typeface="Verdana"/>
              </a:defRPr>
            </a:pPr>
            <a:endParaRPr/>
          </a:p>
        </p:txBody>
      </p:sp>
      <p:sp>
        <p:nvSpPr>
          <p:cNvPr id="382" name="Shape 382"/>
          <p:cNvSpPr/>
          <p:nvPr/>
        </p:nvSpPr>
        <p:spPr>
          <a:xfrm rot="13541714">
            <a:off x="3223413" y="2570967"/>
            <a:ext cx="698534" cy="7191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cubicBezTo>
                  <a:pt x="11929" y="0"/>
                  <a:pt x="21600" y="9670"/>
                  <a:pt x="21600" y="21600"/>
                </a:cubicBezTo>
              </a:path>
            </a:pathLst>
          </a:custGeom>
          <a:ln>
            <a:solidFill>
              <a:srgbClr val="0000FF"/>
            </a:solidFill>
            <a:prstDash val="dash"/>
            <a:round/>
          </a:ln>
        </p:spPr>
        <p:txBody>
          <a:bodyPr lIns="0" tIns="0" rIns="0" bIns="0" anchor="ctr"/>
          <a:lstStyle/>
          <a:p>
            <a:pPr lvl="0">
              <a:defRPr>
                <a:latin typeface="Verdana"/>
                <a:ea typeface="Verdana"/>
                <a:cs typeface="Verdana"/>
                <a:sym typeface="Verdana"/>
              </a:defRPr>
            </a:pPr>
            <a:endParaRPr/>
          </a:p>
        </p:txBody>
      </p:sp>
      <p:sp>
        <p:nvSpPr>
          <p:cNvPr id="383" name="Shape 383"/>
          <p:cNvSpPr/>
          <p:nvPr/>
        </p:nvSpPr>
        <p:spPr>
          <a:xfrm rot="13541714">
            <a:off x="2366163" y="2570967"/>
            <a:ext cx="698534" cy="7191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cubicBezTo>
                  <a:pt x="11929" y="0"/>
                  <a:pt x="21600" y="9670"/>
                  <a:pt x="21600" y="21600"/>
                </a:cubicBezTo>
              </a:path>
            </a:pathLst>
          </a:custGeom>
          <a:ln>
            <a:solidFill>
              <a:srgbClr val="0000FF"/>
            </a:solidFill>
            <a:prstDash val="dash"/>
            <a:round/>
          </a:ln>
        </p:spPr>
        <p:txBody>
          <a:bodyPr lIns="0" tIns="0" rIns="0" bIns="0" anchor="ctr"/>
          <a:lstStyle/>
          <a:p>
            <a:pPr lvl="0">
              <a:defRPr>
                <a:latin typeface="Verdana"/>
                <a:ea typeface="Verdana"/>
                <a:cs typeface="Verdana"/>
                <a:sym typeface="Verdana"/>
              </a:defRPr>
            </a:pPr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1000"/>
                                        <p:tgtEl>
                                          <p:spTgt spid="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" presetClass="entr" presetSubtype="16" fill="hold" grpId="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8" presetClass="entr" presetSubtype="3" fill="hold" grpId="5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6" dur="500"/>
                                        <p:tgtEl>
                                          <p:spTgt spid="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6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" presetClass="entr" presetSubtype="32" fill="hold" grpId="7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5" dur="1000"/>
                                        <p:tgtEl>
                                          <p:spTgt spid="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" presetClass="entr" presetSubtype="16" fill="hold" grpId="8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0" dur="1000"/>
                                        <p:tgtEl>
                                          <p:spTgt spid="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" grpId="7" animBg="1" advAuto="0"/>
      <p:bldP spid="368" grpId="1" animBg="1" advAuto="0"/>
      <p:bldP spid="369" grpId="2" animBg="1" advAuto="0"/>
      <p:bldP spid="370" grpId="3" animBg="1" advAuto="0"/>
      <p:bldP spid="371" grpId="5" animBg="1" advAuto="0"/>
      <p:bldP spid="372" grpId="6" animBg="1" advAuto="0"/>
      <p:bldP spid="377" grpId="4" animBg="1" advAuto="0"/>
      <p:bldP spid="378" grpId="8" animBg="1" advAuto="0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Shape 385"/>
          <p:cNvSpPr/>
          <p:nvPr/>
        </p:nvSpPr>
        <p:spPr>
          <a:xfrm>
            <a:off x="755650" y="219075"/>
            <a:ext cx="7920038" cy="9423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2800"/>
              </a:spcBef>
              <a:defRPr sz="4800" b="1">
                <a:solidFill>
                  <a:srgbClr val="0000FF"/>
                </a:solidFill>
                <a:effectLst>
                  <a:outerShdw blurRad="12700" dist="25400" dir="2700000" rotWithShape="0">
                    <a:srgbClr val="DDDDDD"/>
                  </a:outerShdw>
                </a:effectLst>
                <a:latin typeface="Comic Sans MS"/>
                <a:ea typeface="Comic Sans MS"/>
                <a:cs typeface="Comic Sans MS"/>
                <a:sym typeface="Comic Sans MS"/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  <a:effectLst/>
              </a:defRPr>
            </a:pPr>
            <a:r>
              <a:rPr sz="4800" b="1">
                <a:solidFill>
                  <a:srgbClr val="0000FF"/>
                </a:solidFill>
                <a:effectLst>
                  <a:outerShdw blurRad="12700" dist="25400" dir="2700000" rotWithShape="0">
                    <a:srgbClr val="DDDDDD"/>
                  </a:outerShdw>
                </a:effectLst>
              </a:rPr>
              <a:t>Efeito Doppler</a:t>
            </a:r>
          </a:p>
        </p:txBody>
      </p:sp>
      <p:sp>
        <p:nvSpPr>
          <p:cNvPr id="386" name="Shape 386"/>
          <p:cNvSpPr/>
          <p:nvPr/>
        </p:nvSpPr>
        <p:spPr>
          <a:xfrm>
            <a:off x="395287" y="1052512"/>
            <a:ext cx="8497888" cy="1818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lvl="0">
              <a:spcBef>
                <a:spcPts val="1600"/>
              </a:spcBef>
            </a:pPr>
            <a:r>
              <a:rPr sz="2800">
                <a:latin typeface="Verdana"/>
                <a:ea typeface="Verdana"/>
                <a:cs typeface="Verdana"/>
                <a:sym typeface="Verdana"/>
              </a:rPr>
              <a:t>      </a:t>
            </a:r>
            <a:r>
              <a:rPr sz="2800" b="1" i="1">
                <a:latin typeface="Verdana"/>
                <a:ea typeface="Verdana"/>
                <a:cs typeface="Verdana"/>
                <a:sym typeface="Verdana"/>
              </a:rPr>
              <a:t>Variação aparente </a:t>
            </a:r>
            <a:r>
              <a:rPr sz="2800">
                <a:latin typeface="Verdana"/>
                <a:ea typeface="Verdana"/>
                <a:cs typeface="Verdana"/>
                <a:sym typeface="Verdana"/>
              </a:rPr>
              <a:t>na altura de um som (também é extensivo a outras ondas) quando há </a:t>
            </a:r>
            <a:r>
              <a:rPr sz="2800" b="1" i="1">
                <a:latin typeface="Verdana"/>
                <a:ea typeface="Verdana"/>
                <a:cs typeface="Verdana"/>
                <a:sym typeface="Verdana"/>
              </a:rPr>
              <a:t>movimento relativo</a:t>
            </a:r>
            <a:r>
              <a:rPr sz="2800">
                <a:latin typeface="Verdana"/>
                <a:ea typeface="Verdana"/>
                <a:cs typeface="Verdana"/>
                <a:sym typeface="Verdana"/>
              </a:rPr>
              <a:t> entre a fonte e o ouvinte. </a:t>
            </a:r>
          </a:p>
        </p:txBody>
      </p:sp>
      <p:pic>
        <p:nvPicPr>
          <p:cNvPr id="387" name="efdopp.png" descr="efdopp"/>
          <p:cNvPicPr/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0" y="2924175"/>
            <a:ext cx="9144000" cy="304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Shape 389"/>
          <p:cNvSpPr/>
          <p:nvPr/>
        </p:nvSpPr>
        <p:spPr>
          <a:xfrm>
            <a:off x="1258887" y="4941887"/>
            <a:ext cx="7561263" cy="5908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lvl="0">
              <a:spcBef>
                <a:spcPts val="1600"/>
              </a:spcBef>
            </a:pPr>
            <a:r>
              <a:rPr sz="2800" b="1" i="1" u="sng">
                <a:solidFill>
                  <a:srgbClr val="0000FF"/>
                </a:solidFill>
                <a:latin typeface="Verdana"/>
                <a:ea typeface="Verdana"/>
                <a:cs typeface="Verdana"/>
                <a:sym typeface="Verdana"/>
              </a:rPr>
              <a:t>Aproximação</a:t>
            </a:r>
            <a:r>
              <a:rPr sz="2800" b="1" i="1">
                <a:solidFill>
                  <a:srgbClr val="0000FF"/>
                </a:solidFill>
                <a:latin typeface="Verdana"/>
                <a:ea typeface="Verdana"/>
                <a:cs typeface="Verdana"/>
                <a:sym typeface="Verdana"/>
              </a:rPr>
              <a:t>:</a:t>
            </a:r>
            <a:r>
              <a:rPr sz="2800">
                <a:latin typeface="Verdana"/>
                <a:ea typeface="Verdana"/>
                <a:cs typeface="Verdana"/>
                <a:sym typeface="Verdana"/>
              </a:rPr>
              <a:t> f</a:t>
            </a:r>
            <a:r>
              <a:rPr sz="2800" baseline="-25000">
                <a:latin typeface="Verdana"/>
                <a:ea typeface="Verdana"/>
                <a:cs typeface="Verdana"/>
                <a:sym typeface="Verdana"/>
              </a:rPr>
              <a:t>OBS.</a:t>
            </a:r>
            <a:r>
              <a:rPr sz="2800">
                <a:latin typeface="Verdana"/>
                <a:ea typeface="Verdana"/>
                <a:cs typeface="Verdana"/>
                <a:sym typeface="Verdana"/>
              </a:rPr>
              <a:t>&gt; f</a:t>
            </a:r>
            <a:r>
              <a:rPr sz="2800" baseline="-25000">
                <a:latin typeface="Verdana"/>
                <a:ea typeface="Verdana"/>
                <a:cs typeface="Verdana"/>
                <a:sym typeface="Verdana"/>
              </a:rPr>
              <a:t>FONTE  </a:t>
            </a:r>
            <a:r>
              <a:rPr sz="2800">
                <a:latin typeface="Verdana"/>
                <a:ea typeface="Verdana"/>
                <a:cs typeface="Verdana"/>
                <a:sym typeface="Verdana"/>
              </a:rPr>
              <a:t>(+ agudo)</a:t>
            </a:r>
          </a:p>
        </p:txBody>
      </p:sp>
      <p:sp>
        <p:nvSpPr>
          <p:cNvPr id="390" name="Shape 390"/>
          <p:cNvSpPr/>
          <p:nvPr/>
        </p:nvSpPr>
        <p:spPr>
          <a:xfrm>
            <a:off x="1258887" y="5718175"/>
            <a:ext cx="7129463" cy="5908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lvl="0">
              <a:spcBef>
                <a:spcPts val="1600"/>
              </a:spcBef>
            </a:pPr>
            <a:r>
              <a:rPr sz="2800" b="1" i="1" u="sng">
                <a:solidFill>
                  <a:srgbClr val="0000FF"/>
                </a:solidFill>
                <a:latin typeface="Verdana"/>
                <a:ea typeface="Verdana"/>
                <a:cs typeface="Verdana"/>
                <a:sym typeface="Verdana"/>
              </a:rPr>
              <a:t>Afastamento</a:t>
            </a:r>
            <a:r>
              <a:rPr sz="2800" b="1" i="1">
                <a:solidFill>
                  <a:srgbClr val="0000FF"/>
                </a:solidFill>
                <a:latin typeface="Verdana"/>
                <a:ea typeface="Verdana"/>
                <a:cs typeface="Verdana"/>
                <a:sym typeface="Verdana"/>
              </a:rPr>
              <a:t>:</a:t>
            </a:r>
            <a:r>
              <a:rPr sz="2800">
                <a:latin typeface="Verdana"/>
                <a:ea typeface="Verdana"/>
                <a:cs typeface="Verdana"/>
                <a:sym typeface="Verdana"/>
              </a:rPr>
              <a:t> f</a:t>
            </a:r>
            <a:r>
              <a:rPr sz="2800" baseline="-25000">
                <a:latin typeface="Verdana"/>
                <a:ea typeface="Verdana"/>
                <a:cs typeface="Verdana"/>
                <a:sym typeface="Verdana"/>
              </a:rPr>
              <a:t>OBS.</a:t>
            </a:r>
            <a:r>
              <a:rPr sz="2800">
                <a:latin typeface="Verdana"/>
                <a:ea typeface="Verdana"/>
                <a:cs typeface="Verdana"/>
                <a:sym typeface="Verdana"/>
              </a:rPr>
              <a:t>&lt; f</a:t>
            </a:r>
            <a:r>
              <a:rPr sz="2800" baseline="-25000">
                <a:latin typeface="Verdana"/>
                <a:ea typeface="Verdana"/>
                <a:cs typeface="Verdana"/>
                <a:sym typeface="Verdana"/>
              </a:rPr>
              <a:t>FONTE  </a:t>
            </a:r>
            <a:r>
              <a:rPr sz="2800">
                <a:latin typeface="Verdana"/>
                <a:ea typeface="Verdana"/>
                <a:cs typeface="Verdana"/>
                <a:sym typeface="Verdana"/>
              </a:rPr>
              <a:t>(+ grave)</a:t>
            </a:r>
          </a:p>
        </p:txBody>
      </p:sp>
      <p:pic>
        <p:nvPicPr>
          <p:cNvPr id="391" name="image.png"/>
          <p:cNvPicPr/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1000125" y="785812"/>
            <a:ext cx="6819900" cy="3228976"/>
          </a:xfrm>
          <a:prstGeom prst="rect">
            <a:avLst/>
          </a:prstGeom>
          <a:ln w="12700">
            <a:miter lim="400000"/>
          </a:ln>
        </p:spPr>
      </p:pic>
      <p:sp>
        <p:nvSpPr>
          <p:cNvPr id="392" name="Shape 392"/>
          <p:cNvSpPr/>
          <p:nvPr/>
        </p:nvSpPr>
        <p:spPr>
          <a:xfrm>
            <a:off x="1035050" y="2500312"/>
            <a:ext cx="1046163" cy="45974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2400"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 lvl="0">
              <a:defRPr sz="1800"/>
            </a:pPr>
            <a:r>
              <a:rPr sz="2400"/>
              <a:t>Fonte</a:t>
            </a:r>
          </a:p>
        </p:txBody>
      </p:sp>
      <p:sp>
        <p:nvSpPr>
          <p:cNvPr id="393" name="Shape 393"/>
          <p:cNvSpPr/>
          <p:nvPr/>
        </p:nvSpPr>
        <p:spPr>
          <a:xfrm>
            <a:off x="5429250" y="3500437"/>
            <a:ext cx="2260600" cy="45974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2400"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 lvl="0">
              <a:defRPr sz="1800"/>
            </a:pPr>
            <a:r>
              <a:rPr sz="2400"/>
              <a:t>Observador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Shape 395"/>
          <p:cNvSpPr/>
          <p:nvPr/>
        </p:nvSpPr>
        <p:spPr>
          <a:xfrm>
            <a:off x="684212" y="2466975"/>
            <a:ext cx="2159001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spcBef>
                <a:spcPts val="1400"/>
              </a:spcBef>
              <a:defRPr sz="2400"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 lvl="0">
              <a:defRPr sz="1800"/>
            </a:pPr>
            <a:r>
              <a:rPr sz="2400"/>
              <a:t>observador</a:t>
            </a:r>
          </a:p>
        </p:txBody>
      </p:sp>
      <p:sp>
        <p:nvSpPr>
          <p:cNvPr id="396" name="Shape 396"/>
          <p:cNvSpPr/>
          <p:nvPr/>
        </p:nvSpPr>
        <p:spPr>
          <a:xfrm>
            <a:off x="7092950" y="1892300"/>
            <a:ext cx="1512888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spcBef>
                <a:spcPts val="1400"/>
              </a:spcBef>
              <a:defRPr sz="2400"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 lvl="0">
              <a:defRPr sz="1800"/>
            </a:pPr>
            <a:r>
              <a:rPr sz="2400"/>
              <a:t>fonte</a:t>
            </a:r>
          </a:p>
        </p:txBody>
      </p:sp>
      <p:grpSp>
        <p:nvGrpSpPr>
          <p:cNvPr id="399" name="Group 399"/>
          <p:cNvGrpSpPr/>
          <p:nvPr/>
        </p:nvGrpSpPr>
        <p:grpSpPr>
          <a:xfrm>
            <a:off x="668337" y="3513137"/>
            <a:ext cx="3543301" cy="1716088"/>
            <a:chOff x="0" y="0"/>
            <a:chExt cx="3543300" cy="1716087"/>
          </a:xfrm>
        </p:grpSpPr>
        <p:sp>
          <p:nvSpPr>
            <p:cNvPr id="397" name="Shape 397"/>
            <p:cNvSpPr/>
            <p:nvPr/>
          </p:nvSpPr>
          <p:spPr>
            <a:xfrm>
              <a:off x="0" y="0"/>
              <a:ext cx="3543300" cy="1716088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/>
            </a:p>
          </p:txBody>
        </p:sp>
        <p:pic>
          <p:nvPicPr>
            <p:cNvPr id="398" name="image.pdf"/>
            <p:cNvPicPr/>
            <p:nvPr/>
          </p:nvPicPr>
          <p:blipFill>
            <a:blip r:embed="rId2" cstate="print">
              <a:extLst/>
            </a:blip>
            <a:stretch>
              <a:fillRect/>
            </a:stretch>
          </p:blipFill>
          <p:spPr>
            <a:xfrm>
              <a:off x="0" y="0"/>
              <a:ext cx="3543300" cy="1716088"/>
            </a:xfrm>
            <a:prstGeom prst="rect">
              <a:avLst/>
            </a:prstGeom>
            <a:ln w="38100" cap="flat">
              <a:solidFill>
                <a:srgbClr val="0000FF"/>
              </a:solidFill>
              <a:prstDash val="solid"/>
              <a:round/>
            </a:ln>
            <a:effectLst/>
          </p:spPr>
        </p:pic>
      </p:grpSp>
      <p:sp>
        <p:nvSpPr>
          <p:cNvPr id="400" name="Shape 400"/>
          <p:cNvSpPr/>
          <p:nvPr/>
        </p:nvSpPr>
        <p:spPr>
          <a:xfrm>
            <a:off x="4643437" y="3366462"/>
            <a:ext cx="4392613" cy="18999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 lvl="0"/>
            <a:r>
              <a:rPr sz="2000">
                <a:latin typeface="Verdana"/>
                <a:ea typeface="Verdana"/>
                <a:cs typeface="Verdana"/>
                <a:sym typeface="Verdana"/>
              </a:rPr>
              <a:t>f</a:t>
            </a:r>
            <a:r>
              <a:rPr sz="2000" baseline="-25000">
                <a:latin typeface="Verdana"/>
                <a:ea typeface="Verdana"/>
                <a:cs typeface="Verdana"/>
                <a:sym typeface="Verdana"/>
              </a:rPr>
              <a:t>F </a:t>
            </a:r>
            <a:r>
              <a:rPr sz="2000">
                <a:latin typeface="Verdana"/>
                <a:ea typeface="Verdana"/>
                <a:cs typeface="Verdana"/>
                <a:sym typeface="Verdana"/>
              </a:rPr>
              <a:t>→  freqüência da fonte;</a:t>
            </a:r>
          </a:p>
          <a:p>
            <a:pPr lvl="0"/>
            <a:r>
              <a:rPr sz="2000">
                <a:latin typeface="Verdana"/>
                <a:ea typeface="Verdana"/>
                <a:cs typeface="Verdana"/>
                <a:sym typeface="Verdana"/>
              </a:rPr>
              <a:t>f</a:t>
            </a:r>
            <a:r>
              <a:rPr sz="2000" baseline="-25000">
                <a:latin typeface="Verdana"/>
                <a:ea typeface="Verdana"/>
                <a:cs typeface="Verdana"/>
                <a:sym typeface="Verdana"/>
              </a:rPr>
              <a:t>o</a:t>
            </a:r>
            <a:r>
              <a:rPr sz="2000">
                <a:latin typeface="Verdana"/>
                <a:ea typeface="Verdana"/>
                <a:cs typeface="Verdana"/>
                <a:sym typeface="Verdana"/>
              </a:rPr>
              <a:t>→freq. Observada (aparente);</a:t>
            </a:r>
          </a:p>
          <a:p>
            <a:pPr lvl="0"/>
            <a:r>
              <a:rPr sz="2000">
                <a:latin typeface="Verdana"/>
                <a:ea typeface="Verdana"/>
                <a:cs typeface="Verdana"/>
                <a:sym typeface="Verdana"/>
              </a:rPr>
              <a:t>vo→vel. do obeserv.</a:t>
            </a:r>
          </a:p>
          <a:p>
            <a:pPr lvl="0"/>
            <a:r>
              <a:rPr sz="2000">
                <a:latin typeface="Verdana"/>
                <a:ea typeface="Verdana"/>
                <a:cs typeface="Verdana"/>
                <a:sym typeface="Verdana"/>
              </a:rPr>
              <a:t>vF→vel. da fonte;</a:t>
            </a:r>
          </a:p>
          <a:p>
            <a:pPr lvl="0"/>
            <a:r>
              <a:rPr sz="2000">
                <a:latin typeface="Verdana"/>
                <a:ea typeface="Verdana"/>
                <a:cs typeface="Verdana"/>
                <a:sym typeface="Verdana"/>
              </a:rPr>
              <a:t>vS→vel. do som.</a:t>
            </a:r>
          </a:p>
        </p:txBody>
      </p:sp>
      <p:sp>
        <p:nvSpPr>
          <p:cNvPr id="401" name="Shape 401"/>
          <p:cNvSpPr/>
          <p:nvPr/>
        </p:nvSpPr>
        <p:spPr>
          <a:xfrm>
            <a:off x="1079500" y="533400"/>
            <a:ext cx="7956550" cy="9550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lvl="0">
              <a:spcBef>
                <a:spcPts val="1600"/>
              </a:spcBef>
            </a:pPr>
            <a:r>
              <a:rPr sz="2800" b="1" u="sng">
                <a:solidFill>
                  <a:srgbClr val="0000FF"/>
                </a:solidFill>
                <a:latin typeface="Verdana"/>
                <a:ea typeface="Verdana"/>
                <a:cs typeface="Verdana"/>
                <a:sym typeface="Verdana"/>
              </a:rPr>
              <a:t>Sentido Positivo</a:t>
            </a:r>
            <a:r>
              <a:rPr sz="2800">
                <a:solidFill>
                  <a:srgbClr val="0000FF"/>
                </a:solidFill>
                <a:latin typeface="Verdana"/>
                <a:ea typeface="Verdana"/>
                <a:cs typeface="Verdana"/>
                <a:sym typeface="Verdana"/>
              </a:rPr>
              <a:t>: </a:t>
            </a:r>
            <a:r>
              <a:rPr sz="2800">
                <a:latin typeface="Verdana"/>
                <a:ea typeface="Verdana"/>
                <a:cs typeface="Verdana"/>
                <a:sym typeface="Verdana"/>
              </a:rPr>
              <a:t>do observador para a fonte.</a:t>
            </a:r>
          </a:p>
        </p:txBody>
      </p:sp>
      <p:pic>
        <p:nvPicPr>
          <p:cNvPr id="402" name="image.png"/>
          <p:cNvPicPr/>
          <p:nvPr/>
        </p:nvPicPr>
        <p:blipFill>
          <a:blip r:embed="rId3" cstate="print">
            <a:extLst/>
          </a:blip>
          <a:stretch>
            <a:fillRect/>
          </a:stretch>
        </p:blipFill>
        <p:spPr>
          <a:xfrm>
            <a:off x="1258887" y="1697037"/>
            <a:ext cx="6697663" cy="7239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4" name="image.png"/>
          <p:cNvPicPr/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255587" y="476250"/>
            <a:ext cx="8888413" cy="27178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05" name="Dopplerfrequenz.png" descr="http://upload.wikimedia.org/wikipedia/commons/9/90/Dopplerfrequenz.gif"/>
          <p:cNvPicPr/>
          <p:nvPr/>
        </p:nvPicPr>
        <p:blipFill>
          <a:blip r:embed="rId3" cstate="print">
            <a:extLst/>
          </a:blip>
          <a:stretch>
            <a:fillRect/>
          </a:stretch>
        </p:blipFill>
        <p:spPr>
          <a:xfrm>
            <a:off x="0" y="4005262"/>
            <a:ext cx="9144000" cy="177323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Shape 407"/>
          <p:cNvSpPr/>
          <p:nvPr/>
        </p:nvSpPr>
        <p:spPr>
          <a:xfrm>
            <a:off x="3635375" y="188912"/>
            <a:ext cx="1441450" cy="1152526"/>
          </a:xfrm>
          <a:prstGeom prst="rect">
            <a:avLst/>
          </a:prstGeom>
          <a:solidFill>
            <a:srgbClr val="A6DDEA"/>
          </a:solidFill>
          <a:ln w="54999">
            <a:solidFill>
              <a:srgbClr val="1E768C"/>
            </a:solidFill>
            <a:round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878BB8"/>
                </a:solidFill>
              </a:defRPr>
            </a:pPr>
            <a:endParaRPr/>
          </a:p>
        </p:txBody>
      </p:sp>
      <p:pic>
        <p:nvPicPr>
          <p:cNvPr id="408" name="dopp4.jpeg" descr="dopp4"/>
          <p:cNvPicPr/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4716462" y="3055937"/>
            <a:ext cx="4176713" cy="3802063"/>
          </a:xfrm>
          <a:prstGeom prst="rect">
            <a:avLst/>
          </a:prstGeom>
          <a:ln w="12700">
            <a:miter lim="400000"/>
          </a:ln>
        </p:spPr>
      </p:pic>
      <p:pic>
        <p:nvPicPr>
          <p:cNvPr id="409" name="Ilustração das ondas sonoras emitidas de um objecto em movimento.jpeg" descr="Ilustração das ondas sonoras emitidas de um objecto em movimento."/>
          <p:cNvPicPr/>
          <p:nvPr/>
        </p:nvPicPr>
        <p:blipFill>
          <a:blip r:embed="rId3" cstate="print">
            <a:extLst/>
          </a:blip>
          <a:stretch>
            <a:fillRect/>
          </a:stretch>
        </p:blipFill>
        <p:spPr>
          <a:xfrm>
            <a:off x="395287" y="3041650"/>
            <a:ext cx="3816351" cy="3816350"/>
          </a:xfrm>
          <a:prstGeom prst="rect">
            <a:avLst/>
          </a:prstGeom>
          <a:ln w="12700">
            <a:miter lim="400000"/>
          </a:ln>
        </p:spPr>
      </p:pic>
      <p:sp>
        <p:nvSpPr>
          <p:cNvPr id="410" name="Shape 410"/>
          <p:cNvSpPr/>
          <p:nvPr/>
        </p:nvSpPr>
        <p:spPr>
          <a:xfrm rot="16200000" flipH="1">
            <a:off x="2763837" y="3005137"/>
            <a:ext cx="2681288" cy="12239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</a:path>
            </a:pathLst>
          </a:custGeom>
          <a:ln w="38100">
            <a:solidFill/>
            <a:round/>
            <a:tailEnd type="triangle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411" name="Shape 411"/>
          <p:cNvSpPr/>
          <p:nvPr/>
        </p:nvSpPr>
        <p:spPr>
          <a:xfrm>
            <a:off x="468312" y="1298575"/>
            <a:ext cx="3384551" cy="10312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lvl="0">
              <a:spcBef>
                <a:spcPts val="1600"/>
              </a:spcBef>
            </a:pPr>
            <a:r>
              <a:rPr sz="2800">
                <a:latin typeface="Verdana"/>
                <a:ea typeface="Verdana"/>
                <a:cs typeface="Verdana"/>
                <a:sym typeface="Verdana"/>
              </a:rPr>
              <a:t>λ</a:t>
            </a:r>
            <a:r>
              <a:rPr>
                <a:latin typeface="Verdana"/>
                <a:ea typeface="Verdana"/>
                <a:cs typeface="Verdana"/>
                <a:sym typeface="Verdana"/>
              </a:rPr>
              <a:t>&gt;</a:t>
            </a:r>
            <a:r>
              <a:rPr sz="2800">
                <a:latin typeface="Verdana"/>
                <a:ea typeface="Verdana"/>
                <a:cs typeface="Verdana"/>
                <a:sym typeface="Verdana"/>
              </a:rPr>
              <a:t>→f</a:t>
            </a:r>
            <a:r>
              <a:rPr>
                <a:latin typeface="Verdana"/>
                <a:ea typeface="Verdana"/>
                <a:cs typeface="Verdana"/>
                <a:sym typeface="Verdana"/>
              </a:rPr>
              <a:t>&lt;</a:t>
            </a:r>
            <a:r>
              <a:rPr sz="2800">
                <a:latin typeface="Verdana"/>
                <a:ea typeface="Verdana"/>
                <a:cs typeface="Verdana"/>
                <a:sym typeface="Verdana"/>
              </a:rPr>
              <a:t>: mais grave ou baixo.</a:t>
            </a:r>
          </a:p>
        </p:txBody>
      </p:sp>
      <p:sp>
        <p:nvSpPr>
          <p:cNvPr id="412" name="Shape 412"/>
          <p:cNvSpPr/>
          <p:nvPr/>
        </p:nvSpPr>
        <p:spPr>
          <a:xfrm rot="16200000" flipH="1">
            <a:off x="7070722" y="3179764"/>
            <a:ext cx="2824164" cy="7318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3521" y="0"/>
                </a:lnTo>
                <a:lnTo>
                  <a:pt x="3521" y="21600"/>
                </a:lnTo>
                <a:lnTo>
                  <a:pt x="21600" y="21600"/>
                </a:lnTo>
                <a:lnTo>
                  <a:pt x="21600" y="14900"/>
                </a:lnTo>
              </a:path>
            </a:pathLst>
          </a:custGeom>
          <a:ln w="38100">
            <a:solidFill/>
            <a:round/>
            <a:tailEnd type="triangle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413" name="Shape 413"/>
          <p:cNvSpPr/>
          <p:nvPr/>
        </p:nvSpPr>
        <p:spPr>
          <a:xfrm>
            <a:off x="468312" y="1341437"/>
            <a:ext cx="3167063" cy="935038"/>
          </a:xfrm>
          <a:prstGeom prst="rect">
            <a:avLst/>
          </a:prstGeom>
          <a:solidFill>
            <a:srgbClr val="2DA2BF">
              <a:alpha val="30979"/>
            </a:srgbClr>
          </a:solidFill>
          <a:ln w="38100">
            <a:solidFill/>
            <a:round/>
          </a:ln>
        </p:spPr>
        <p:txBody>
          <a:bodyPr lIns="0" tIns="0" rIns="0" bIns="0" anchor="ctr"/>
          <a:lstStyle/>
          <a:p>
            <a:pPr lvl="0">
              <a:defRPr>
                <a:latin typeface="Verdana"/>
                <a:ea typeface="Verdana"/>
                <a:cs typeface="Verdana"/>
                <a:sym typeface="Verdana"/>
              </a:defRPr>
            </a:pPr>
            <a:endParaRPr/>
          </a:p>
        </p:txBody>
      </p:sp>
      <p:sp>
        <p:nvSpPr>
          <p:cNvPr id="414" name="Shape 414"/>
          <p:cNvSpPr/>
          <p:nvPr/>
        </p:nvSpPr>
        <p:spPr>
          <a:xfrm>
            <a:off x="5435600" y="1196975"/>
            <a:ext cx="3095625" cy="10312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lvl="0">
              <a:spcBef>
                <a:spcPts val="1600"/>
              </a:spcBef>
            </a:pPr>
            <a:r>
              <a:rPr sz="2800">
                <a:latin typeface="Verdana"/>
                <a:ea typeface="Verdana"/>
                <a:cs typeface="Verdana"/>
                <a:sym typeface="Verdana"/>
              </a:rPr>
              <a:t>λ</a:t>
            </a:r>
            <a:r>
              <a:rPr>
                <a:latin typeface="Verdana"/>
                <a:ea typeface="Verdana"/>
                <a:cs typeface="Verdana"/>
                <a:sym typeface="Verdana"/>
              </a:rPr>
              <a:t>&lt;</a:t>
            </a:r>
            <a:r>
              <a:rPr sz="2800">
                <a:latin typeface="Verdana"/>
                <a:ea typeface="Verdana"/>
                <a:cs typeface="Verdana"/>
                <a:sym typeface="Verdana"/>
              </a:rPr>
              <a:t>→f</a:t>
            </a:r>
            <a:r>
              <a:rPr>
                <a:latin typeface="Verdana"/>
                <a:ea typeface="Verdana"/>
                <a:cs typeface="Verdana"/>
                <a:sym typeface="Verdana"/>
              </a:rPr>
              <a:t>&gt;: </a:t>
            </a:r>
            <a:r>
              <a:rPr sz="2800">
                <a:latin typeface="Verdana"/>
                <a:ea typeface="Verdana"/>
                <a:cs typeface="Verdana"/>
                <a:sym typeface="Verdana"/>
              </a:rPr>
              <a:t>mais alto ou agudo.</a:t>
            </a:r>
          </a:p>
        </p:txBody>
      </p:sp>
      <p:sp>
        <p:nvSpPr>
          <p:cNvPr id="415" name="Shape 415"/>
          <p:cNvSpPr/>
          <p:nvPr/>
        </p:nvSpPr>
        <p:spPr>
          <a:xfrm>
            <a:off x="5076825" y="1196975"/>
            <a:ext cx="3455988" cy="936625"/>
          </a:xfrm>
          <a:prstGeom prst="rect">
            <a:avLst/>
          </a:prstGeom>
          <a:solidFill>
            <a:srgbClr val="2DA2BF">
              <a:alpha val="41175"/>
            </a:srgbClr>
          </a:solidFill>
          <a:ln w="38100">
            <a:solidFill/>
            <a:round/>
          </a:ln>
        </p:spPr>
        <p:txBody>
          <a:bodyPr lIns="0" tIns="0" rIns="0" bIns="0" anchor="ctr"/>
          <a:lstStyle/>
          <a:p>
            <a:pPr lvl="0">
              <a:defRPr>
                <a:latin typeface="Verdana"/>
                <a:ea typeface="Verdana"/>
                <a:cs typeface="Verdana"/>
                <a:sym typeface="Verdana"/>
              </a:defRPr>
            </a:pPr>
            <a:endParaRPr/>
          </a:p>
        </p:txBody>
      </p:sp>
      <p:pic>
        <p:nvPicPr>
          <p:cNvPr id="416" name="image.pdf"/>
          <p:cNvPicPr/>
          <p:nvPr/>
        </p:nvPicPr>
        <p:blipFill>
          <a:blip r:embed="rId4" cstate="print">
            <a:extLst/>
          </a:blip>
          <a:stretch>
            <a:fillRect/>
          </a:stretch>
        </p:blipFill>
        <p:spPr>
          <a:xfrm>
            <a:off x="3730625" y="260350"/>
            <a:ext cx="1150938" cy="1081088"/>
          </a:xfrm>
          <a:prstGeom prst="rect">
            <a:avLst/>
          </a:prstGeom>
          <a:ln w="12700">
            <a:miter lim="400000"/>
          </a:ln>
        </p:spPr>
      </p:pic>
      <p:sp>
        <p:nvSpPr>
          <p:cNvPr id="417" name="Shape 417"/>
          <p:cNvSpPr/>
          <p:nvPr/>
        </p:nvSpPr>
        <p:spPr>
          <a:xfrm flipV="1">
            <a:off x="4859337" y="908050"/>
            <a:ext cx="1" cy="360363"/>
          </a:xfrm>
          <a:prstGeom prst="line">
            <a:avLst/>
          </a:prstGeom>
          <a:ln w="19050">
            <a:solidFill>
              <a:srgbClr val="0000FF"/>
            </a:solidFill>
            <a:round/>
            <a:tailEnd type="triangle"/>
          </a:ln>
        </p:spPr>
        <p:txBody>
          <a:bodyPr lIns="0" tIns="0" rIns="0" bIns="0"/>
          <a:lstStyle/>
          <a:p>
            <a:pPr lvl="0" defTabSz="457200"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/>
          </a:p>
        </p:txBody>
      </p:sp>
      <p:sp>
        <p:nvSpPr>
          <p:cNvPr id="418" name="Shape 418"/>
          <p:cNvSpPr/>
          <p:nvPr/>
        </p:nvSpPr>
        <p:spPr>
          <a:xfrm>
            <a:off x="4117975" y="620712"/>
            <a:ext cx="0" cy="358776"/>
          </a:xfrm>
          <a:prstGeom prst="line">
            <a:avLst/>
          </a:prstGeom>
          <a:ln w="19050">
            <a:solidFill>
              <a:srgbClr val="0000FF"/>
            </a:solidFill>
            <a:round/>
            <a:tailEnd type="triangle"/>
          </a:ln>
        </p:spPr>
        <p:txBody>
          <a:bodyPr lIns="0" tIns="0" rIns="0" bIns="0"/>
          <a:lstStyle/>
          <a:p>
            <a:pPr lvl="0" defTabSz="457200"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6" grpId="1" animBg="1" advAuto="0"/>
      <p:bldP spid="417" grpId="2" animBg="1" advAuto="0"/>
      <p:bldP spid="418" grpId="3" animBg="1" advAuto="0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Shape 420"/>
          <p:cNvSpPr/>
          <p:nvPr/>
        </p:nvSpPr>
        <p:spPr>
          <a:xfrm>
            <a:off x="0" y="549275"/>
            <a:ext cx="8893175" cy="70535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342900" lvl="0" indent="-342900">
              <a:spcBef>
                <a:spcPts val="1900"/>
              </a:spcBef>
            </a:pPr>
            <a:r>
              <a:rPr sz="3200">
                <a:solidFill>
                  <a:srgbClr val="0000FF"/>
                </a:solidFill>
                <a:latin typeface="Verdana"/>
                <a:ea typeface="Verdana"/>
                <a:cs typeface="Verdana"/>
                <a:sym typeface="Verdana"/>
              </a:rPr>
              <a:t>Exemplo: </a:t>
            </a:r>
            <a:r>
              <a:rPr sz="3200">
                <a:latin typeface="Verdana"/>
                <a:ea typeface="Verdana"/>
                <a:cs typeface="Verdana"/>
                <a:sym typeface="Verdana"/>
              </a:rPr>
              <a:t>Um automóvel com velocidade constante de 72 km/h se </a:t>
            </a:r>
            <a:r>
              <a:rPr sz="3200" u="sng">
                <a:latin typeface="Verdana"/>
                <a:ea typeface="Verdana"/>
                <a:cs typeface="Verdana"/>
                <a:sym typeface="Verdana"/>
              </a:rPr>
              <a:t>aproxima</a:t>
            </a:r>
            <a:r>
              <a:rPr sz="3200">
                <a:latin typeface="Verdana"/>
                <a:ea typeface="Verdana"/>
                <a:cs typeface="Verdana"/>
                <a:sym typeface="Verdana"/>
              </a:rPr>
              <a:t> de um pedestre parado. A freqüência do som emitido pela buzina é de 720 Hz. Sabendo que a velocidade do som no ar é de 340 m/s, a freqüência do som que o pedestre irá ouvir será de: </a:t>
            </a:r>
          </a:p>
          <a:p>
            <a:pPr marL="304800" lvl="0" indent="-304800">
              <a:spcBef>
                <a:spcPts val="1400"/>
              </a:spcBef>
              <a:buSzPct val="100000"/>
              <a:buFont typeface="Verdana"/>
              <a:buAutoNum type="alphaLcParenR"/>
            </a:pPr>
            <a:r>
              <a:rPr sz="2400">
                <a:latin typeface="Verdana"/>
                <a:ea typeface="Verdana"/>
                <a:cs typeface="Verdana"/>
                <a:sym typeface="Verdana"/>
              </a:rPr>
              <a:t>500 Hz;</a:t>
            </a:r>
          </a:p>
          <a:p>
            <a:pPr marL="342900" lvl="0" indent="-342900">
              <a:spcBef>
                <a:spcPts val="1400"/>
              </a:spcBef>
            </a:pPr>
            <a:r>
              <a:rPr sz="2400">
                <a:latin typeface="Verdana"/>
                <a:ea typeface="Verdana"/>
                <a:cs typeface="Verdana"/>
                <a:sym typeface="Verdana"/>
              </a:rPr>
              <a:t>b) 680 Hz;</a:t>
            </a:r>
          </a:p>
          <a:p>
            <a:pPr marL="342900" lvl="0" indent="-342900">
              <a:spcBef>
                <a:spcPts val="1400"/>
              </a:spcBef>
            </a:pPr>
            <a:r>
              <a:rPr sz="2400">
                <a:latin typeface="Verdana"/>
                <a:ea typeface="Verdana"/>
                <a:cs typeface="Verdana"/>
                <a:sym typeface="Verdana"/>
              </a:rPr>
              <a:t>c) 720 Hz;</a:t>
            </a:r>
          </a:p>
          <a:p>
            <a:pPr marL="342900" lvl="0" indent="-342900">
              <a:spcBef>
                <a:spcPts val="1400"/>
              </a:spcBef>
            </a:pPr>
            <a:r>
              <a:rPr sz="2400">
                <a:latin typeface="Verdana"/>
                <a:ea typeface="Verdana"/>
                <a:cs typeface="Verdana"/>
                <a:sym typeface="Verdana"/>
              </a:rPr>
              <a:t>d) 765 Hz;</a:t>
            </a:r>
          </a:p>
          <a:p>
            <a:pPr marL="342900" lvl="0" indent="-342900">
              <a:spcBef>
                <a:spcPts val="1400"/>
              </a:spcBef>
            </a:pPr>
            <a:r>
              <a:rPr sz="2400">
                <a:latin typeface="Verdana"/>
                <a:ea typeface="Verdana"/>
                <a:cs typeface="Verdana"/>
                <a:sym typeface="Verdana"/>
              </a:rPr>
              <a:t>e) 789 Hz.</a:t>
            </a:r>
          </a:p>
          <a:p>
            <a:pPr marL="342900" lvl="0" indent="-342900">
              <a:spcBef>
                <a:spcPts val="1900"/>
              </a:spcBef>
            </a:pPr>
            <a:r>
              <a:rPr sz="3200">
                <a:latin typeface="Verdana"/>
                <a:ea typeface="Verdana"/>
                <a:cs typeface="Verdana"/>
                <a:sym typeface="Verdana"/>
              </a:rPr>
              <a:t>     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Shape 422"/>
          <p:cNvSpPr/>
          <p:nvPr/>
        </p:nvSpPr>
        <p:spPr>
          <a:xfrm>
            <a:off x="6443662" y="5013325"/>
            <a:ext cx="2160588" cy="720725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FF"/>
            </a:solidFill>
            <a:round/>
          </a:ln>
        </p:spPr>
        <p:txBody>
          <a:bodyPr lIns="0" tIns="0" rIns="0" bIns="0" anchor="ctr"/>
          <a:lstStyle/>
          <a:p>
            <a:pPr lvl="0">
              <a:defRPr>
                <a:latin typeface="Verdana"/>
                <a:ea typeface="Verdana"/>
                <a:cs typeface="Verdana"/>
                <a:sym typeface="Verdana"/>
              </a:defRPr>
            </a:pPr>
            <a:endParaRPr/>
          </a:p>
        </p:txBody>
      </p:sp>
      <p:pic>
        <p:nvPicPr>
          <p:cNvPr id="423" name="image.pdf"/>
          <p:cNvPicPr/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3203575" y="2205037"/>
            <a:ext cx="2139950" cy="1160463"/>
          </a:xfrm>
          <a:prstGeom prst="rect">
            <a:avLst/>
          </a:prstGeom>
          <a:ln w="12700">
            <a:miter lim="400000"/>
          </a:ln>
        </p:spPr>
      </p:pic>
      <p:sp>
        <p:nvSpPr>
          <p:cNvPr id="424" name="Shape 424"/>
          <p:cNvSpPr/>
          <p:nvPr/>
        </p:nvSpPr>
        <p:spPr>
          <a:xfrm>
            <a:off x="34925" y="0"/>
            <a:ext cx="3671888" cy="21132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lvl="0">
              <a:spcBef>
                <a:spcPts val="1400"/>
              </a:spcBef>
            </a:pPr>
            <a:r>
              <a:rPr sz="2400" i="1" u="sng">
                <a:latin typeface="Verdana"/>
                <a:ea typeface="Verdana"/>
                <a:cs typeface="Verdana"/>
                <a:sym typeface="Verdana"/>
              </a:rPr>
              <a:t>DADOS</a:t>
            </a:r>
            <a:r>
              <a:rPr sz="2400" i="1">
                <a:latin typeface="Verdana"/>
                <a:ea typeface="Verdana"/>
                <a:cs typeface="Verdana"/>
                <a:sym typeface="Verdana"/>
              </a:rPr>
              <a:t>:</a:t>
            </a:r>
          </a:p>
          <a:p>
            <a:pPr lvl="0">
              <a:spcBef>
                <a:spcPts val="1400"/>
              </a:spcBef>
            </a:pPr>
            <a:r>
              <a:rPr sz="2400" i="1">
                <a:latin typeface="Verdana"/>
                <a:ea typeface="Verdana"/>
                <a:cs typeface="Verdana"/>
                <a:sym typeface="Verdana"/>
              </a:rPr>
              <a:t>v</a:t>
            </a:r>
            <a:r>
              <a:rPr sz="2400">
                <a:latin typeface="Verdana"/>
                <a:ea typeface="Verdana"/>
                <a:cs typeface="Verdana"/>
                <a:sym typeface="Verdana"/>
              </a:rPr>
              <a:t>s=340 m/s</a:t>
            </a:r>
          </a:p>
          <a:p>
            <a:pPr lvl="0">
              <a:spcBef>
                <a:spcPts val="1400"/>
              </a:spcBef>
            </a:pPr>
            <a:r>
              <a:rPr sz="2400" i="1">
                <a:latin typeface="Verdana"/>
                <a:ea typeface="Verdana"/>
                <a:cs typeface="Verdana"/>
                <a:sym typeface="Verdana"/>
              </a:rPr>
              <a:t>v</a:t>
            </a:r>
            <a:r>
              <a:rPr sz="2400">
                <a:latin typeface="Verdana"/>
                <a:ea typeface="Verdana"/>
                <a:cs typeface="Verdana"/>
                <a:sym typeface="Verdana"/>
              </a:rPr>
              <a:t>F= 72 km/h=20 m/s</a:t>
            </a:r>
          </a:p>
          <a:p>
            <a:pPr lvl="0">
              <a:spcBef>
                <a:spcPts val="1400"/>
              </a:spcBef>
            </a:pPr>
            <a:r>
              <a:rPr sz="2400" i="1">
                <a:latin typeface="Verdana"/>
                <a:ea typeface="Verdana"/>
                <a:cs typeface="Verdana"/>
                <a:sym typeface="Verdana"/>
              </a:rPr>
              <a:t>f</a:t>
            </a:r>
            <a:r>
              <a:rPr sz="2400">
                <a:latin typeface="Verdana"/>
                <a:ea typeface="Verdana"/>
                <a:cs typeface="Verdana"/>
                <a:sym typeface="Verdana"/>
              </a:rPr>
              <a:t>=720 Hz</a:t>
            </a:r>
          </a:p>
        </p:txBody>
      </p:sp>
      <p:pic>
        <p:nvPicPr>
          <p:cNvPr id="425" name="image.pdf"/>
          <p:cNvPicPr/>
          <p:nvPr/>
        </p:nvPicPr>
        <p:blipFill>
          <a:blip r:embed="rId3" cstate="print">
            <a:extLst/>
          </a:blip>
          <a:stretch>
            <a:fillRect/>
          </a:stretch>
        </p:blipFill>
        <p:spPr>
          <a:xfrm>
            <a:off x="3132137" y="3519487"/>
            <a:ext cx="2428876" cy="846138"/>
          </a:xfrm>
          <a:prstGeom prst="rect">
            <a:avLst/>
          </a:prstGeom>
          <a:ln w="12700">
            <a:miter lim="400000"/>
          </a:ln>
        </p:spPr>
      </p:pic>
      <p:pic>
        <p:nvPicPr>
          <p:cNvPr id="426" name="image.pdf"/>
          <p:cNvPicPr/>
          <p:nvPr/>
        </p:nvPicPr>
        <p:blipFill>
          <a:blip r:embed="rId4" cstate="print">
            <a:extLst/>
          </a:blip>
          <a:stretch>
            <a:fillRect/>
          </a:stretch>
        </p:blipFill>
        <p:spPr>
          <a:xfrm>
            <a:off x="3203575" y="4797425"/>
            <a:ext cx="2806700" cy="1087438"/>
          </a:xfrm>
          <a:prstGeom prst="rect">
            <a:avLst/>
          </a:prstGeom>
          <a:ln w="12700">
            <a:miter lim="400000"/>
          </a:ln>
        </p:spPr>
      </p:pic>
      <p:pic>
        <p:nvPicPr>
          <p:cNvPr id="427" name="image.pdf"/>
          <p:cNvPicPr/>
          <p:nvPr/>
        </p:nvPicPr>
        <p:blipFill>
          <a:blip r:embed="rId5" cstate="print">
            <a:extLst/>
          </a:blip>
          <a:stretch>
            <a:fillRect/>
          </a:stretch>
        </p:blipFill>
        <p:spPr>
          <a:xfrm>
            <a:off x="6516687" y="5084762"/>
            <a:ext cx="2087563" cy="58578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500"/>
                                        <p:tgtEl>
                                          <p:spTgt spid="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32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5" presetClass="entr" presetSubtype="9" fill="hold" grpId="5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32" fill="hold" grpId="6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2" grpId="6" animBg="1" advAuto="0"/>
      <p:bldP spid="423" grpId="2" animBg="1" advAuto="0"/>
      <p:bldP spid="424" grpId="1" animBg="1" advAuto="0"/>
      <p:bldP spid="425" grpId="3" animBg="1" advAuto="0"/>
      <p:bldP spid="426" grpId="4" animBg="1" advAuto="0"/>
      <p:bldP spid="427" grpId="5" animBg="1" advAuto="0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Shape 430"/>
          <p:cNvSpPr/>
          <p:nvPr/>
        </p:nvSpPr>
        <p:spPr>
          <a:xfrm>
            <a:off x="3059112" y="6165850"/>
            <a:ext cx="360363" cy="3587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376" y="10800"/>
                </a:moveTo>
                <a:cubicBezTo>
                  <a:pt x="5376" y="13782"/>
                  <a:pt x="7805" y="16200"/>
                  <a:pt x="10800" y="16200"/>
                </a:cubicBezTo>
                <a:cubicBezTo>
                  <a:pt x="13795" y="16200"/>
                  <a:pt x="16224" y="13782"/>
                  <a:pt x="16224" y="10800"/>
                </a:cubicBezTo>
                <a:cubicBezTo>
                  <a:pt x="16224" y="7818"/>
                  <a:pt x="13795" y="5400"/>
                  <a:pt x="10800" y="5400"/>
                </a:cubicBezTo>
                <a:cubicBezTo>
                  <a:pt x="7805" y="5400"/>
                  <a:pt x="5376" y="7818"/>
                  <a:pt x="5376" y="10800"/>
                </a:cubicBezTo>
                <a:close/>
              </a:path>
            </a:pathLst>
          </a:custGeom>
          <a:solidFill>
            <a:srgbClr val="FFFFFF"/>
          </a:solidFill>
          <a:ln w="54999">
            <a:solidFill>
              <a:srgbClr val="DA1F28"/>
            </a:solidFill>
            <a:round/>
          </a:ln>
        </p:spPr>
        <p:txBody>
          <a:bodyPr lIns="0" tIns="0" rIns="0" bIns="0" anchor="ctr"/>
          <a:lstStyle/>
          <a:p>
            <a:pPr lvl="0">
              <a:defRPr>
                <a:latin typeface="Verdana"/>
                <a:ea typeface="Verdana"/>
                <a:cs typeface="Verdana"/>
                <a:sym typeface="Verdana"/>
              </a:defRPr>
            </a:pPr>
            <a:endParaRPr/>
          </a:p>
        </p:txBody>
      </p:sp>
      <p:sp>
        <p:nvSpPr>
          <p:cNvPr id="3" name="Retângulo 2"/>
          <p:cNvSpPr/>
          <p:nvPr/>
        </p:nvSpPr>
        <p:spPr>
          <a:xfrm>
            <a:off x="571472" y="58847"/>
            <a:ext cx="8358246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 smtClean="0"/>
              <a:t>(PUCCAMP-SP) Um professor lê o seu jornal sentado no banco de uma praça e, atento às ondas sonoras, analisa três eventos:</a:t>
            </a:r>
          </a:p>
          <a:p>
            <a:r>
              <a:rPr lang="pt-BR" dirty="0" smtClean="0"/>
              <a:t>I – O alarme de um carro dispara quando o proprietário abre a tampa do porta-malas.</a:t>
            </a:r>
          </a:p>
          <a:p>
            <a:r>
              <a:rPr lang="pt-BR" dirty="0" smtClean="0"/>
              <a:t>II –Uma ambulância se aproxima da praça com a sirene ligada.</a:t>
            </a:r>
          </a:p>
          <a:p>
            <a:r>
              <a:rPr lang="pt-BR" dirty="0" smtClean="0"/>
              <a:t>III – Um mau motorista, impaciente, após passar pela praça, afasta-se com a buzina permanentemente ligada.</a:t>
            </a:r>
          </a:p>
          <a:p>
            <a:r>
              <a:rPr lang="pt-BR" dirty="0" smtClean="0"/>
              <a:t>O professor percebe o efeito Doppler apenas:</a:t>
            </a:r>
          </a:p>
          <a:p>
            <a:r>
              <a:rPr lang="pt-BR" dirty="0" smtClean="0"/>
              <a:t>a) no evento I, com </a:t>
            </a:r>
            <a:r>
              <a:rPr lang="pt-BR" dirty="0" err="1" smtClean="0"/>
              <a:t>frequência</a:t>
            </a:r>
            <a:r>
              <a:rPr lang="pt-BR" dirty="0" smtClean="0"/>
              <a:t> sonora invariável</a:t>
            </a:r>
          </a:p>
          <a:p>
            <a:r>
              <a:rPr lang="pt-BR" dirty="0" smtClean="0"/>
              <a:t>b) nos eventos I e II, com diminuição da </a:t>
            </a:r>
            <a:r>
              <a:rPr lang="pt-BR" dirty="0" err="1" smtClean="0"/>
              <a:t>frequência</a:t>
            </a:r>
            <a:endParaRPr lang="pt-BR" dirty="0" smtClean="0"/>
          </a:p>
          <a:p>
            <a:r>
              <a:rPr lang="pt-BR" dirty="0" smtClean="0"/>
              <a:t>c) nos eventos I e III, com aumento da </a:t>
            </a:r>
            <a:r>
              <a:rPr lang="pt-BR" dirty="0" err="1" smtClean="0"/>
              <a:t>frequência</a:t>
            </a:r>
            <a:endParaRPr lang="pt-BR" dirty="0" smtClean="0"/>
          </a:p>
          <a:p>
            <a:r>
              <a:rPr lang="pt-BR" dirty="0" smtClean="0"/>
              <a:t>d) nos eventos II e III, com diminuição da </a:t>
            </a:r>
            <a:r>
              <a:rPr lang="pt-BR" dirty="0" err="1" smtClean="0"/>
              <a:t>frequência</a:t>
            </a:r>
            <a:r>
              <a:rPr lang="pt-BR" dirty="0" smtClean="0"/>
              <a:t> em II e aumento em III</a:t>
            </a:r>
          </a:p>
          <a:p>
            <a:r>
              <a:rPr lang="pt-BR" dirty="0" smtClean="0"/>
              <a:t>e) nos eventos II e III, com aumento da </a:t>
            </a:r>
            <a:r>
              <a:rPr lang="pt-BR" dirty="0" err="1" smtClean="0"/>
              <a:t>frequência</a:t>
            </a:r>
            <a:r>
              <a:rPr lang="pt-BR" dirty="0" smtClean="0"/>
              <a:t> em II e diminuição em III</a:t>
            </a:r>
            <a:endParaRPr lang="pt-BR" dirty="0"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" grpId="1" animBg="1" advAuto="0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214290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 smtClean="0"/>
              <a:t>(EFEI-MG) Uma pessoa parada na beira de uma estrada vê um automóvel aproximar-se com velocidade 0,1 da velocidade do som no ar. O automóvel está buzinando, e a sua buzina, por especificação do fabricante, emite um som puro de 990 Hz.</a:t>
            </a:r>
          </a:p>
          <a:p>
            <a:r>
              <a:rPr lang="pt-BR" dirty="0" smtClean="0"/>
              <a:t>O som ouvido pelo observador terá uma </a:t>
            </a:r>
            <a:r>
              <a:rPr lang="pt-BR" dirty="0" err="1" smtClean="0"/>
              <a:t>frequência</a:t>
            </a:r>
            <a:r>
              <a:rPr lang="pt-BR" dirty="0" smtClean="0"/>
              <a:t> de:</a:t>
            </a:r>
          </a:p>
          <a:p>
            <a:r>
              <a:rPr lang="pt-BR" dirty="0" smtClean="0"/>
              <a:t>a) 900 Hz</a:t>
            </a:r>
          </a:p>
          <a:p>
            <a:r>
              <a:rPr lang="pt-BR" dirty="0" smtClean="0"/>
              <a:t>b) 1 100 Hz</a:t>
            </a:r>
          </a:p>
          <a:p>
            <a:r>
              <a:rPr lang="pt-BR" dirty="0" smtClean="0"/>
              <a:t>c) 1 000 Hz</a:t>
            </a:r>
          </a:p>
          <a:p>
            <a:r>
              <a:rPr lang="pt-BR" dirty="0" smtClean="0"/>
              <a:t>d) 99 Hz</a:t>
            </a:r>
          </a:p>
          <a:p>
            <a:r>
              <a:rPr lang="pt-BR" dirty="0" smtClean="0"/>
              <a:t>e) Não é possível calcular por não ter sido dada a velocidade do som no ar.</a:t>
            </a:r>
            <a:endParaRPr lang="pt-BR" dirty="0"/>
          </a:p>
        </p:txBody>
      </p:sp>
      <p:sp>
        <p:nvSpPr>
          <p:cNvPr id="3" name="Retângulo 2"/>
          <p:cNvSpPr/>
          <p:nvPr/>
        </p:nvSpPr>
        <p:spPr>
          <a:xfrm>
            <a:off x="214282" y="4452002"/>
            <a:ext cx="871543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 smtClean="0"/>
              <a:t>Um trem parte de uma estação com o seu apito ligado, que emite um som com </a:t>
            </a:r>
            <a:r>
              <a:rPr lang="pt-BR" dirty="0" err="1" smtClean="0"/>
              <a:t>frequência</a:t>
            </a:r>
            <a:r>
              <a:rPr lang="pt-BR" dirty="0" smtClean="0"/>
              <a:t> de 940 Hz. Enquanto ele afasta-se, uma pessoa parada percebe esse som com uma </a:t>
            </a:r>
            <a:r>
              <a:rPr lang="pt-BR" dirty="0" err="1" smtClean="0"/>
              <a:t>frequência</a:t>
            </a:r>
            <a:r>
              <a:rPr lang="pt-BR" dirty="0" smtClean="0"/>
              <a:t> de 900 Hz. Sendo a velocidade do som no ar igual a 340 m/s, calcule a velocidade do trem ao passar pela estação.</a:t>
            </a:r>
            <a:endParaRPr lang="pt-BR" dirty="0"/>
          </a:p>
        </p:txBody>
      </p:sp>
    </p:spTree>
  </p:cSld>
  <p:clrMapOvr>
    <a:masterClrMapping/>
  </p:clrMapOvr>
  <p:transition spd="med"/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0" y="214290"/>
            <a:ext cx="91440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pt-BR" b="1" dirty="0" smtClean="0"/>
              <a:t>(UnB-DF) Um indivíduo percebe que o som da buzina de um carro muda de tom à medida que o veículo se aproxima ou se afasta dele. Na aproximação, a sensação é de que o som é mais agudo, no afastamento, mais grave. Esse fenômeno é conhecido em Física como efeito Doppler. Considerando a situação descrita, julgue os itens que se seguem.</a:t>
            </a:r>
          </a:p>
          <a:p>
            <a:pPr marL="342900" indent="-342900" fontAlgn="base">
              <a:buAutoNum type="arabicParenBoth"/>
            </a:pPr>
            <a:r>
              <a:rPr lang="pt-BR" b="1" dirty="0" smtClean="0"/>
              <a:t>As variações na totalidade do som da buzina percebidas pelo indivíduo devem-se a variações da </a:t>
            </a:r>
            <a:r>
              <a:rPr lang="pt-BR" b="1" dirty="0" err="1" smtClean="0"/>
              <a:t>frequência</a:t>
            </a:r>
            <a:r>
              <a:rPr lang="pt-BR" b="1" dirty="0" smtClean="0"/>
              <a:t> da fonte sonora.</a:t>
            </a:r>
          </a:p>
          <a:p>
            <a:pPr marL="342900" indent="-342900" fontAlgn="base">
              <a:buAutoNum type="arabicParenBoth"/>
            </a:pPr>
            <a:endParaRPr lang="pt-BR" b="1" dirty="0" smtClean="0"/>
          </a:p>
          <a:p>
            <a:pPr fontAlgn="base"/>
            <a:r>
              <a:rPr lang="pt-BR" b="1" dirty="0" smtClean="0"/>
              <a:t>(2) Quando o automóvel se afasta, o número de cristas de onda por segundo que chegam ao ouvido do indivíduo é maior.</a:t>
            </a:r>
          </a:p>
          <a:p>
            <a:pPr fontAlgn="base"/>
            <a:endParaRPr lang="pt-BR" b="1" dirty="0" smtClean="0"/>
          </a:p>
          <a:p>
            <a:pPr fontAlgn="base"/>
            <a:r>
              <a:rPr lang="pt-BR" b="1" dirty="0" smtClean="0"/>
              <a:t>(3) Se uma pessoa estiver se movendo com o mesmo vetor velocidade do automóvel, não mais terá a sensação de que o som muda de totalidade.</a:t>
            </a:r>
          </a:p>
          <a:p>
            <a:pPr fontAlgn="base"/>
            <a:endParaRPr lang="pt-BR" b="1" dirty="0" smtClean="0"/>
          </a:p>
          <a:p>
            <a:pPr fontAlgn="base"/>
            <a:r>
              <a:rPr lang="pt-BR" b="1" dirty="0" smtClean="0"/>
              <a:t>(4) Observa-se o efeito Doppler apenas para ondas que se propagam em meios materiais.</a:t>
            </a:r>
          </a:p>
          <a:p>
            <a:pPr fontAlgn="base"/>
            <a:r>
              <a:rPr lang="pt-BR" b="1" dirty="0" smtClean="0"/>
              <a:t> </a:t>
            </a:r>
          </a:p>
          <a:p>
            <a:endParaRPr lang="pt-BR" dirty="0"/>
          </a:p>
        </p:txBody>
      </p:sp>
    </p:spTree>
  </p:cSld>
  <p:clrMapOvr>
    <a:masterClrMapping/>
  </p:clrMapOvr>
  <p:transition spd="med"/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0" y="214290"/>
            <a:ext cx="9144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pt-BR" b="1" dirty="0" smtClean="0"/>
              <a:t>(ITA-SP) Considere a velocidade máxima permitida nas estradas como sendo exatamente 80km/h. A sirene de um posto rodoviário soa com uma freqüência de 700Hz, enquanto um veículo de passeio e um policial rodoviário se aproximam emparelhados. O policial dispõe de um medidor de freqüências sonoras.</a:t>
            </a:r>
          </a:p>
          <a:p>
            <a:pPr fontAlgn="base"/>
            <a:r>
              <a:rPr lang="pt-BR" b="1" dirty="0" smtClean="0"/>
              <a:t>Dada a velocidade do som, de 350m/s,  </a:t>
            </a:r>
            <a:r>
              <a:rPr lang="pt-BR" b="1" dirty="0" err="1" smtClean="0"/>
              <a:t>eler</a:t>
            </a:r>
            <a:r>
              <a:rPr lang="pt-BR" b="1" dirty="0" smtClean="0"/>
              <a:t> deverá multar o motorista do carro quando seu aparelho medir uma freqüência sonora de, no mínimo:</a:t>
            </a:r>
          </a:p>
          <a:p>
            <a:pPr fontAlgn="base"/>
            <a:r>
              <a:rPr lang="pt-BR" b="1" dirty="0" smtClean="0"/>
              <a:t>a) 656Hz    </a:t>
            </a:r>
          </a:p>
          <a:p>
            <a:pPr fontAlgn="base"/>
            <a:r>
              <a:rPr lang="pt-BR" b="1" dirty="0" smtClean="0"/>
              <a:t>b) 745Hz    </a:t>
            </a:r>
          </a:p>
          <a:p>
            <a:pPr fontAlgn="base"/>
            <a:r>
              <a:rPr lang="pt-BR" b="1" dirty="0" smtClean="0"/>
              <a:t>c) 655Hz    </a:t>
            </a:r>
          </a:p>
          <a:p>
            <a:pPr fontAlgn="base"/>
            <a:r>
              <a:rPr lang="pt-BR" b="1" dirty="0" smtClean="0"/>
              <a:t>d) 740Hz    </a:t>
            </a:r>
          </a:p>
          <a:p>
            <a:pPr fontAlgn="base"/>
            <a:r>
              <a:rPr lang="pt-BR" b="1" dirty="0" smtClean="0"/>
              <a:t>e) 860Hz</a:t>
            </a:r>
          </a:p>
          <a:p>
            <a:endParaRPr lang="pt-BR" dirty="0"/>
          </a:p>
        </p:txBody>
      </p:sp>
    </p:spTree>
  </p:cSld>
  <p:clrMapOvr>
    <a:masterClrMapping/>
  </p:clrMapOvr>
  <p:transition spd="med"/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0" y="1"/>
            <a:ext cx="9144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(UFRN)</a:t>
            </a:r>
            <a:r>
              <a:rPr lang="pt-BR" b="1" dirty="0" smtClean="0"/>
              <a:t> </a:t>
            </a:r>
            <a:r>
              <a:rPr lang="pt-BR" dirty="0" smtClean="0"/>
              <a:t>Informações diagnósticas sobre a estrutura do corpo humano podem ser obtidas pela </a:t>
            </a:r>
            <a:r>
              <a:rPr lang="pt-BR" dirty="0" err="1" smtClean="0"/>
              <a:t>ultrassonografia</a:t>
            </a:r>
            <a:r>
              <a:rPr lang="pt-BR" dirty="0" smtClean="0"/>
              <a:t>. Nessa técnica, um pulso de </a:t>
            </a:r>
            <a:r>
              <a:rPr lang="pt-BR" dirty="0" err="1" smtClean="0"/>
              <a:t>ultrassom</a:t>
            </a:r>
            <a:r>
              <a:rPr lang="pt-BR" dirty="0" smtClean="0"/>
              <a:t> é emitido por um transdutor através do corpo e é medido o intervalo de tempo entre o instante da emissão desse pulso e o da recepção dos pulsos refletidos pelas interfaces dos órgãos internos. A figura ao lado representa um exame de </a:t>
            </a:r>
            <a:r>
              <a:rPr lang="pt-BR" dirty="0" err="1" smtClean="0"/>
              <a:t>ultrassonografia</a:t>
            </a:r>
            <a:r>
              <a:rPr lang="pt-BR" dirty="0" smtClean="0"/>
              <a:t>, no qual o transdutor colocado na altura do pescoço de um paciente, cujo diâmetro da artéria carótida se deseja medir, emite pulsos com velocidade de 150.000 cm/s. Mostram-se, também, os tempos em que os pulsos refletidos pela pele do paciente e pelas paredes anterior e posterior da sua carótida foram detectados. É correto afirmar que o diâmetro da carótida do paciente, na altura do pescoço, mede:</a:t>
            </a:r>
          </a:p>
          <a:p>
            <a:r>
              <a:rPr lang="pt-BR" dirty="0" smtClean="0"/>
              <a:t>a) 0,15 cm</a:t>
            </a:r>
          </a:p>
          <a:p>
            <a:r>
              <a:rPr lang="pt-BR" dirty="0" smtClean="0"/>
              <a:t>b) 1,5 cm</a:t>
            </a:r>
          </a:p>
          <a:p>
            <a:r>
              <a:rPr lang="pt-BR" dirty="0" smtClean="0"/>
              <a:t>c) 0,25 cm</a:t>
            </a:r>
          </a:p>
          <a:p>
            <a:r>
              <a:rPr lang="pt-BR" dirty="0" smtClean="0"/>
              <a:t>d) 2,25 cm</a:t>
            </a:r>
          </a:p>
          <a:p>
            <a:endParaRPr lang="pt-BR" dirty="0"/>
          </a:p>
        </p:txBody>
      </p:sp>
      <p:pic>
        <p:nvPicPr>
          <p:cNvPr id="115714" name="Picture 2" descr="https://mundoeducacao.bol.uol.com.br/upload/conteudo/exercicio_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0298" y="3228975"/>
            <a:ext cx="4124325" cy="3629025"/>
          </a:xfrm>
          <a:prstGeom prst="rect">
            <a:avLst/>
          </a:prstGeom>
          <a:noFill/>
        </p:spPr>
      </p:pic>
    </p:spTree>
  </p:cSld>
  <p:clrMapOvr>
    <a:masterClrMapping/>
  </p:clrMapOvr>
  <p:transition spd="med"/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Shape 432"/>
          <p:cNvSpPr/>
          <p:nvPr/>
        </p:nvSpPr>
        <p:spPr>
          <a:xfrm>
            <a:off x="827087" y="188912"/>
            <a:ext cx="7632701" cy="828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2800"/>
              </a:spcBef>
              <a:defRPr sz="4800" u="sng">
                <a:solidFill>
                  <a:srgbClr val="0000FF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 lvl="0">
              <a:defRPr sz="1800" u="none">
                <a:solidFill>
                  <a:srgbClr val="000000"/>
                </a:solidFill>
              </a:defRPr>
            </a:pPr>
            <a:r>
              <a:rPr sz="4800" u="sng">
                <a:solidFill>
                  <a:srgbClr val="0000FF"/>
                </a:solidFill>
              </a:rPr>
              <a:t>Onda Estacionária</a:t>
            </a:r>
          </a:p>
        </p:txBody>
      </p:sp>
      <p:sp>
        <p:nvSpPr>
          <p:cNvPr id="433" name="Shape 433"/>
          <p:cNvSpPr/>
          <p:nvPr/>
        </p:nvSpPr>
        <p:spPr>
          <a:xfrm>
            <a:off x="179387" y="981075"/>
            <a:ext cx="8785226" cy="11963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lvl="0" algn="just">
              <a:spcBef>
                <a:spcPts val="1400"/>
              </a:spcBef>
            </a:pPr>
            <a:r>
              <a:rPr sz="2400">
                <a:latin typeface="Verdana"/>
                <a:ea typeface="Verdana"/>
                <a:cs typeface="Verdana"/>
                <a:sym typeface="Verdana"/>
              </a:rPr>
              <a:t>    Resulta da combinação dos fenômenos de </a:t>
            </a:r>
            <a:r>
              <a:rPr sz="2400" b="1" u="sng">
                <a:solidFill>
                  <a:srgbClr val="0000FF"/>
                </a:solidFill>
                <a:latin typeface="Verdana"/>
                <a:ea typeface="Verdana"/>
                <a:cs typeface="Verdana"/>
                <a:sym typeface="Verdana"/>
              </a:rPr>
              <a:t>reflexão</a:t>
            </a:r>
            <a:r>
              <a:rPr sz="2400">
                <a:latin typeface="Verdana"/>
                <a:ea typeface="Verdana"/>
                <a:cs typeface="Verdana"/>
                <a:sym typeface="Verdana"/>
              </a:rPr>
              <a:t> e </a:t>
            </a:r>
            <a:r>
              <a:rPr sz="2400" b="1" u="sng">
                <a:solidFill>
                  <a:srgbClr val="0000FF"/>
                </a:solidFill>
                <a:latin typeface="Verdana"/>
                <a:ea typeface="Verdana"/>
                <a:cs typeface="Verdana"/>
                <a:sym typeface="Verdana"/>
              </a:rPr>
              <a:t>interferência</a:t>
            </a:r>
            <a:r>
              <a:rPr sz="2400">
                <a:latin typeface="Verdana"/>
                <a:ea typeface="Verdana"/>
                <a:cs typeface="Verdana"/>
                <a:sym typeface="Verdana"/>
              </a:rPr>
              <a:t>. Pode ocorrer em cordas, tubos sonoros (como uma flauta), antenas, etc...</a:t>
            </a:r>
          </a:p>
        </p:txBody>
      </p:sp>
      <p:sp>
        <p:nvSpPr>
          <p:cNvPr id="434" name="Shape 434"/>
          <p:cNvSpPr/>
          <p:nvPr/>
        </p:nvSpPr>
        <p:spPr>
          <a:xfrm>
            <a:off x="179387" y="4724400"/>
            <a:ext cx="4176713" cy="12471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lvl="0">
              <a:spcBef>
                <a:spcPts val="1400"/>
              </a:spcBef>
            </a:pPr>
            <a:r>
              <a:rPr sz="2400" b="1" i="1" u="sng">
                <a:solidFill>
                  <a:srgbClr val="0000FF"/>
                </a:solidFill>
                <a:latin typeface="Verdana"/>
                <a:ea typeface="Verdana"/>
                <a:cs typeface="Verdana"/>
                <a:sym typeface="Verdana"/>
              </a:rPr>
              <a:t>Ventre</a:t>
            </a:r>
            <a:r>
              <a:rPr sz="2400">
                <a:latin typeface="Verdana"/>
                <a:ea typeface="Verdana"/>
                <a:cs typeface="Verdana"/>
                <a:sym typeface="Verdana"/>
              </a:rPr>
              <a:t>: interferência construtiva→máxima vibração</a:t>
            </a:r>
          </a:p>
        </p:txBody>
      </p:sp>
      <p:sp>
        <p:nvSpPr>
          <p:cNvPr id="435" name="Shape 435"/>
          <p:cNvSpPr/>
          <p:nvPr/>
        </p:nvSpPr>
        <p:spPr>
          <a:xfrm>
            <a:off x="4500562" y="5397500"/>
            <a:ext cx="4427538" cy="12471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lvl="0">
              <a:spcBef>
                <a:spcPts val="1400"/>
              </a:spcBef>
            </a:pPr>
            <a:r>
              <a:rPr sz="2400" b="1" i="1" u="sng">
                <a:solidFill>
                  <a:srgbClr val="0000FF"/>
                </a:solidFill>
                <a:latin typeface="Verdana"/>
                <a:ea typeface="Verdana"/>
                <a:cs typeface="Verdana"/>
                <a:sym typeface="Verdana"/>
              </a:rPr>
              <a:t>Nó ou nodo</a:t>
            </a:r>
            <a:r>
              <a:rPr sz="2400">
                <a:latin typeface="Verdana"/>
                <a:ea typeface="Verdana"/>
                <a:cs typeface="Verdana"/>
                <a:sym typeface="Verdana"/>
              </a:rPr>
              <a:t>: interferência destrutiva→vibração mínima</a:t>
            </a:r>
          </a:p>
        </p:txBody>
      </p:sp>
      <p:sp>
        <p:nvSpPr>
          <p:cNvPr id="436" name="Shape 436"/>
          <p:cNvSpPr/>
          <p:nvPr/>
        </p:nvSpPr>
        <p:spPr>
          <a:xfrm>
            <a:off x="5003800" y="2636837"/>
            <a:ext cx="1584325" cy="1"/>
          </a:xfrm>
          <a:prstGeom prst="line">
            <a:avLst/>
          </a:prstGeom>
          <a:ln w="28575">
            <a:solidFill/>
            <a:round/>
            <a:headEnd type="triangle"/>
            <a:tailEnd type="triangle"/>
          </a:ln>
        </p:spPr>
        <p:txBody>
          <a:bodyPr lIns="0" tIns="0" rIns="0" bIns="0"/>
          <a:lstStyle/>
          <a:p>
            <a:pPr lvl="0" defTabSz="457200"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/>
          </a:p>
        </p:txBody>
      </p:sp>
      <p:sp>
        <p:nvSpPr>
          <p:cNvPr id="437" name="Shape 437"/>
          <p:cNvSpPr/>
          <p:nvPr/>
        </p:nvSpPr>
        <p:spPr>
          <a:xfrm>
            <a:off x="4932362" y="2179637"/>
            <a:ext cx="2016126" cy="510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lvl="0">
              <a:spcBef>
                <a:spcPts val="1400"/>
              </a:spcBef>
            </a:pPr>
            <a:r>
              <a:rPr sz="2400">
                <a:latin typeface="Verdana"/>
                <a:ea typeface="Verdana"/>
                <a:cs typeface="Verdana"/>
                <a:sym typeface="Verdana"/>
              </a:rPr>
              <a:t>fuso→λ/2</a:t>
            </a:r>
          </a:p>
        </p:txBody>
      </p:sp>
      <p:pic>
        <p:nvPicPr>
          <p:cNvPr id="438" name="image.png"/>
          <p:cNvPicPr/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1547812" y="2832100"/>
            <a:ext cx="5184776" cy="1620838"/>
          </a:xfrm>
          <a:prstGeom prst="rect">
            <a:avLst/>
          </a:prstGeom>
          <a:ln w="12700">
            <a:miter lim="400000"/>
          </a:ln>
        </p:spPr>
      </p:pic>
      <p:sp>
        <p:nvSpPr>
          <p:cNvPr id="439" name="Shape 439"/>
          <p:cNvSpPr/>
          <p:nvPr/>
        </p:nvSpPr>
        <p:spPr>
          <a:xfrm flipV="1">
            <a:off x="1763712" y="3860799"/>
            <a:ext cx="649289" cy="936627"/>
          </a:xfrm>
          <a:prstGeom prst="line">
            <a:avLst/>
          </a:prstGeom>
          <a:ln w="38100">
            <a:solidFill/>
            <a:round/>
            <a:tailEnd type="triangle"/>
          </a:ln>
        </p:spPr>
        <p:txBody>
          <a:bodyPr lIns="0" tIns="0" rIns="0" bIns="0"/>
          <a:lstStyle/>
          <a:p>
            <a:pPr lvl="0" defTabSz="457200"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/>
          </a:p>
        </p:txBody>
      </p:sp>
      <p:sp>
        <p:nvSpPr>
          <p:cNvPr id="440" name="Shape 440"/>
          <p:cNvSpPr/>
          <p:nvPr/>
        </p:nvSpPr>
        <p:spPr>
          <a:xfrm flipH="1" flipV="1">
            <a:off x="5003799" y="3573462"/>
            <a:ext cx="1008064" cy="1800226"/>
          </a:xfrm>
          <a:prstGeom prst="line">
            <a:avLst/>
          </a:prstGeom>
          <a:ln w="38100">
            <a:solidFill/>
            <a:round/>
            <a:tailEnd type="triangle"/>
          </a:ln>
        </p:spPr>
        <p:txBody>
          <a:bodyPr lIns="0" tIns="0" rIns="0" bIns="0"/>
          <a:lstStyle/>
          <a:p>
            <a:pPr lvl="0" defTabSz="457200"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/>
          </a:p>
        </p:txBody>
      </p:sp>
      <p:sp>
        <p:nvSpPr>
          <p:cNvPr id="441" name="Shape 441"/>
          <p:cNvSpPr/>
          <p:nvPr/>
        </p:nvSpPr>
        <p:spPr>
          <a:xfrm>
            <a:off x="5003800" y="2349500"/>
            <a:ext cx="0" cy="1008063"/>
          </a:xfrm>
          <a:prstGeom prst="line">
            <a:avLst/>
          </a:prstGeom>
          <a:ln>
            <a:solidFill/>
            <a:prstDash val="dash"/>
            <a:round/>
          </a:ln>
        </p:spPr>
        <p:txBody>
          <a:bodyPr lIns="0" tIns="0" rIns="0" bIns="0"/>
          <a:lstStyle/>
          <a:p>
            <a:pPr lvl="0" defTabSz="457200"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/>
          </a:p>
        </p:txBody>
      </p:sp>
      <p:sp>
        <p:nvSpPr>
          <p:cNvPr id="442" name="Shape 442"/>
          <p:cNvSpPr/>
          <p:nvPr/>
        </p:nvSpPr>
        <p:spPr>
          <a:xfrm>
            <a:off x="6588125" y="2349500"/>
            <a:ext cx="0" cy="358775"/>
          </a:xfrm>
          <a:prstGeom prst="line">
            <a:avLst/>
          </a:prstGeom>
          <a:ln>
            <a:solidFill/>
            <a:prstDash val="dash"/>
            <a:round/>
          </a:ln>
        </p:spPr>
        <p:txBody>
          <a:bodyPr lIns="0" tIns="0" rIns="0" bIns="0"/>
          <a:lstStyle/>
          <a:p>
            <a:pPr lvl="0" defTabSz="457200"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/>
          </a:p>
        </p:txBody>
      </p:sp>
      <p:grpSp>
        <p:nvGrpSpPr>
          <p:cNvPr id="446" name="Group 446"/>
          <p:cNvGrpSpPr/>
          <p:nvPr/>
        </p:nvGrpSpPr>
        <p:grpSpPr>
          <a:xfrm>
            <a:off x="6588135" y="2708274"/>
            <a:ext cx="2160578" cy="792171"/>
            <a:chOff x="0" y="0"/>
            <a:chExt cx="2160577" cy="792169"/>
          </a:xfrm>
        </p:grpSpPr>
        <p:sp>
          <p:nvSpPr>
            <p:cNvPr id="443" name="Shape 443"/>
            <p:cNvSpPr/>
            <p:nvPr/>
          </p:nvSpPr>
          <p:spPr>
            <a:xfrm>
              <a:off x="936614" y="0"/>
              <a:ext cx="1223964" cy="609600"/>
            </a:xfrm>
            <a:prstGeom prst="rect">
              <a:avLst/>
            </a:prstGeom>
            <a:solidFill>
              <a:srgbClr val="00CCFF"/>
            </a:solidFill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 algn="ctr">
                <a:defRPr>
                  <a:latin typeface="Verdana"/>
                  <a:ea typeface="Verdana"/>
                  <a:cs typeface="Verdana"/>
                  <a:sym typeface="Verdana"/>
                </a:defRPr>
              </a:pPr>
              <a:endParaRPr/>
            </a:p>
          </p:txBody>
        </p:sp>
        <p:sp>
          <p:nvSpPr>
            <p:cNvPr id="444" name="Shape 444"/>
            <p:cNvSpPr/>
            <p:nvPr/>
          </p:nvSpPr>
          <p:spPr>
            <a:xfrm>
              <a:off x="0" y="114300"/>
              <a:ext cx="860401" cy="6778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10999" y="0"/>
                  </a:lnTo>
                  <a:lnTo>
                    <a:pt x="21600" y="0"/>
                  </a:lnTo>
                </a:path>
              </a:pathLst>
            </a:custGeom>
            <a:noFill/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 algn="ctr">
                <a:defRPr>
                  <a:latin typeface="Verdana"/>
                  <a:ea typeface="Verdana"/>
                  <a:cs typeface="Verdana"/>
                  <a:sym typeface="Verdana"/>
                </a:defRPr>
              </a:pPr>
              <a:endParaRPr/>
            </a:p>
          </p:txBody>
        </p:sp>
        <p:sp>
          <p:nvSpPr>
            <p:cNvPr id="445" name="Shape 445"/>
            <p:cNvSpPr/>
            <p:nvPr/>
          </p:nvSpPr>
          <p:spPr>
            <a:xfrm>
              <a:off x="936614" y="0"/>
              <a:ext cx="1223964" cy="6883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defRPr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 lvl="0"/>
              <a:r>
                <a:t>Extremo fixo→nó</a:t>
              </a: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8" name="Schwingende_Saite_1 2_Lambda.jpeg" descr="Schwingende_Saite_1 2_Lambda"/>
          <p:cNvPicPr/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49" name="Shape 449"/>
          <p:cNvSpPr/>
          <p:nvPr/>
        </p:nvSpPr>
        <p:spPr>
          <a:xfrm>
            <a:off x="441325" y="193675"/>
            <a:ext cx="4058318" cy="6502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lvl="0"/>
            <a:r>
              <a:rPr>
                <a:latin typeface="Verdana"/>
                <a:ea typeface="Verdana"/>
                <a:cs typeface="Verdana"/>
                <a:sym typeface="Verdana"/>
              </a:rPr>
              <a:t>Ondas estacionárias numa corda.</a:t>
            </a:r>
            <a:endParaRPr sz="2700">
              <a:latin typeface="Verdana"/>
              <a:ea typeface="Verdana"/>
              <a:cs typeface="Verdana"/>
              <a:sym typeface="Verdana"/>
            </a:endParaRPr>
          </a:p>
          <a:p>
            <a:pPr lvl="0"/>
            <a:r>
              <a:rPr>
                <a:latin typeface="Verdana"/>
                <a:ea typeface="Verdana"/>
                <a:cs typeface="Verdana"/>
                <a:sym typeface="Verdana"/>
              </a:rPr>
              <a:t>Meia onda.</a:t>
            </a:r>
          </a:p>
        </p:txBody>
      </p:sp>
      <p:pic>
        <p:nvPicPr>
          <p:cNvPr id="450" name="halfwave.png" descr="C:\Documents and Settings\Simionatto\Meus documentos\Arquivos\Minhas imagens\Imagem\halfwave.gif"/>
          <p:cNvPicPr/>
          <p:nvPr/>
        </p:nvPicPr>
        <p:blipFill>
          <a:blip r:embed="rId3" cstate="print">
            <a:extLst/>
          </a:blip>
          <a:stretch>
            <a:fillRect/>
          </a:stretch>
        </p:blipFill>
        <p:spPr>
          <a:xfrm>
            <a:off x="1371600" y="4038600"/>
            <a:ext cx="4114800" cy="25273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2" name="image.png"/>
          <p:cNvPicPr/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212725" y="0"/>
            <a:ext cx="8486775" cy="1243013"/>
          </a:xfrm>
          <a:prstGeom prst="rect">
            <a:avLst/>
          </a:prstGeom>
          <a:ln w="12700">
            <a:miter lim="400000"/>
          </a:ln>
        </p:spPr>
      </p:pic>
      <p:sp>
        <p:nvSpPr>
          <p:cNvPr id="453" name="Shape 453"/>
          <p:cNvSpPr>
            <a:spLocks noGrp="1"/>
          </p:cNvSpPr>
          <p:nvPr>
            <p:ph type="body" idx="4294967295"/>
          </p:nvPr>
        </p:nvSpPr>
        <p:spPr>
          <a:xfrm>
            <a:off x="852488" y="1412875"/>
            <a:ext cx="8291512" cy="676275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300910" indent="-207803" defTabSz="777240">
              <a:lnSpc>
                <a:spcPct val="80000"/>
              </a:lnSpc>
              <a:spcBef>
                <a:spcPts val="300"/>
              </a:spcBef>
              <a:buChar char="•"/>
              <a:defRPr sz="1870">
                <a:solidFill>
                  <a:srgbClr val="000000"/>
                </a:solidFill>
              </a:defRPr>
            </a:lvl1pPr>
          </a:lstStyle>
          <a:p>
            <a:pPr lvl="0">
              <a:defRPr sz="1800"/>
            </a:pPr>
            <a:r>
              <a:rPr sz="1870"/>
              <a:t>Primeiro Harmônico ou Freqüência Fundamental formam-se, na corda, um fuso com 2 nós. </a:t>
            </a:r>
          </a:p>
        </p:txBody>
      </p:sp>
      <p:grpSp>
        <p:nvGrpSpPr>
          <p:cNvPr id="456" name="Group 456"/>
          <p:cNvGrpSpPr/>
          <p:nvPr/>
        </p:nvGrpSpPr>
        <p:grpSpPr>
          <a:xfrm>
            <a:off x="971550" y="4872037"/>
            <a:ext cx="2592388" cy="935038"/>
            <a:chOff x="0" y="0"/>
            <a:chExt cx="2592387" cy="935037"/>
          </a:xfrm>
        </p:grpSpPr>
        <p:sp>
          <p:nvSpPr>
            <p:cNvPr id="454" name="Shape 454"/>
            <p:cNvSpPr/>
            <p:nvPr/>
          </p:nvSpPr>
          <p:spPr>
            <a:xfrm>
              <a:off x="0" y="0"/>
              <a:ext cx="2592388" cy="935038"/>
            </a:xfrm>
            <a:prstGeom prst="rect">
              <a:avLst/>
            </a:prstGeom>
            <a:solidFill>
              <a:srgbClr val="EAEAE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/>
            </a:p>
          </p:txBody>
        </p:sp>
        <p:pic>
          <p:nvPicPr>
            <p:cNvPr id="455" name="image.pdf"/>
            <p:cNvPicPr/>
            <p:nvPr/>
          </p:nvPicPr>
          <p:blipFill>
            <a:blip r:embed="rId3" cstate="print">
              <a:extLst/>
            </a:blip>
            <a:stretch>
              <a:fillRect/>
            </a:stretch>
          </p:blipFill>
          <p:spPr>
            <a:xfrm>
              <a:off x="0" y="0"/>
              <a:ext cx="2592388" cy="935038"/>
            </a:xfrm>
            <a:prstGeom prst="rect">
              <a:avLst/>
            </a:prstGeom>
            <a:ln w="38100" cap="flat">
              <a:solidFill>
                <a:srgbClr val="000000"/>
              </a:solidFill>
              <a:prstDash val="solid"/>
              <a:miter lim="800000"/>
            </a:ln>
            <a:effectLst/>
          </p:spPr>
        </p:pic>
      </p:grpSp>
      <p:grpSp>
        <p:nvGrpSpPr>
          <p:cNvPr id="459" name="Group 459"/>
          <p:cNvGrpSpPr/>
          <p:nvPr/>
        </p:nvGrpSpPr>
        <p:grpSpPr>
          <a:xfrm>
            <a:off x="4572000" y="4873625"/>
            <a:ext cx="3600450" cy="815975"/>
            <a:chOff x="0" y="0"/>
            <a:chExt cx="3600450" cy="815975"/>
          </a:xfrm>
        </p:grpSpPr>
        <p:sp>
          <p:nvSpPr>
            <p:cNvPr id="457" name="Shape 457"/>
            <p:cNvSpPr/>
            <p:nvPr/>
          </p:nvSpPr>
          <p:spPr>
            <a:xfrm>
              <a:off x="0" y="0"/>
              <a:ext cx="3600450" cy="815975"/>
            </a:xfrm>
            <a:prstGeom prst="rect">
              <a:avLst/>
            </a:prstGeom>
            <a:solidFill>
              <a:srgbClr val="EAEAE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/>
            </a:p>
          </p:txBody>
        </p:sp>
        <p:pic>
          <p:nvPicPr>
            <p:cNvPr id="458" name="image.pdf"/>
            <p:cNvPicPr/>
            <p:nvPr/>
          </p:nvPicPr>
          <p:blipFill>
            <a:blip r:embed="rId4" cstate="print">
              <a:extLst/>
            </a:blip>
            <a:stretch>
              <a:fillRect/>
            </a:stretch>
          </p:blipFill>
          <p:spPr>
            <a:xfrm>
              <a:off x="0" y="0"/>
              <a:ext cx="3600450" cy="815975"/>
            </a:xfrm>
            <a:prstGeom prst="rect">
              <a:avLst/>
            </a:prstGeom>
            <a:ln w="38100" cap="flat">
              <a:solidFill>
                <a:srgbClr val="000000"/>
              </a:solidFill>
              <a:prstDash val="solid"/>
              <a:miter lim="800000"/>
            </a:ln>
            <a:effectLst/>
          </p:spPr>
        </p:pic>
      </p:grpSp>
      <p:pic>
        <p:nvPicPr>
          <p:cNvPr id="460" name="2002-61-123-45-i003.jpeg" descr="2002-61-123-45-i003"/>
          <p:cNvPicPr/>
          <p:nvPr/>
        </p:nvPicPr>
        <p:blipFill>
          <a:blip r:embed="rId5" cstate="print">
            <a:extLst/>
          </a:blip>
          <a:stretch>
            <a:fillRect/>
          </a:stretch>
        </p:blipFill>
        <p:spPr>
          <a:xfrm>
            <a:off x="2843212" y="2276475"/>
            <a:ext cx="4176713" cy="23495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2" name="Schwingende_Saite_2 2_Lambda.jpeg" descr="Schwingende_Saite_2 2_Lambda"/>
          <p:cNvPicPr/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63" name="Shape 463"/>
          <p:cNvSpPr/>
          <p:nvPr/>
        </p:nvSpPr>
        <p:spPr>
          <a:xfrm>
            <a:off x="441325" y="193675"/>
            <a:ext cx="4058318" cy="6502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lvl="0"/>
            <a:r>
              <a:rPr>
                <a:latin typeface="Verdana"/>
                <a:ea typeface="Verdana"/>
                <a:cs typeface="Verdana"/>
                <a:sym typeface="Verdana"/>
              </a:rPr>
              <a:t>Ondas estacionárias numa corda.</a:t>
            </a:r>
            <a:endParaRPr sz="2700">
              <a:latin typeface="Verdana"/>
              <a:ea typeface="Verdana"/>
              <a:cs typeface="Verdana"/>
              <a:sym typeface="Verdana"/>
            </a:endParaRPr>
          </a:p>
          <a:p>
            <a:pPr lvl="0"/>
            <a:r>
              <a:rPr>
                <a:latin typeface="Verdana"/>
                <a:ea typeface="Verdana"/>
                <a:cs typeface="Verdana"/>
                <a:sym typeface="Verdana"/>
              </a:rPr>
              <a:t>Onda inteira.</a:t>
            </a:r>
          </a:p>
        </p:txBody>
      </p:sp>
      <p:pic>
        <p:nvPicPr>
          <p:cNvPr id="464" name="fullwave2.png" descr="C:\Documents and Settings\Simionatto\Meus documentos\Arquivos\Minhas imagens\Imagem\fullwave2.gif"/>
          <p:cNvPicPr/>
          <p:nvPr/>
        </p:nvPicPr>
        <p:blipFill>
          <a:blip r:embed="rId3" cstate="print">
            <a:extLst/>
          </a:blip>
          <a:stretch>
            <a:fillRect/>
          </a:stretch>
        </p:blipFill>
        <p:spPr>
          <a:xfrm>
            <a:off x="1295400" y="3810000"/>
            <a:ext cx="3962400" cy="243363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6" name="image.png"/>
          <p:cNvPicPr/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201612" y="536575"/>
            <a:ext cx="8485188" cy="1243013"/>
          </a:xfrm>
          <a:prstGeom prst="rect">
            <a:avLst/>
          </a:prstGeom>
          <a:ln w="12700">
            <a:miter lim="400000"/>
          </a:ln>
        </p:spPr>
      </p:pic>
      <p:sp>
        <p:nvSpPr>
          <p:cNvPr id="467" name="Shape 467"/>
          <p:cNvSpPr>
            <a:spLocks noGrp="1"/>
          </p:cNvSpPr>
          <p:nvPr>
            <p:ph type="body" idx="4294967295"/>
          </p:nvPr>
        </p:nvSpPr>
        <p:spPr>
          <a:xfrm>
            <a:off x="0" y="1557338"/>
            <a:ext cx="8207375" cy="719137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319801" indent="-226695" defTabSz="777240">
              <a:lnSpc>
                <a:spcPct val="80000"/>
              </a:lnSpc>
              <a:spcBef>
                <a:spcPts val="300"/>
              </a:spcBef>
              <a:buChar char="•"/>
              <a:defRPr sz="2040">
                <a:solidFill>
                  <a:srgbClr val="000000"/>
                </a:solidFill>
              </a:defRPr>
            </a:lvl1pPr>
          </a:lstStyle>
          <a:p>
            <a:pPr lvl="0">
              <a:defRPr sz="1800"/>
            </a:pPr>
            <a:r>
              <a:rPr sz="2040"/>
              <a:t>Segundo Harmônico formam-se, na corda, dois fusos com 3 nós. </a:t>
            </a:r>
          </a:p>
        </p:txBody>
      </p:sp>
      <p:grpSp>
        <p:nvGrpSpPr>
          <p:cNvPr id="470" name="Group 470"/>
          <p:cNvGrpSpPr/>
          <p:nvPr/>
        </p:nvGrpSpPr>
        <p:grpSpPr>
          <a:xfrm>
            <a:off x="468312" y="4724400"/>
            <a:ext cx="2879726" cy="923925"/>
            <a:chOff x="0" y="0"/>
            <a:chExt cx="2879725" cy="923925"/>
          </a:xfrm>
        </p:grpSpPr>
        <p:sp>
          <p:nvSpPr>
            <p:cNvPr id="468" name="Shape 468"/>
            <p:cNvSpPr/>
            <p:nvPr/>
          </p:nvSpPr>
          <p:spPr>
            <a:xfrm>
              <a:off x="0" y="0"/>
              <a:ext cx="2879725" cy="923925"/>
            </a:xfrm>
            <a:prstGeom prst="rect">
              <a:avLst/>
            </a:prstGeom>
            <a:solidFill>
              <a:srgbClr val="EAEAE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/>
            </a:p>
          </p:txBody>
        </p:sp>
        <p:pic>
          <p:nvPicPr>
            <p:cNvPr id="469" name="image.pdf"/>
            <p:cNvPicPr/>
            <p:nvPr/>
          </p:nvPicPr>
          <p:blipFill>
            <a:blip r:embed="rId3" cstate="print">
              <a:extLst/>
            </a:blip>
            <a:stretch>
              <a:fillRect/>
            </a:stretch>
          </p:blipFill>
          <p:spPr>
            <a:xfrm>
              <a:off x="0" y="0"/>
              <a:ext cx="2879725" cy="923925"/>
            </a:xfrm>
            <a:prstGeom prst="rect">
              <a:avLst/>
            </a:prstGeom>
            <a:ln w="38100" cap="flat">
              <a:solidFill>
                <a:srgbClr val="000000"/>
              </a:solidFill>
              <a:prstDash val="solid"/>
              <a:miter lim="800000"/>
            </a:ln>
            <a:effectLst/>
          </p:spPr>
        </p:pic>
      </p:grpSp>
      <p:grpSp>
        <p:nvGrpSpPr>
          <p:cNvPr id="473" name="Group 473"/>
          <p:cNvGrpSpPr/>
          <p:nvPr/>
        </p:nvGrpSpPr>
        <p:grpSpPr>
          <a:xfrm>
            <a:off x="3924300" y="4802187"/>
            <a:ext cx="4960938" cy="1435101"/>
            <a:chOff x="0" y="0"/>
            <a:chExt cx="4960937" cy="1435100"/>
          </a:xfrm>
        </p:grpSpPr>
        <p:sp>
          <p:nvSpPr>
            <p:cNvPr id="471" name="Shape 471"/>
            <p:cNvSpPr/>
            <p:nvPr/>
          </p:nvSpPr>
          <p:spPr>
            <a:xfrm>
              <a:off x="0" y="0"/>
              <a:ext cx="4960938" cy="1435100"/>
            </a:xfrm>
            <a:prstGeom prst="rect">
              <a:avLst/>
            </a:prstGeom>
            <a:solidFill>
              <a:srgbClr val="EAEAE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/>
            </a:p>
          </p:txBody>
        </p:sp>
        <p:pic>
          <p:nvPicPr>
            <p:cNvPr id="472" name="image.pdf"/>
            <p:cNvPicPr/>
            <p:nvPr/>
          </p:nvPicPr>
          <p:blipFill>
            <a:blip r:embed="rId4" cstate="print">
              <a:extLst/>
            </a:blip>
            <a:stretch>
              <a:fillRect/>
            </a:stretch>
          </p:blipFill>
          <p:spPr>
            <a:xfrm>
              <a:off x="0" y="0"/>
              <a:ext cx="4960938" cy="1435100"/>
            </a:xfrm>
            <a:prstGeom prst="rect">
              <a:avLst/>
            </a:prstGeom>
            <a:ln w="38100" cap="flat">
              <a:solidFill>
                <a:srgbClr val="000000"/>
              </a:solidFill>
              <a:prstDash val="solid"/>
              <a:miter lim="800000"/>
            </a:ln>
            <a:effectLst/>
          </p:spPr>
        </p:pic>
      </p:grpSp>
      <p:pic>
        <p:nvPicPr>
          <p:cNvPr id="474" name="2002-61-123-45-i004.jpeg" descr="2002-61-123-45-i004"/>
          <p:cNvPicPr/>
          <p:nvPr/>
        </p:nvPicPr>
        <p:blipFill>
          <a:blip r:embed="rId5" cstate="print">
            <a:extLst/>
          </a:blip>
          <a:stretch>
            <a:fillRect/>
          </a:stretch>
        </p:blipFill>
        <p:spPr>
          <a:xfrm>
            <a:off x="2484437" y="2349500"/>
            <a:ext cx="4464051" cy="179863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6" name="Schwingende_Saite_3 2_Lambda.jpeg" descr="Schwingende_Saite_3 2_Lambda"/>
          <p:cNvPicPr/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77" name="Shape 477"/>
          <p:cNvSpPr/>
          <p:nvPr/>
        </p:nvSpPr>
        <p:spPr>
          <a:xfrm>
            <a:off x="441325" y="193675"/>
            <a:ext cx="4058318" cy="6502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lvl="0"/>
            <a:r>
              <a:rPr>
                <a:latin typeface="Verdana"/>
                <a:ea typeface="Verdana"/>
                <a:cs typeface="Verdana"/>
                <a:sym typeface="Verdana"/>
              </a:rPr>
              <a:t>Ondas estacionárias numa corda.</a:t>
            </a:r>
            <a:endParaRPr sz="2700">
              <a:latin typeface="Verdana"/>
              <a:ea typeface="Verdana"/>
              <a:cs typeface="Verdana"/>
              <a:sym typeface="Verdana"/>
            </a:endParaRPr>
          </a:p>
          <a:p>
            <a:pPr lvl="0"/>
            <a:r>
              <a:rPr>
                <a:latin typeface="Verdana"/>
                <a:ea typeface="Verdana"/>
                <a:cs typeface="Verdana"/>
                <a:sym typeface="Verdana"/>
              </a:rPr>
              <a:t>1½ de onda.</a:t>
            </a:r>
          </a:p>
        </p:txBody>
      </p:sp>
      <p:pic>
        <p:nvPicPr>
          <p:cNvPr id="478" name="twowave.png" descr="C:\Documents and Settings\Simionatto\Meus documentos\Arquivos\Minhas imagens\Imagem\twowave.gif"/>
          <p:cNvPicPr/>
          <p:nvPr/>
        </p:nvPicPr>
        <p:blipFill>
          <a:blip r:embed="rId3" cstate="print">
            <a:extLst/>
          </a:blip>
          <a:stretch>
            <a:fillRect/>
          </a:stretch>
        </p:blipFill>
        <p:spPr>
          <a:xfrm>
            <a:off x="1600200" y="3962400"/>
            <a:ext cx="4038600" cy="248126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0" name="image.png"/>
          <p:cNvPicPr/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201612" y="536575"/>
            <a:ext cx="8485188" cy="1243013"/>
          </a:xfrm>
          <a:prstGeom prst="rect">
            <a:avLst/>
          </a:prstGeom>
          <a:ln w="12700">
            <a:miter lim="400000"/>
          </a:ln>
        </p:spPr>
      </p:pic>
      <p:sp>
        <p:nvSpPr>
          <p:cNvPr id="481" name="Shape 481"/>
          <p:cNvSpPr>
            <a:spLocks noGrp="1"/>
          </p:cNvSpPr>
          <p:nvPr>
            <p:ph type="body" idx="4294967295"/>
          </p:nvPr>
        </p:nvSpPr>
        <p:spPr>
          <a:xfrm>
            <a:off x="781050" y="1600200"/>
            <a:ext cx="8362950" cy="1108075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376237" indent="-266700">
              <a:buChar char="•"/>
              <a:defRPr sz="2400">
                <a:solidFill>
                  <a:srgbClr val="000000"/>
                </a:solidFill>
              </a:defRPr>
            </a:lvl1pPr>
          </a:lstStyle>
          <a:p>
            <a:pPr lvl="0">
              <a:defRPr sz="1800"/>
            </a:pPr>
            <a:r>
              <a:rPr sz="2400"/>
              <a:t>Terceiro Harmônico forma-se, na corda, três fusos com 4 nós.</a:t>
            </a:r>
          </a:p>
        </p:txBody>
      </p:sp>
      <p:grpSp>
        <p:nvGrpSpPr>
          <p:cNvPr id="484" name="Group 484"/>
          <p:cNvGrpSpPr/>
          <p:nvPr/>
        </p:nvGrpSpPr>
        <p:grpSpPr>
          <a:xfrm>
            <a:off x="971550" y="4872037"/>
            <a:ext cx="3309938" cy="1016001"/>
            <a:chOff x="0" y="0"/>
            <a:chExt cx="3309937" cy="1016000"/>
          </a:xfrm>
        </p:grpSpPr>
        <p:sp>
          <p:nvSpPr>
            <p:cNvPr id="482" name="Shape 482"/>
            <p:cNvSpPr/>
            <p:nvPr/>
          </p:nvSpPr>
          <p:spPr>
            <a:xfrm>
              <a:off x="0" y="0"/>
              <a:ext cx="3309938" cy="1016000"/>
            </a:xfrm>
            <a:prstGeom prst="rect">
              <a:avLst/>
            </a:prstGeom>
            <a:solidFill>
              <a:srgbClr val="EAEAE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/>
            </a:p>
          </p:txBody>
        </p:sp>
        <p:pic>
          <p:nvPicPr>
            <p:cNvPr id="483" name="image.pdf"/>
            <p:cNvPicPr/>
            <p:nvPr/>
          </p:nvPicPr>
          <p:blipFill>
            <a:blip r:embed="rId3" cstate="print">
              <a:extLst/>
            </a:blip>
            <a:stretch>
              <a:fillRect/>
            </a:stretch>
          </p:blipFill>
          <p:spPr>
            <a:xfrm>
              <a:off x="0" y="0"/>
              <a:ext cx="3309938" cy="1016000"/>
            </a:xfrm>
            <a:prstGeom prst="rect">
              <a:avLst/>
            </a:prstGeom>
            <a:ln w="38100" cap="flat">
              <a:solidFill>
                <a:srgbClr val="000000"/>
              </a:solidFill>
              <a:prstDash val="solid"/>
              <a:miter lim="800000"/>
            </a:ln>
            <a:effectLst/>
          </p:spPr>
        </p:pic>
      </p:grpSp>
      <p:grpSp>
        <p:nvGrpSpPr>
          <p:cNvPr id="487" name="Group 487"/>
          <p:cNvGrpSpPr/>
          <p:nvPr/>
        </p:nvGrpSpPr>
        <p:grpSpPr>
          <a:xfrm>
            <a:off x="4500562" y="4724400"/>
            <a:ext cx="4441826" cy="1584325"/>
            <a:chOff x="0" y="0"/>
            <a:chExt cx="4441825" cy="1584325"/>
          </a:xfrm>
        </p:grpSpPr>
        <p:sp>
          <p:nvSpPr>
            <p:cNvPr id="485" name="Shape 485"/>
            <p:cNvSpPr/>
            <p:nvPr/>
          </p:nvSpPr>
          <p:spPr>
            <a:xfrm>
              <a:off x="0" y="0"/>
              <a:ext cx="4441825" cy="1584325"/>
            </a:xfrm>
            <a:prstGeom prst="rect">
              <a:avLst/>
            </a:prstGeom>
            <a:solidFill>
              <a:srgbClr val="EAEAE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/>
            </a:p>
          </p:txBody>
        </p:sp>
        <p:pic>
          <p:nvPicPr>
            <p:cNvPr id="486" name="image.pdf"/>
            <p:cNvPicPr/>
            <p:nvPr/>
          </p:nvPicPr>
          <p:blipFill>
            <a:blip r:embed="rId4" cstate="print">
              <a:extLst/>
            </a:blip>
            <a:stretch>
              <a:fillRect/>
            </a:stretch>
          </p:blipFill>
          <p:spPr>
            <a:xfrm>
              <a:off x="0" y="0"/>
              <a:ext cx="4441825" cy="1584325"/>
            </a:xfrm>
            <a:prstGeom prst="rect">
              <a:avLst/>
            </a:prstGeom>
            <a:ln w="38100" cap="flat">
              <a:solidFill>
                <a:srgbClr val="000000"/>
              </a:solidFill>
              <a:prstDash val="solid"/>
              <a:miter lim="800000"/>
            </a:ln>
            <a:effectLst/>
          </p:spPr>
        </p:pic>
      </p:grpSp>
      <p:pic>
        <p:nvPicPr>
          <p:cNvPr id="488" name="2002-61-123-45-i005.jpeg" descr="2002-61-123-45-i005"/>
          <p:cNvPicPr/>
          <p:nvPr/>
        </p:nvPicPr>
        <p:blipFill>
          <a:blip r:embed="rId5" cstate="print">
            <a:extLst/>
          </a:blip>
          <a:stretch>
            <a:fillRect/>
          </a:stretch>
        </p:blipFill>
        <p:spPr>
          <a:xfrm>
            <a:off x="2124075" y="2636837"/>
            <a:ext cx="5113338" cy="159702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0" name="image.png"/>
          <p:cNvPicPr/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201612" y="536575"/>
            <a:ext cx="8485188" cy="1243013"/>
          </a:xfrm>
          <a:prstGeom prst="rect">
            <a:avLst/>
          </a:prstGeom>
          <a:ln w="12700">
            <a:miter lim="400000"/>
          </a:ln>
        </p:spPr>
      </p:pic>
      <p:sp>
        <p:nvSpPr>
          <p:cNvPr id="491" name="Shape 491"/>
          <p:cNvSpPr>
            <a:spLocks noGrp="1"/>
          </p:cNvSpPr>
          <p:nvPr>
            <p:ph type="body" idx="4294967295"/>
          </p:nvPr>
        </p:nvSpPr>
        <p:spPr>
          <a:xfrm>
            <a:off x="0" y="1600200"/>
            <a:ext cx="8218488" cy="1254125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420687" indent="-311150">
              <a:buChar char="•"/>
              <a:defRPr sz="2800">
                <a:solidFill>
                  <a:srgbClr val="000000"/>
                </a:solidFill>
              </a:defRPr>
            </a:lvl1pPr>
          </a:lstStyle>
          <a:p>
            <a:pPr lvl="0">
              <a:defRPr sz="1800"/>
            </a:pPr>
            <a:r>
              <a:rPr sz="2800"/>
              <a:t>Harmônico n forma-se, na corda, n fusos com (n+1) nós.</a:t>
            </a:r>
          </a:p>
        </p:txBody>
      </p:sp>
      <p:grpSp>
        <p:nvGrpSpPr>
          <p:cNvPr id="494" name="Group 494"/>
          <p:cNvGrpSpPr/>
          <p:nvPr/>
        </p:nvGrpSpPr>
        <p:grpSpPr>
          <a:xfrm>
            <a:off x="971550" y="3430587"/>
            <a:ext cx="2881313" cy="1941513"/>
            <a:chOff x="0" y="0"/>
            <a:chExt cx="2881312" cy="1941512"/>
          </a:xfrm>
        </p:grpSpPr>
        <p:sp>
          <p:nvSpPr>
            <p:cNvPr id="492" name="Shape 492"/>
            <p:cNvSpPr/>
            <p:nvPr/>
          </p:nvSpPr>
          <p:spPr>
            <a:xfrm>
              <a:off x="0" y="0"/>
              <a:ext cx="2881313" cy="1941513"/>
            </a:xfrm>
            <a:prstGeom prst="rect">
              <a:avLst/>
            </a:prstGeom>
            <a:solidFill>
              <a:srgbClr val="EAEAE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/>
            </a:p>
          </p:txBody>
        </p:sp>
        <p:pic>
          <p:nvPicPr>
            <p:cNvPr id="493" name="image.pdf"/>
            <p:cNvPicPr/>
            <p:nvPr/>
          </p:nvPicPr>
          <p:blipFill>
            <a:blip r:embed="rId3" cstate="print">
              <a:extLst/>
            </a:blip>
            <a:stretch>
              <a:fillRect/>
            </a:stretch>
          </p:blipFill>
          <p:spPr>
            <a:xfrm>
              <a:off x="0" y="0"/>
              <a:ext cx="2881313" cy="1941513"/>
            </a:xfrm>
            <a:prstGeom prst="rect">
              <a:avLst/>
            </a:prstGeom>
            <a:ln w="38100" cap="flat">
              <a:solidFill>
                <a:srgbClr val="000000"/>
              </a:solidFill>
              <a:prstDash val="solid"/>
              <a:miter lim="800000"/>
            </a:ln>
            <a:effectLst/>
          </p:spPr>
        </p:pic>
      </p:grpSp>
      <p:grpSp>
        <p:nvGrpSpPr>
          <p:cNvPr id="497" name="Group 497"/>
          <p:cNvGrpSpPr/>
          <p:nvPr/>
        </p:nvGrpSpPr>
        <p:grpSpPr>
          <a:xfrm>
            <a:off x="4859337" y="3430587"/>
            <a:ext cx="3281363" cy="1343026"/>
            <a:chOff x="0" y="0"/>
            <a:chExt cx="3281362" cy="1343025"/>
          </a:xfrm>
        </p:grpSpPr>
        <p:sp>
          <p:nvSpPr>
            <p:cNvPr id="495" name="Shape 495"/>
            <p:cNvSpPr/>
            <p:nvPr/>
          </p:nvSpPr>
          <p:spPr>
            <a:xfrm>
              <a:off x="0" y="0"/>
              <a:ext cx="3281363" cy="1343025"/>
            </a:xfrm>
            <a:prstGeom prst="rect">
              <a:avLst/>
            </a:prstGeom>
            <a:solidFill>
              <a:srgbClr val="EAEAE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/>
            </a:p>
          </p:txBody>
        </p:sp>
        <p:pic>
          <p:nvPicPr>
            <p:cNvPr id="496" name="image.pdf"/>
            <p:cNvPicPr/>
            <p:nvPr/>
          </p:nvPicPr>
          <p:blipFill>
            <a:blip r:embed="rId4" cstate="print">
              <a:extLst/>
            </a:blip>
            <a:stretch>
              <a:fillRect/>
            </a:stretch>
          </p:blipFill>
          <p:spPr>
            <a:xfrm>
              <a:off x="0" y="0"/>
              <a:ext cx="3281363" cy="1343025"/>
            </a:xfrm>
            <a:prstGeom prst="rect">
              <a:avLst/>
            </a:prstGeom>
            <a:ln w="38100" cap="flat">
              <a:solidFill>
                <a:srgbClr val="000000"/>
              </a:solidFill>
              <a:prstDash val="solid"/>
              <a:miter lim="800000"/>
            </a:ln>
            <a:effectLst/>
          </p:spPr>
        </p:pic>
      </p:grp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9" name="image.png"/>
          <p:cNvPicPr/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201612" y="274637"/>
            <a:ext cx="8485188" cy="1243013"/>
          </a:xfrm>
          <a:prstGeom prst="rect">
            <a:avLst/>
          </a:prstGeom>
          <a:ln w="12700">
            <a:miter lim="400000"/>
          </a:ln>
        </p:spPr>
      </p:pic>
      <p:pic>
        <p:nvPicPr>
          <p:cNvPr id="500" name="Tubos.png" descr="Tubos"/>
          <p:cNvPicPr/>
          <p:nvPr/>
        </p:nvPicPr>
        <p:blipFill>
          <a:blip r:embed="rId3" cstate="print">
            <a:extLst/>
          </a:blip>
          <a:stretch>
            <a:fillRect/>
          </a:stretch>
        </p:blipFill>
        <p:spPr>
          <a:xfrm>
            <a:off x="971550" y="1989137"/>
            <a:ext cx="7200900" cy="392906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2" name="image.png"/>
          <p:cNvPicPr/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201612" y="280987"/>
            <a:ext cx="8485188" cy="123666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505" name="Group 505"/>
          <p:cNvGrpSpPr/>
          <p:nvPr/>
        </p:nvGrpSpPr>
        <p:grpSpPr>
          <a:xfrm>
            <a:off x="4284662" y="1268412"/>
            <a:ext cx="2447926" cy="852488"/>
            <a:chOff x="0" y="0"/>
            <a:chExt cx="2447925" cy="852487"/>
          </a:xfrm>
        </p:grpSpPr>
        <p:sp>
          <p:nvSpPr>
            <p:cNvPr id="503" name="Shape 503"/>
            <p:cNvSpPr/>
            <p:nvPr/>
          </p:nvSpPr>
          <p:spPr>
            <a:xfrm>
              <a:off x="0" y="0"/>
              <a:ext cx="2447925" cy="852488"/>
            </a:xfrm>
            <a:prstGeom prst="rect">
              <a:avLst/>
            </a:prstGeom>
            <a:solidFill>
              <a:srgbClr val="EAEAE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/>
            </a:p>
          </p:txBody>
        </p:sp>
        <p:pic>
          <p:nvPicPr>
            <p:cNvPr id="504" name="image.pdf"/>
            <p:cNvPicPr/>
            <p:nvPr/>
          </p:nvPicPr>
          <p:blipFill>
            <a:blip r:embed="rId3" cstate="print">
              <a:extLst/>
            </a:blip>
            <a:stretch>
              <a:fillRect/>
            </a:stretch>
          </p:blipFill>
          <p:spPr>
            <a:xfrm>
              <a:off x="0" y="0"/>
              <a:ext cx="2447925" cy="852488"/>
            </a:xfrm>
            <a:prstGeom prst="rect">
              <a:avLst/>
            </a:prstGeom>
            <a:ln w="38100" cap="flat">
              <a:solidFill>
                <a:srgbClr val="000000"/>
              </a:solidFill>
              <a:prstDash val="solid"/>
              <a:miter lim="800000"/>
            </a:ln>
            <a:effectLst/>
          </p:spPr>
        </p:pic>
      </p:grpSp>
      <p:grpSp>
        <p:nvGrpSpPr>
          <p:cNvPr id="508" name="Group 508"/>
          <p:cNvGrpSpPr/>
          <p:nvPr/>
        </p:nvGrpSpPr>
        <p:grpSpPr>
          <a:xfrm>
            <a:off x="4284662" y="2276475"/>
            <a:ext cx="2160588" cy="690563"/>
            <a:chOff x="0" y="0"/>
            <a:chExt cx="2160587" cy="690562"/>
          </a:xfrm>
        </p:grpSpPr>
        <p:sp>
          <p:nvSpPr>
            <p:cNvPr id="506" name="Shape 506"/>
            <p:cNvSpPr/>
            <p:nvPr/>
          </p:nvSpPr>
          <p:spPr>
            <a:xfrm>
              <a:off x="0" y="0"/>
              <a:ext cx="2160588" cy="690563"/>
            </a:xfrm>
            <a:prstGeom prst="rect">
              <a:avLst/>
            </a:prstGeom>
            <a:solidFill>
              <a:srgbClr val="EAEAE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/>
            </a:p>
          </p:txBody>
        </p:sp>
        <p:pic>
          <p:nvPicPr>
            <p:cNvPr id="507" name="image.pdf"/>
            <p:cNvPicPr/>
            <p:nvPr/>
          </p:nvPicPr>
          <p:blipFill>
            <a:blip r:embed="rId4" cstate="print">
              <a:extLst/>
            </a:blip>
            <a:stretch>
              <a:fillRect/>
            </a:stretch>
          </p:blipFill>
          <p:spPr>
            <a:xfrm>
              <a:off x="0" y="0"/>
              <a:ext cx="2160588" cy="690563"/>
            </a:xfrm>
            <a:prstGeom prst="rect">
              <a:avLst/>
            </a:prstGeom>
            <a:ln w="38100" cap="flat">
              <a:solidFill>
                <a:srgbClr val="000000"/>
              </a:solidFill>
              <a:prstDash val="solid"/>
              <a:miter lim="800000"/>
            </a:ln>
            <a:effectLst/>
          </p:spPr>
        </p:pic>
      </p:grpSp>
      <p:grpSp>
        <p:nvGrpSpPr>
          <p:cNvPr id="511" name="Group 511"/>
          <p:cNvGrpSpPr/>
          <p:nvPr/>
        </p:nvGrpSpPr>
        <p:grpSpPr>
          <a:xfrm>
            <a:off x="4284662" y="3143250"/>
            <a:ext cx="2233613" cy="808038"/>
            <a:chOff x="0" y="0"/>
            <a:chExt cx="2233612" cy="808037"/>
          </a:xfrm>
        </p:grpSpPr>
        <p:sp>
          <p:nvSpPr>
            <p:cNvPr id="509" name="Shape 509"/>
            <p:cNvSpPr/>
            <p:nvPr/>
          </p:nvSpPr>
          <p:spPr>
            <a:xfrm>
              <a:off x="0" y="0"/>
              <a:ext cx="2233613" cy="808038"/>
            </a:xfrm>
            <a:prstGeom prst="rect">
              <a:avLst/>
            </a:prstGeom>
            <a:solidFill>
              <a:srgbClr val="EAEAE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/>
            </a:p>
          </p:txBody>
        </p:sp>
        <p:pic>
          <p:nvPicPr>
            <p:cNvPr id="510" name="image.pdf"/>
            <p:cNvPicPr/>
            <p:nvPr/>
          </p:nvPicPr>
          <p:blipFill>
            <a:blip r:embed="rId5" cstate="print">
              <a:extLst/>
            </a:blip>
            <a:stretch>
              <a:fillRect/>
            </a:stretch>
          </p:blipFill>
          <p:spPr>
            <a:xfrm>
              <a:off x="0" y="0"/>
              <a:ext cx="2233613" cy="808038"/>
            </a:xfrm>
            <a:prstGeom prst="rect">
              <a:avLst/>
            </a:prstGeom>
            <a:ln w="38100" cap="flat">
              <a:solidFill>
                <a:srgbClr val="000000"/>
              </a:solidFill>
              <a:prstDash val="solid"/>
              <a:miter lim="800000"/>
            </a:ln>
            <a:effectLst/>
          </p:spPr>
        </p:pic>
      </p:grpSp>
      <p:grpSp>
        <p:nvGrpSpPr>
          <p:cNvPr id="514" name="Group 514"/>
          <p:cNvGrpSpPr/>
          <p:nvPr/>
        </p:nvGrpSpPr>
        <p:grpSpPr>
          <a:xfrm>
            <a:off x="4284662" y="4440237"/>
            <a:ext cx="2590801" cy="787401"/>
            <a:chOff x="0" y="0"/>
            <a:chExt cx="2590800" cy="787400"/>
          </a:xfrm>
        </p:grpSpPr>
        <p:sp>
          <p:nvSpPr>
            <p:cNvPr id="512" name="Shape 512"/>
            <p:cNvSpPr/>
            <p:nvPr/>
          </p:nvSpPr>
          <p:spPr>
            <a:xfrm>
              <a:off x="0" y="0"/>
              <a:ext cx="2590800" cy="787400"/>
            </a:xfrm>
            <a:prstGeom prst="rect">
              <a:avLst/>
            </a:prstGeom>
            <a:solidFill>
              <a:srgbClr val="EAEAE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/>
            </a:p>
          </p:txBody>
        </p:sp>
        <p:pic>
          <p:nvPicPr>
            <p:cNvPr id="513" name="image.pdf"/>
            <p:cNvPicPr/>
            <p:nvPr/>
          </p:nvPicPr>
          <p:blipFill>
            <a:blip r:embed="rId6" cstate="print">
              <a:extLst/>
            </a:blip>
            <a:stretch>
              <a:fillRect/>
            </a:stretch>
          </p:blipFill>
          <p:spPr>
            <a:xfrm>
              <a:off x="0" y="0"/>
              <a:ext cx="2590800" cy="787400"/>
            </a:xfrm>
            <a:prstGeom prst="rect">
              <a:avLst/>
            </a:prstGeom>
            <a:ln w="38100" cap="flat">
              <a:solidFill>
                <a:srgbClr val="000000"/>
              </a:solidFill>
              <a:prstDash val="solid"/>
              <a:miter lim="800000"/>
            </a:ln>
            <a:effectLst/>
          </p:spPr>
        </p:pic>
      </p:grpSp>
      <p:pic>
        <p:nvPicPr>
          <p:cNvPr id="515" name="Aberto1.png" descr="Aberto1"/>
          <p:cNvPicPr/>
          <p:nvPr/>
        </p:nvPicPr>
        <p:blipFill>
          <a:blip r:embed="rId7" cstate="print">
            <a:extLst/>
          </a:blip>
          <a:stretch>
            <a:fillRect/>
          </a:stretch>
        </p:blipFill>
        <p:spPr>
          <a:xfrm>
            <a:off x="539750" y="1341437"/>
            <a:ext cx="3240088" cy="2471738"/>
          </a:xfrm>
          <a:prstGeom prst="rect">
            <a:avLst/>
          </a:prstGeom>
          <a:ln w="12700">
            <a:miter lim="400000"/>
          </a:ln>
        </p:spPr>
      </p:pic>
      <p:pic>
        <p:nvPicPr>
          <p:cNvPr id="516" name="Aberto2.png" descr="Aberto2"/>
          <p:cNvPicPr/>
          <p:nvPr/>
        </p:nvPicPr>
        <p:blipFill>
          <a:blip r:embed="rId8" cstate="print">
            <a:extLst/>
          </a:blip>
          <a:stretch>
            <a:fillRect/>
          </a:stretch>
        </p:blipFill>
        <p:spPr>
          <a:xfrm>
            <a:off x="468312" y="4005262"/>
            <a:ext cx="3241676" cy="2473326"/>
          </a:xfrm>
          <a:prstGeom prst="rect">
            <a:avLst/>
          </a:prstGeom>
          <a:ln w="12700">
            <a:miter lim="400000"/>
          </a:ln>
        </p:spPr>
      </p:pic>
      <p:pic>
        <p:nvPicPr>
          <p:cNvPr id="517" name="image.pdf"/>
          <p:cNvPicPr/>
          <p:nvPr/>
        </p:nvPicPr>
        <p:blipFill>
          <a:blip r:embed="rId9" cstate="print">
            <a:extLst/>
          </a:blip>
          <a:stretch>
            <a:fillRect/>
          </a:stretch>
        </p:blipFill>
        <p:spPr>
          <a:xfrm>
            <a:off x="4514850" y="3321050"/>
            <a:ext cx="114300" cy="21590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520" name="Group 520"/>
          <p:cNvGrpSpPr/>
          <p:nvPr/>
        </p:nvGrpSpPr>
        <p:grpSpPr>
          <a:xfrm>
            <a:off x="4284662" y="5373687"/>
            <a:ext cx="2808288" cy="965201"/>
            <a:chOff x="0" y="0"/>
            <a:chExt cx="2808287" cy="965200"/>
          </a:xfrm>
        </p:grpSpPr>
        <p:sp>
          <p:nvSpPr>
            <p:cNvPr id="518" name="Shape 518"/>
            <p:cNvSpPr/>
            <p:nvPr/>
          </p:nvSpPr>
          <p:spPr>
            <a:xfrm>
              <a:off x="0" y="0"/>
              <a:ext cx="2808288" cy="965200"/>
            </a:xfrm>
            <a:prstGeom prst="rect">
              <a:avLst/>
            </a:prstGeom>
            <a:solidFill>
              <a:srgbClr val="EAEAE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/>
            </a:p>
          </p:txBody>
        </p:sp>
        <p:pic>
          <p:nvPicPr>
            <p:cNvPr id="519" name="image.pdf"/>
            <p:cNvPicPr/>
            <p:nvPr/>
          </p:nvPicPr>
          <p:blipFill>
            <a:blip r:embed="rId10" cstate="print">
              <a:extLst/>
            </a:blip>
            <a:stretch>
              <a:fillRect/>
            </a:stretch>
          </p:blipFill>
          <p:spPr>
            <a:xfrm>
              <a:off x="0" y="0"/>
              <a:ext cx="2808288" cy="965200"/>
            </a:xfrm>
            <a:prstGeom prst="rect">
              <a:avLst/>
            </a:prstGeom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</p:pic>
      </p:grp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" name="image.png"/>
          <p:cNvPicPr/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201612" y="280987"/>
            <a:ext cx="8485188" cy="123666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525" name="Group 525"/>
          <p:cNvGrpSpPr/>
          <p:nvPr/>
        </p:nvGrpSpPr>
        <p:grpSpPr>
          <a:xfrm>
            <a:off x="5292725" y="1844675"/>
            <a:ext cx="2451100" cy="752475"/>
            <a:chOff x="0" y="0"/>
            <a:chExt cx="2451100" cy="752475"/>
          </a:xfrm>
        </p:grpSpPr>
        <p:sp>
          <p:nvSpPr>
            <p:cNvPr id="523" name="Shape 523"/>
            <p:cNvSpPr/>
            <p:nvPr/>
          </p:nvSpPr>
          <p:spPr>
            <a:xfrm>
              <a:off x="0" y="0"/>
              <a:ext cx="2451100" cy="752475"/>
            </a:xfrm>
            <a:prstGeom prst="rect">
              <a:avLst/>
            </a:prstGeom>
            <a:solidFill>
              <a:srgbClr val="EAEAE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/>
            </a:p>
          </p:txBody>
        </p:sp>
        <p:pic>
          <p:nvPicPr>
            <p:cNvPr id="524" name="image.pdf"/>
            <p:cNvPicPr/>
            <p:nvPr/>
          </p:nvPicPr>
          <p:blipFill>
            <a:blip r:embed="rId3" cstate="print">
              <a:extLst/>
            </a:blip>
            <a:stretch>
              <a:fillRect/>
            </a:stretch>
          </p:blipFill>
          <p:spPr>
            <a:xfrm>
              <a:off x="0" y="0"/>
              <a:ext cx="2451100" cy="752475"/>
            </a:xfrm>
            <a:prstGeom prst="rect">
              <a:avLst/>
            </a:prstGeom>
            <a:ln w="38100" cap="flat">
              <a:solidFill>
                <a:srgbClr val="000000"/>
              </a:solidFill>
              <a:prstDash val="solid"/>
              <a:miter lim="800000"/>
            </a:ln>
            <a:effectLst/>
          </p:spPr>
        </p:pic>
      </p:grpSp>
      <p:grpSp>
        <p:nvGrpSpPr>
          <p:cNvPr id="528" name="Group 528"/>
          <p:cNvGrpSpPr/>
          <p:nvPr/>
        </p:nvGrpSpPr>
        <p:grpSpPr>
          <a:xfrm>
            <a:off x="5294312" y="2708275"/>
            <a:ext cx="2590801" cy="908050"/>
            <a:chOff x="0" y="0"/>
            <a:chExt cx="2590800" cy="908050"/>
          </a:xfrm>
        </p:grpSpPr>
        <p:sp>
          <p:nvSpPr>
            <p:cNvPr id="526" name="Shape 526"/>
            <p:cNvSpPr/>
            <p:nvPr/>
          </p:nvSpPr>
          <p:spPr>
            <a:xfrm>
              <a:off x="0" y="0"/>
              <a:ext cx="2590800" cy="908050"/>
            </a:xfrm>
            <a:prstGeom prst="rect">
              <a:avLst/>
            </a:prstGeom>
            <a:solidFill>
              <a:srgbClr val="EAEAE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/>
            </a:p>
          </p:txBody>
        </p:sp>
        <p:pic>
          <p:nvPicPr>
            <p:cNvPr id="527" name="image.pdf"/>
            <p:cNvPicPr/>
            <p:nvPr/>
          </p:nvPicPr>
          <p:blipFill>
            <a:blip r:embed="rId4" cstate="print">
              <a:extLst/>
            </a:blip>
            <a:stretch>
              <a:fillRect/>
            </a:stretch>
          </p:blipFill>
          <p:spPr>
            <a:xfrm>
              <a:off x="0" y="0"/>
              <a:ext cx="2590800" cy="908050"/>
            </a:xfrm>
            <a:prstGeom prst="rect">
              <a:avLst/>
            </a:prstGeom>
            <a:ln w="38100" cap="flat">
              <a:solidFill>
                <a:srgbClr val="000000"/>
              </a:solidFill>
              <a:prstDash val="solid"/>
              <a:miter lim="800000"/>
            </a:ln>
            <a:effectLst/>
          </p:spPr>
        </p:pic>
      </p:grpSp>
      <p:grpSp>
        <p:nvGrpSpPr>
          <p:cNvPr id="531" name="Group 531"/>
          <p:cNvGrpSpPr/>
          <p:nvPr/>
        </p:nvGrpSpPr>
        <p:grpSpPr>
          <a:xfrm>
            <a:off x="5294312" y="4437062"/>
            <a:ext cx="2517776" cy="765176"/>
            <a:chOff x="0" y="0"/>
            <a:chExt cx="2517775" cy="765175"/>
          </a:xfrm>
        </p:grpSpPr>
        <p:sp>
          <p:nvSpPr>
            <p:cNvPr id="529" name="Shape 529"/>
            <p:cNvSpPr/>
            <p:nvPr/>
          </p:nvSpPr>
          <p:spPr>
            <a:xfrm>
              <a:off x="0" y="0"/>
              <a:ext cx="2517775" cy="765175"/>
            </a:xfrm>
            <a:prstGeom prst="rect">
              <a:avLst/>
            </a:prstGeom>
            <a:solidFill>
              <a:srgbClr val="EAEAE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/>
            </a:p>
          </p:txBody>
        </p:sp>
        <p:pic>
          <p:nvPicPr>
            <p:cNvPr id="530" name="image.pdf"/>
            <p:cNvPicPr/>
            <p:nvPr/>
          </p:nvPicPr>
          <p:blipFill>
            <a:blip r:embed="rId5" cstate="print">
              <a:extLst/>
            </a:blip>
            <a:stretch>
              <a:fillRect/>
            </a:stretch>
          </p:blipFill>
          <p:spPr>
            <a:xfrm>
              <a:off x="0" y="0"/>
              <a:ext cx="2517775" cy="765175"/>
            </a:xfrm>
            <a:prstGeom prst="rect">
              <a:avLst/>
            </a:prstGeom>
            <a:ln w="38100" cap="flat">
              <a:solidFill>
                <a:srgbClr val="000000"/>
              </a:solidFill>
              <a:prstDash val="solid"/>
              <a:miter lim="800000"/>
            </a:ln>
            <a:effectLst/>
          </p:spPr>
        </p:pic>
      </p:grpSp>
      <p:grpSp>
        <p:nvGrpSpPr>
          <p:cNvPr id="534" name="Group 534"/>
          <p:cNvGrpSpPr/>
          <p:nvPr/>
        </p:nvGrpSpPr>
        <p:grpSpPr>
          <a:xfrm>
            <a:off x="5292725" y="5375275"/>
            <a:ext cx="2593975" cy="890588"/>
            <a:chOff x="0" y="0"/>
            <a:chExt cx="2593975" cy="890587"/>
          </a:xfrm>
        </p:grpSpPr>
        <p:sp>
          <p:nvSpPr>
            <p:cNvPr id="532" name="Shape 532"/>
            <p:cNvSpPr/>
            <p:nvPr/>
          </p:nvSpPr>
          <p:spPr>
            <a:xfrm>
              <a:off x="0" y="0"/>
              <a:ext cx="2593975" cy="890588"/>
            </a:xfrm>
            <a:prstGeom prst="rect">
              <a:avLst/>
            </a:prstGeom>
            <a:solidFill>
              <a:srgbClr val="EAEAE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/>
            </a:p>
          </p:txBody>
        </p:sp>
        <p:pic>
          <p:nvPicPr>
            <p:cNvPr id="533" name="image.pdf"/>
            <p:cNvPicPr/>
            <p:nvPr/>
          </p:nvPicPr>
          <p:blipFill>
            <a:blip r:embed="rId6" cstate="print">
              <a:extLst/>
            </a:blip>
            <a:stretch>
              <a:fillRect/>
            </a:stretch>
          </p:blipFill>
          <p:spPr>
            <a:xfrm>
              <a:off x="0" y="0"/>
              <a:ext cx="2593975" cy="890588"/>
            </a:xfrm>
            <a:prstGeom prst="rect">
              <a:avLst/>
            </a:prstGeom>
            <a:ln w="38100" cap="flat">
              <a:solidFill>
                <a:srgbClr val="000000"/>
              </a:solidFill>
              <a:prstDash val="solid"/>
              <a:miter lim="800000"/>
            </a:ln>
            <a:effectLst/>
          </p:spPr>
        </p:pic>
      </p:grpSp>
      <p:pic>
        <p:nvPicPr>
          <p:cNvPr id="535" name="Aberto3.png" descr="Aberto3"/>
          <p:cNvPicPr/>
          <p:nvPr/>
        </p:nvPicPr>
        <p:blipFill>
          <a:blip r:embed="rId7" cstate="print">
            <a:extLst/>
          </a:blip>
          <a:stretch>
            <a:fillRect/>
          </a:stretch>
        </p:blipFill>
        <p:spPr>
          <a:xfrm>
            <a:off x="395287" y="1196975"/>
            <a:ext cx="3600451" cy="2746375"/>
          </a:xfrm>
          <a:prstGeom prst="rect">
            <a:avLst/>
          </a:prstGeom>
          <a:ln w="12700">
            <a:miter lim="400000"/>
          </a:ln>
        </p:spPr>
      </p:pic>
      <p:pic>
        <p:nvPicPr>
          <p:cNvPr id="536" name="Aberto4.png" descr="Aberto4"/>
          <p:cNvPicPr/>
          <p:nvPr/>
        </p:nvPicPr>
        <p:blipFill>
          <a:blip r:embed="rId8" cstate="print">
            <a:extLst/>
          </a:blip>
          <a:stretch>
            <a:fillRect/>
          </a:stretch>
        </p:blipFill>
        <p:spPr>
          <a:xfrm>
            <a:off x="395287" y="4111625"/>
            <a:ext cx="3600451" cy="274637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0" name="Group 540"/>
          <p:cNvGrpSpPr/>
          <p:nvPr/>
        </p:nvGrpSpPr>
        <p:grpSpPr>
          <a:xfrm>
            <a:off x="1835150" y="1700212"/>
            <a:ext cx="5400675" cy="1625601"/>
            <a:chOff x="0" y="0"/>
            <a:chExt cx="5400675" cy="1625600"/>
          </a:xfrm>
        </p:grpSpPr>
        <p:sp>
          <p:nvSpPr>
            <p:cNvPr id="538" name="Shape 538"/>
            <p:cNvSpPr/>
            <p:nvPr/>
          </p:nvSpPr>
          <p:spPr>
            <a:xfrm>
              <a:off x="0" y="0"/>
              <a:ext cx="5400675" cy="1625600"/>
            </a:xfrm>
            <a:prstGeom prst="rect">
              <a:avLst/>
            </a:prstGeom>
            <a:solidFill>
              <a:srgbClr val="EAEAE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/>
            </a:p>
          </p:txBody>
        </p:sp>
        <p:pic>
          <p:nvPicPr>
            <p:cNvPr id="539" name="image.pdf"/>
            <p:cNvPicPr/>
            <p:nvPr/>
          </p:nvPicPr>
          <p:blipFill>
            <a:blip r:embed="rId2" cstate="print">
              <a:extLst/>
            </a:blip>
            <a:stretch>
              <a:fillRect/>
            </a:stretch>
          </p:blipFill>
          <p:spPr>
            <a:xfrm>
              <a:off x="0" y="0"/>
              <a:ext cx="5400675" cy="1625600"/>
            </a:xfrm>
            <a:prstGeom prst="rect">
              <a:avLst/>
            </a:prstGeom>
            <a:ln w="38100" cap="flat">
              <a:solidFill>
                <a:srgbClr val="FFFFFF"/>
              </a:solidFill>
              <a:prstDash val="solid"/>
              <a:miter lim="800000"/>
            </a:ln>
            <a:effectLst/>
          </p:spPr>
        </p:pic>
      </p:grpSp>
      <p:grpSp>
        <p:nvGrpSpPr>
          <p:cNvPr id="543" name="Group 543"/>
          <p:cNvGrpSpPr/>
          <p:nvPr/>
        </p:nvGrpSpPr>
        <p:grpSpPr>
          <a:xfrm>
            <a:off x="1835150" y="4081462"/>
            <a:ext cx="5327650" cy="1811338"/>
            <a:chOff x="0" y="0"/>
            <a:chExt cx="5327650" cy="1811337"/>
          </a:xfrm>
        </p:grpSpPr>
        <p:sp>
          <p:nvSpPr>
            <p:cNvPr id="541" name="Shape 541"/>
            <p:cNvSpPr/>
            <p:nvPr/>
          </p:nvSpPr>
          <p:spPr>
            <a:xfrm>
              <a:off x="0" y="0"/>
              <a:ext cx="5327650" cy="1811338"/>
            </a:xfrm>
            <a:prstGeom prst="rect">
              <a:avLst/>
            </a:prstGeom>
            <a:solidFill>
              <a:srgbClr val="EAEAE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/>
            </a:p>
          </p:txBody>
        </p:sp>
        <p:pic>
          <p:nvPicPr>
            <p:cNvPr id="542" name="image.pdf"/>
            <p:cNvPicPr/>
            <p:nvPr/>
          </p:nvPicPr>
          <p:blipFill>
            <a:blip r:embed="rId3" cstate="print">
              <a:extLst/>
            </a:blip>
            <a:stretch>
              <a:fillRect/>
            </a:stretch>
          </p:blipFill>
          <p:spPr>
            <a:xfrm>
              <a:off x="0" y="0"/>
              <a:ext cx="5327650" cy="1811338"/>
            </a:xfrm>
            <a:prstGeom prst="rect">
              <a:avLst/>
            </a:prstGeom>
            <a:ln w="38100" cap="flat">
              <a:solidFill>
                <a:srgbClr val="FFFFFF"/>
              </a:solidFill>
              <a:prstDash val="solid"/>
              <a:miter lim="800000"/>
            </a:ln>
            <a:effectLst/>
          </p:spPr>
        </p:pic>
      </p:grpSp>
      <p:pic>
        <p:nvPicPr>
          <p:cNvPr id="544" name="image.png"/>
          <p:cNvPicPr/>
          <p:nvPr/>
        </p:nvPicPr>
        <p:blipFill>
          <a:blip r:embed="rId4" cstate="print">
            <a:extLst/>
          </a:blip>
          <a:stretch>
            <a:fillRect/>
          </a:stretch>
        </p:blipFill>
        <p:spPr>
          <a:xfrm>
            <a:off x="238125" y="274637"/>
            <a:ext cx="8448675" cy="116998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6" name="image.png"/>
          <p:cNvPicPr/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201612" y="280987"/>
            <a:ext cx="8485188" cy="1236663"/>
          </a:xfrm>
          <a:prstGeom prst="rect">
            <a:avLst/>
          </a:prstGeom>
          <a:ln w="12700">
            <a:miter lim="400000"/>
          </a:ln>
        </p:spPr>
      </p:pic>
      <p:pic>
        <p:nvPicPr>
          <p:cNvPr id="547" name="image.pdf"/>
          <p:cNvPicPr/>
          <p:nvPr/>
        </p:nvPicPr>
        <p:blipFill>
          <a:blip r:embed="rId3" cstate="print">
            <a:extLst/>
          </a:blip>
          <a:stretch>
            <a:fillRect/>
          </a:stretch>
        </p:blipFill>
        <p:spPr>
          <a:xfrm>
            <a:off x="2419350" y="2586037"/>
            <a:ext cx="114300" cy="215901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550" name="Group 550"/>
          <p:cNvGrpSpPr/>
          <p:nvPr/>
        </p:nvGrpSpPr>
        <p:grpSpPr>
          <a:xfrm>
            <a:off x="3851275" y="1268412"/>
            <a:ext cx="2305050" cy="803276"/>
            <a:chOff x="0" y="0"/>
            <a:chExt cx="2305050" cy="803275"/>
          </a:xfrm>
        </p:grpSpPr>
        <p:sp>
          <p:nvSpPr>
            <p:cNvPr id="548" name="Shape 548"/>
            <p:cNvSpPr/>
            <p:nvPr/>
          </p:nvSpPr>
          <p:spPr>
            <a:xfrm>
              <a:off x="0" y="0"/>
              <a:ext cx="2305050" cy="803275"/>
            </a:xfrm>
            <a:prstGeom prst="rect">
              <a:avLst/>
            </a:prstGeom>
            <a:solidFill>
              <a:srgbClr val="EAEAE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/>
            </a:p>
          </p:txBody>
        </p:sp>
        <p:pic>
          <p:nvPicPr>
            <p:cNvPr id="549" name="image.pdf"/>
            <p:cNvPicPr/>
            <p:nvPr/>
          </p:nvPicPr>
          <p:blipFill>
            <a:blip r:embed="rId4" cstate="print">
              <a:extLst/>
            </a:blip>
            <a:stretch>
              <a:fillRect/>
            </a:stretch>
          </p:blipFill>
          <p:spPr>
            <a:xfrm>
              <a:off x="0" y="0"/>
              <a:ext cx="2305050" cy="803275"/>
            </a:xfrm>
            <a:prstGeom prst="rect">
              <a:avLst/>
            </a:prstGeom>
            <a:ln w="38100" cap="flat">
              <a:solidFill>
                <a:srgbClr val="000000"/>
              </a:solidFill>
              <a:prstDash val="solid"/>
              <a:miter lim="800000"/>
            </a:ln>
            <a:effectLst/>
          </p:spPr>
        </p:pic>
      </p:grpSp>
      <p:grpSp>
        <p:nvGrpSpPr>
          <p:cNvPr id="553" name="Group 553"/>
          <p:cNvGrpSpPr/>
          <p:nvPr/>
        </p:nvGrpSpPr>
        <p:grpSpPr>
          <a:xfrm>
            <a:off x="3851275" y="2205037"/>
            <a:ext cx="2374900" cy="758826"/>
            <a:chOff x="0" y="0"/>
            <a:chExt cx="2374900" cy="758825"/>
          </a:xfrm>
        </p:grpSpPr>
        <p:sp>
          <p:nvSpPr>
            <p:cNvPr id="551" name="Shape 551"/>
            <p:cNvSpPr/>
            <p:nvPr/>
          </p:nvSpPr>
          <p:spPr>
            <a:xfrm>
              <a:off x="0" y="0"/>
              <a:ext cx="2374900" cy="758825"/>
            </a:xfrm>
            <a:prstGeom prst="rect">
              <a:avLst/>
            </a:prstGeom>
            <a:solidFill>
              <a:srgbClr val="EAEAE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/>
            </a:p>
          </p:txBody>
        </p:sp>
        <p:pic>
          <p:nvPicPr>
            <p:cNvPr id="552" name="image.pdf"/>
            <p:cNvPicPr/>
            <p:nvPr/>
          </p:nvPicPr>
          <p:blipFill>
            <a:blip r:embed="rId5" cstate="print">
              <a:extLst/>
            </a:blip>
            <a:stretch>
              <a:fillRect/>
            </a:stretch>
          </p:blipFill>
          <p:spPr>
            <a:xfrm>
              <a:off x="0" y="0"/>
              <a:ext cx="2374900" cy="758825"/>
            </a:xfrm>
            <a:prstGeom prst="rect">
              <a:avLst/>
            </a:prstGeom>
            <a:ln w="38100" cap="flat">
              <a:solidFill>
                <a:srgbClr val="000000"/>
              </a:solidFill>
              <a:prstDash val="solid"/>
              <a:miter lim="800000"/>
            </a:ln>
            <a:effectLst/>
          </p:spPr>
        </p:pic>
      </p:grpSp>
      <p:grpSp>
        <p:nvGrpSpPr>
          <p:cNvPr id="556" name="Group 556"/>
          <p:cNvGrpSpPr/>
          <p:nvPr/>
        </p:nvGrpSpPr>
        <p:grpSpPr>
          <a:xfrm>
            <a:off x="3851275" y="3143250"/>
            <a:ext cx="2303463" cy="833438"/>
            <a:chOff x="0" y="0"/>
            <a:chExt cx="2303462" cy="833437"/>
          </a:xfrm>
        </p:grpSpPr>
        <p:sp>
          <p:nvSpPr>
            <p:cNvPr id="554" name="Shape 554"/>
            <p:cNvSpPr/>
            <p:nvPr/>
          </p:nvSpPr>
          <p:spPr>
            <a:xfrm>
              <a:off x="0" y="0"/>
              <a:ext cx="2303463" cy="833438"/>
            </a:xfrm>
            <a:prstGeom prst="rect">
              <a:avLst/>
            </a:prstGeom>
            <a:solidFill>
              <a:srgbClr val="EAEAE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/>
            </a:p>
          </p:txBody>
        </p:sp>
        <p:pic>
          <p:nvPicPr>
            <p:cNvPr id="555" name="image.pdf"/>
            <p:cNvPicPr/>
            <p:nvPr/>
          </p:nvPicPr>
          <p:blipFill>
            <a:blip r:embed="rId6" cstate="print">
              <a:extLst/>
            </a:blip>
            <a:stretch>
              <a:fillRect/>
            </a:stretch>
          </p:blipFill>
          <p:spPr>
            <a:xfrm>
              <a:off x="0" y="0"/>
              <a:ext cx="2303463" cy="833438"/>
            </a:xfrm>
            <a:prstGeom prst="rect">
              <a:avLst/>
            </a:prstGeom>
            <a:ln w="38100" cap="flat">
              <a:solidFill>
                <a:srgbClr val="000000"/>
              </a:solidFill>
              <a:prstDash val="solid"/>
              <a:miter lim="800000"/>
            </a:ln>
            <a:effectLst/>
          </p:spPr>
        </p:pic>
      </p:grpSp>
      <p:grpSp>
        <p:nvGrpSpPr>
          <p:cNvPr id="559" name="Group 559"/>
          <p:cNvGrpSpPr/>
          <p:nvPr/>
        </p:nvGrpSpPr>
        <p:grpSpPr>
          <a:xfrm>
            <a:off x="539750" y="1484312"/>
            <a:ext cx="3167063" cy="2374901"/>
            <a:chOff x="0" y="0"/>
            <a:chExt cx="3167062" cy="2374900"/>
          </a:xfrm>
        </p:grpSpPr>
        <p:pic>
          <p:nvPicPr>
            <p:cNvPr id="557" name="Fechado1.png" descr="Fechado1"/>
            <p:cNvPicPr/>
            <p:nvPr/>
          </p:nvPicPr>
          <p:blipFill>
            <a:blip r:embed="rId7" cstate="print">
              <a:extLst/>
            </a:blip>
            <a:stretch>
              <a:fillRect/>
            </a:stretch>
          </p:blipFill>
          <p:spPr>
            <a:xfrm>
              <a:off x="0" y="288925"/>
              <a:ext cx="2735263" cy="208597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558" name="Shape 558"/>
            <p:cNvSpPr/>
            <p:nvPr/>
          </p:nvSpPr>
          <p:spPr>
            <a:xfrm>
              <a:off x="287337" y="0"/>
              <a:ext cx="2879726" cy="3506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spcBef>
                  <a:spcPts val="1000"/>
                </a:spcBef>
                <a:defRPr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lvl="0"/>
              <a:r>
                <a:t>PRIMEIRO HARMÔNICO</a:t>
              </a:r>
            </a:p>
          </p:txBody>
        </p:sp>
      </p:grpSp>
      <p:grpSp>
        <p:nvGrpSpPr>
          <p:cNvPr id="562" name="Group 562"/>
          <p:cNvGrpSpPr/>
          <p:nvPr/>
        </p:nvGrpSpPr>
        <p:grpSpPr>
          <a:xfrm>
            <a:off x="539750" y="4149724"/>
            <a:ext cx="3097213" cy="2319339"/>
            <a:chOff x="0" y="0"/>
            <a:chExt cx="3097212" cy="2319337"/>
          </a:xfrm>
        </p:grpSpPr>
        <p:pic>
          <p:nvPicPr>
            <p:cNvPr id="560" name="Fechado3.png" descr="Fechado3"/>
            <p:cNvPicPr/>
            <p:nvPr/>
          </p:nvPicPr>
          <p:blipFill>
            <a:blip r:embed="rId8" cstate="print">
              <a:extLst/>
            </a:blip>
            <a:stretch>
              <a:fillRect/>
            </a:stretch>
          </p:blipFill>
          <p:spPr>
            <a:xfrm>
              <a:off x="0" y="287337"/>
              <a:ext cx="2663825" cy="203200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561" name="Shape 561"/>
            <p:cNvSpPr/>
            <p:nvPr/>
          </p:nvSpPr>
          <p:spPr>
            <a:xfrm>
              <a:off x="144462" y="0"/>
              <a:ext cx="2952751" cy="3506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spcBef>
                  <a:spcPts val="1000"/>
                </a:spcBef>
                <a:defRPr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lvl="0"/>
              <a:r>
                <a:t>TERCEIRO HARMÔNICO</a:t>
              </a:r>
            </a:p>
          </p:txBody>
        </p:sp>
      </p:grpSp>
      <p:grpSp>
        <p:nvGrpSpPr>
          <p:cNvPr id="565" name="Group 565"/>
          <p:cNvGrpSpPr/>
          <p:nvPr/>
        </p:nvGrpSpPr>
        <p:grpSpPr>
          <a:xfrm>
            <a:off x="3851275" y="4437062"/>
            <a:ext cx="2473325" cy="758826"/>
            <a:chOff x="0" y="0"/>
            <a:chExt cx="2473325" cy="758825"/>
          </a:xfrm>
        </p:grpSpPr>
        <p:sp>
          <p:nvSpPr>
            <p:cNvPr id="563" name="Shape 563"/>
            <p:cNvSpPr/>
            <p:nvPr/>
          </p:nvSpPr>
          <p:spPr>
            <a:xfrm>
              <a:off x="0" y="0"/>
              <a:ext cx="2473325" cy="758825"/>
            </a:xfrm>
            <a:prstGeom prst="rect">
              <a:avLst/>
            </a:prstGeom>
            <a:solidFill>
              <a:srgbClr val="EAEAE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/>
            </a:p>
          </p:txBody>
        </p:sp>
        <p:pic>
          <p:nvPicPr>
            <p:cNvPr id="564" name="image.pdf"/>
            <p:cNvPicPr/>
            <p:nvPr/>
          </p:nvPicPr>
          <p:blipFill>
            <a:blip r:embed="rId9" cstate="print">
              <a:extLst/>
            </a:blip>
            <a:stretch>
              <a:fillRect/>
            </a:stretch>
          </p:blipFill>
          <p:spPr>
            <a:xfrm>
              <a:off x="0" y="0"/>
              <a:ext cx="2473325" cy="758825"/>
            </a:xfrm>
            <a:prstGeom prst="rect">
              <a:avLst/>
            </a:prstGeom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</p:pic>
      </p:grpSp>
      <p:grpSp>
        <p:nvGrpSpPr>
          <p:cNvPr id="568" name="Group 568"/>
          <p:cNvGrpSpPr/>
          <p:nvPr/>
        </p:nvGrpSpPr>
        <p:grpSpPr>
          <a:xfrm>
            <a:off x="3851275" y="5373687"/>
            <a:ext cx="2592388" cy="908051"/>
            <a:chOff x="0" y="0"/>
            <a:chExt cx="2592387" cy="908050"/>
          </a:xfrm>
        </p:grpSpPr>
        <p:sp>
          <p:nvSpPr>
            <p:cNvPr id="566" name="Shape 566"/>
            <p:cNvSpPr/>
            <p:nvPr/>
          </p:nvSpPr>
          <p:spPr>
            <a:xfrm>
              <a:off x="0" y="0"/>
              <a:ext cx="2592388" cy="908050"/>
            </a:xfrm>
            <a:prstGeom prst="rect">
              <a:avLst/>
            </a:prstGeom>
            <a:solidFill>
              <a:srgbClr val="EAEAE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/>
            </a:p>
          </p:txBody>
        </p:sp>
        <p:pic>
          <p:nvPicPr>
            <p:cNvPr id="567" name="image.pdf"/>
            <p:cNvPicPr/>
            <p:nvPr/>
          </p:nvPicPr>
          <p:blipFill>
            <a:blip r:embed="rId10" cstate="print">
              <a:extLst/>
            </a:blip>
            <a:stretch>
              <a:fillRect/>
            </a:stretch>
          </p:blipFill>
          <p:spPr>
            <a:xfrm>
              <a:off x="0" y="0"/>
              <a:ext cx="2592388" cy="908050"/>
            </a:xfrm>
            <a:prstGeom prst="rect">
              <a:avLst/>
            </a:prstGeom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</p:pic>
      </p:grp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0" name="image.png"/>
          <p:cNvPicPr/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201612" y="280987"/>
            <a:ext cx="8485188" cy="123666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573" name="Group 573"/>
          <p:cNvGrpSpPr/>
          <p:nvPr/>
        </p:nvGrpSpPr>
        <p:grpSpPr>
          <a:xfrm>
            <a:off x="3851275" y="1484312"/>
            <a:ext cx="2301875" cy="706438"/>
            <a:chOff x="0" y="0"/>
            <a:chExt cx="2301875" cy="706437"/>
          </a:xfrm>
        </p:grpSpPr>
        <p:sp>
          <p:nvSpPr>
            <p:cNvPr id="571" name="Shape 571"/>
            <p:cNvSpPr/>
            <p:nvPr/>
          </p:nvSpPr>
          <p:spPr>
            <a:xfrm>
              <a:off x="0" y="0"/>
              <a:ext cx="2301875" cy="706438"/>
            </a:xfrm>
            <a:prstGeom prst="rect">
              <a:avLst/>
            </a:prstGeom>
            <a:solidFill>
              <a:srgbClr val="EAEAE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/>
            </a:p>
          </p:txBody>
        </p:sp>
        <p:pic>
          <p:nvPicPr>
            <p:cNvPr id="572" name="image.pdf"/>
            <p:cNvPicPr/>
            <p:nvPr/>
          </p:nvPicPr>
          <p:blipFill>
            <a:blip r:embed="rId3" cstate="print">
              <a:extLst/>
            </a:blip>
            <a:stretch>
              <a:fillRect/>
            </a:stretch>
          </p:blipFill>
          <p:spPr>
            <a:xfrm>
              <a:off x="0" y="0"/>
              <a:ext cx="2301875" cy="706438"/>
            </a:xfrm>
            <a:prstGeom prst="rect">
              <a:avLst/>
            </a:prstGeom>
            <a:ln w="38100" cap="flat">
              <a:solidFill>
                <a:srgbClr val="000000"/>
              </a:solidFill>
              <a:prstDash val="solid"/>
              <a:miter lim="800000"/>
            </a:ln>
            <a:effectLst/>
          </p:spPr>
        </p:pic>
      </p:grpSp>
      <p:grpSp>
        <p:nvGrpSpPr>
          <p:cNvPr id="576" name="Group 576"/>
          <p:cNvGrpSpPr/>
          <p:nvPr/>
        </p:nvGrpSpPr>
        <p:grpSpPr>
          <a:xfrm>
            <a:off x="3851275" y="2349500"/>
            <a:ext cx="3095625" cy="1074738"/>
            <a:chOff x="0" y="0"/>
            <a:chExt cx="3095625" cy="1074737"/>
          </a:xfrm>
        </p:grpSpPr>
        <p:sp>
          <p:nvSpPr>
            <p:cNvPr id="574" name="Shape 574"/>
            <p:cNvSpPr/>
            <p:nvPr/>
          </p:nvSpPr>
          <p:spPr>
            <a:xfrm>
              <a:off x="0" y="0"/>
              <a:ext cx="3095625" cy="1074738"/>
            </a:xfrm>
            <a:prstGeom prst="rect">
              <a:avLst/>
            </a:prstGeom>
            <a:solidFill>
              <a:srgbClr val="EAEAE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/>
            </a:p>
          </p:txBody>
        </p:sp>
        <p:pic>
          <p:nvPicPr>
            <p:cNvPr id="575" name="image.pdf"/>
            <p:cNvPicPr/>
            <p:nvPr/>
          </p:nvPicPr>
          <p:blipFill>
            <a:blip r:embed="rId4" cstate="print">
              <a:extLst/>
            </a:blip>
            <a:stretch>
              <a:fillRect/>
            </a:stretch>
          </p:blipFill>
          <p:spPr>
            <a:xfrm>
              <a:off x="0" y="0"/>
              <a:ext cx="3095625" cy="1074738"/>
            </a:xfrm>
            <a:prstGeom prst="rect">
              <a:avLst/>
            </a:prstGeom>
            <a:ln w="38100" cap="flat">
              <a:solidFill>
                <a:srgbClr val="000000"/>
              </a:solidFill>
              <a:prstDash val="solid"/>
              <a:miter lim="800000"/>
            </a:ln>
            <a:effectLst/>
          </p:spPr>
        </p:pic>
      </p:grpSp>
      <p:grpSp>
        <p:nvGrpSpPr>
          <p:cNvPr id="579" name="Group 579"/>
          <p:cNvGrpSpPr/>
          <p:nvPr/>
        </p:nvGrpSpPr>
        <p:grpSpPr>
          <a:xfrm>
            <a:off x="3852862" y="4368800"/>
            <a:ext cx="2878138" cy="874713"/>
            <a:chOff x="0" y="0"/>
            <a:chExt cx="2878137" cy="874712"/>
          </a:xfrm>
        </p:grpSpPr>
        <p:sp>
          <p:nvSpPr>
            <p:cNvPr id="577" name="Shape 577"/>
            <p:cNvSpPr/>
            <p:nvPr/>
          </p:nvSpPr>
          <p:spPr>
            <a:xfrm>
              <a:off x="0" y="0"/>
              <a:ext cx="2878138" cy="874713"/>
            </a:xfrm>
            <a:prstGeom prst="rect">
              <a:avLst/>
            </a:prstGeom>
            <a:solidFill>
              <a:srgbClr val="EAEAE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/>
            </a:p>
          </p:txBody>
        </p:sp>
        <p:pic>
          <p:nvPicPr>
            <p:cNvPr id="578" name="image.pdf"/>
            <p:cNvPicPr/>
            <p:nvPr/>
          </p:nvPicPr>
          <p:blipFill>
            <a:blip r:embed="rId5" cstate="print">
              <a:extLst/>
            </a:blip>
            <a:stretch>
              <a:fillRect/>
            </a:stretch>
          </p:blipFill>
          <p:spPr>
            <a:xfrm>
              <a:off x="0" y="0"/>
              <a:ext cx="2878138" cy="874713"/>
            </a:xfrm>
            <a:prstGeom prst="rect">
              <a:avLst/>
            </a:prstGeom>
            <a:ln w="38100" cap="flat">
              <a:solidFill>
                <a:srgbClr val="000000"/>
              </a:solidFill>
              <a:prstDash val="solid"/>
              <a:miter lim="800000"/>
            </a:ln>
            <a:effectLst/>
          </p:spPr>
        </p:pic>
      </p:grpSp>
      <p:grpSp>
        <p:nvGrpSpPr>
          <p:cNvPr id="582" name="Group 582"/>
          <p:cNvGrpSpPr/>
          <p:nvPr/>
        </p:nvGrpSpPr>
        <p:grpSpPr>
          <a:xfrm>
            <a:off x="3852862" y="5445125"/>
            <a:ext cx="2732088" cy="938213"/>
            <a:chOff x="0" y="0"/>
            <a:chExt cx="2732087" cy="938212"/>
          </a:xfrm>
        </p:grpSpPr>
        <p:sp>
          <p:nvSpPr>
            <p:cNvPr id="580" name="Shape 580"/>
            <p:cNvSpPr/>
            <p:nvPr/>
          </p:nvSpPr>
          <p:spPr>
            <a:xfrm>
              <a:off x="0" y="0"/>
              <a:ext cx="2732088" cy="938213"/>
            </a:xfrm>
            <a:prstGeom prst="rect">
              <a:avLst/>
            </a:prstGeom>
            <a:solidFill>
              <a:srgbClr val="EAEAE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/>
            </a:p>
          </p:txBody>
        </p:sp>
        <p:pic>
          <p:nvPicPr>
            <p:cNvPr id="581" name="image.pdf"/>
            <p:cNvPicPr/>
            <p:nvPr/>
          </p:nvPicPr>
          <p:blipFill>
            <a:blip r:embed="rId6" cstate="print">
              <a:extLst/>
            </a:blip>
            <a:stretch>
              <a:fillRect/>
            </a:stretch>
          </p:blipFill>
          <p:spPr>
            <a:xfrm>
              <a:off x="0" y="0"/>
              <a:ext cx="2732088" cy="938213"/>
            </a:xfrm>
            <a:prstGeom prst="rect">
              <a:avLst/>
            </a:prstGeom>
            <a:ln w="38100" cap="flat">
              <a:solidFill>
                <a:srgbClr val="000000"/>
              </a:solidFill>
              <a:prstDash val="solid"/>
              <a:miter lim="800000"/>
            </a:ln>
            <a:effectLst/>
          </p:spPr>
        </p:pic>
      </p:grpSp>
      <p:grpSp>
        <p:nvGrpSpPr>
          <p:cNvPr id="585" name="Group 585"/>
          <p:cNvGrpSpPr/>
          <p:nvPr/>
        </p:nvGrpSpPr>
        <p:grpSpPr>
          <a:xfrm>
            <a:off x="250825" y="1341437"/>
            <a:ext cx="3744913" cy="2446338"/>
            <a:chOff x="0" y="0"/>
            <a:chExt cx="3744912" cy="2446337"/>
          </a:xfrm>
        </p:grpSpPr>
        <p:pic>
          <p:nvPicPr>
            <p:cNvPr id="583" name="Fechado5.png" descr="Fechado5"/>
            <p:cNvPicPr/>
            <p:nvPr/>
          </p:nvPicPr>
          <p:blipFill>
            <a:blip r:embed="rId7" cstate="print">
              <a:extLst/>
            </a:blip>
            <a:stretch>
              <a:fillRect/>
            </a:stretch>
          </p:blipFill>
          <p:spPr>
            <a:xfrm>
              <a:off x="0" y="358775"/>
              <a:ext cx="2736850" cy="208756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584" name="Shape 584"/>
            <p:cNvSpPr/>
            <p:nvPr/>
          </p:nvSpPr>
          <p:spPr>
            <a:xfrm>
              <a:off x="144462" y="0"/>
              <a:ext cx="3600451" cy="3506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spcBef>
                  <a:spcPts val="1000"/>
                </a:spcBef>
                <a:defRPr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lvl="0"/>
              <a:r>
                <a:t>QUINTO HARMÔNICO</a:t>
              </a:r>
            </a:p>
          </p:txBody>
        </p:sp>
      </p:grpSp>
      <p:grpSp>
        <p:nvGrpSpPr>
          <p:cNvPr id="588" name="Group 588"/>
          <p:cNvGrpSpPr/>
          <p:nvPr/>
        </p:nvGrpSpPr>
        <p:grpSpPr>
          <a:xfrm>
            <a:off x="395287" y="4221162"/>
            <a:ext cx="2881313" cy="2087563"/>
            <a:chOff x="0" y="0"/>
            <a:chExt cx="2881312" cy="2087562"/>
          </a:xfrm>
        </p:grpSpPr>
        <p:pic>
          <p:nvPicPr>
            <p:cNvPr id="586" name="Fechado7.png" descr="Fechado7"/>
            <p:cNvPicPr/>
            <p:nvPr/>
          </p:nvPicPr>
          <p:blipFill>
            <a:blip r:embed="rId8" cstate="print">
              <a:extLst/>
            </a:blip>
            <a:stretch>
              <a:fillRect/>
            </a:stretch>
          </p:blipFill>
          <p:spPr>
            <a:xfrm>
              <a:off x="-1" y="285816"/>
              <a:ext cx="2500259" cy="180174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587" name="Shape 587"/>
            <p:cNvSpPr/>
            <p:nvPr/>
          </p:nvSpPr>
          <p:spPr>
            <a:xfrm>
              <a:off x="0" y="-1"/>
              <a:ext cx="2881313" cy="35066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spcBef>
                  <a:spcPts val="1000"/>
                </a:spcBef>
                <a:defRPr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lvl="0"/>
              <a:r>
                <a:t>SÉTIMO HARMÔNICO</a:t>
              </a: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2" name="Group 592"/>
          <p:cNvGrpSpPr/>
          <p:nvPr/>
        </p:nvGrpSpPr>
        <p:grpSpPr>
          <a:xfrm>
            <a:off x="1692275" y="1700212"/>
            <a:ext cx="5348288" cy="1625601"/>
            <a:chOff x="0" y="0"/>
            <a:chExt cx="5348287" cy="1625600"/>
          </a:xfrm>
        </p:grpSpPr>
        <p:sp>
          <p:nvSpPr>
            <p:cNvPr id="590" name="Shape 590"/>
            <p:cNvSpPr/>
            <p:nvPr/>
          </p:nvSpPr>
          <p:spPr>
            <a:xfrm>
              <a:off x="0" y="0"/>
              <a:ext cx="5348288" cy="1625600"/>
            </a:xfrm>
            <a:prstGeom prst="rect">
              <a:avLst/>
            </a:prstGeom>
            <a:solidFill>
              <a:srgbClr val="EAEAE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/>
            </a:p>
          </p:txBody>
        </p:sp>
        <p:pic>
          <p:nvPicPr>
            <p:cNvPr id="591" name="image.pdf"/>
            <p:cNvPicPr/>
            <p:nvPr/>
          </p:nvPicPr>
          <p:blipFill>
            <a:blip r:embed="rId2" cstate="print">
              <a:extLst/>
            </a:blip>
            <a:stretch>
              <a:fillRect/>
            </a:stretch>
          </p:blipFill>
          <p:spPr>
            <a:xfrm>
              <a:off x="0" y="0"/>
              <a:ext cx="5348288" cy="1625600"/>
            </a:xfrm>
            <a:prstGeom prst="rect">
              <a:avLst/>
            </a:prstGeom>
            <a:ln w="38100" cap="flat">
              <a:solidFill>
                <a:srgbClr val="FFFFFF"/>
              </a:solidFill>
              <a:prstDash val="solid"/>
              <a:miter lim="800000"/>
            </a:ln>
            <a:effectLst/>
          </p:spPr>
        </p:pic>
      </p:grpSp>
      <p:grpSp>
        <p:nvGrpSpPr>
          <p:cNvPr id="595" name="Group 595"/>
          <p:cNvGrpSpPr/>
          <p:nvPr/>
        </p:nvGrpSpPr>
        <p:grpSpPr>
          <a:xfrm>
            <a:off x="1692275" y="3790950"/>
            <a:ext cx="5327650" cy="1811338"/>
            <a:chOff x="0" y="0"/>
            <a:chExt cx="5327650" cy="1811337"/>
          </a:xfrm>
        </p:grpSpPr>
        <p:sp>
          <p:nvSpPr>
            <p:cNvPr id="593" name="Shape 593"/>
            <p:cNvSpPr/>
            <p:nvPr/>
          </p:nvSpPr>
          <p:spPr>
            <a:xfrm>
              <a:off x="0" y="0"/>
              <a:ext cx="5327650" cy="1811338"/>
            </a:xfrm>
            <a:prstGeom prst="rect">
              <a:avLst/>
            </a:prstGeom>
            <a:solidFill>
              <a:srgbClr val="EAEAE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/>
            </a:p>
          </p:txBody>
        </p:sp>
        <p:pic>
          <p:nvPicPr>
            <p:cNvPr id="594" name="image.pdf"/>
            <p:cNvPicPr/>
            <p:nvPr/>
          </p:nvPicPr>
          <p:blipFill>
            <a:blip r:embed="rId3" cstate="print">
              <a:extLst/>
            </a:blip>
            <a:stretch>
              <a:fillRect/>
            </a:stretch>
          </p:blipFill>
          <p:spPr>
            <a:xfrm>
              <a:off x="0" y="0"/>
              <a:ext cx="5327650" cy="1811338"/>
            </a:xfrm>
            <a:prstGeom prst="rect">
              <a:avLst/>
            </a:prstGeom>
            <a:ln w="38100" cap="flat">
              <a:solidFill>
                <a:srgbClr val="FFFFFF"/>
              </a:solidFill>
              <a:prstDash val="solid"/>
              <a:miter lim="800000"/>
            </a:ln>
            <a:effectLst/>
          </p:spPr>
        </p:pic>
      </p:grpSp>
      <p:pic>
        <p:nvPicPr>
          <p:cNvPr id="596" name="image.png"/>
          <p:cNvPicPr/>
          <p:nvPr/>
        </p:nvPicPr>
        <p:blipFill>
          <a:blip r:embed="rId4" cstate="print">
            <a:extLst/>
          </a:blip>
          <a:stretch>
            <a:fillRect/>
          </a:stretch>
        </p:blipFill>
        <p:spPr>
          <a:xfrm>
            <a:off x="238125" y="274637"/>
            <a:ext cx="8448675" cy="1169988"/>
          </a:xfrm>
          <a:prstGeom prst="rect">
            <a:avLst/>
          </a:prstGeom>
          <a:ln w="12700">
            <a:miter lim="400000"/>
          </a:ln>
        </p:spPr>
      </p:pic>
      <p:sp>
        <p:nvSpPr>
          <p:cNvPr id="597" name="Shape 597"/>
          <p:cNvSpPr/>
          <p:nvPr/>
        </p:nvSpPr>
        <p:spPr>
          <a:xfrm>
            <a:off x="2627312" y="5732462"/>
            <a:ext cx="6337301" cy="6098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spcBef>
                <a:spcPts val="2100"/>
              </a:spcBef>
              <a:defRPr sz="3600" b="1" i="1" u="sng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>
              <a:defRPr sz="1800" b="0" i="0" u="none">
                <a:solidFill>
                  <a:srgbClr val="000000"/>
                </a:solidFill>
              </a:defRPr>
            </a:pPr>
            <a:r>
              <a:rPr sz="3600" b="1" i="1" u="sng">
                <a:solidFill>
                  <a:srgbClr val="FFFF00"/>
                </a:solidFill>
              </a:rPr>
              <a:t>Sendo n um número ímpar.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0" y="142852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pt-BR" b="1" dirty="0" smtClean="0"/>
              <a:t>(UFMG-MG) Bruna afina a corda mi de seu violino, para que ela vibre com uma freqüência mínima de 680 Hz.</a:t>
            </a:r>
          </a:p>
          <a:p>
            <a:pPr fontAlgn="base"/>
            <a:r>
              <a:rPr lang="pt-BR" b="1" dirty="0" smtClean="0"/>
              <a:t>A parte vibrante das cordas do violino de Bruna mede 35 cm de comprimento, como mostrado nesta figura:Considerando essas informações,</a:t>
            </a:r>
            <a:endParaRPr lang="pt-BR" b="1" dirty="0"/>
          </a:p>
        </p:txBody>
      </p:sp>
      <p:sp>
        <p:nvSpPr>
          <p:cNvPr id="5" name="Retângulo 4"/>
          <p:cNvSpPr/>
          <p:nvPr/>
        </p:nvSpPr>
        <p:spPr>
          <a:xfrm>
            <a:off x="0" y="1428736"/>
            <a:ext cx="91440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pt-BR" b="1" dirty="0" smtClean="0"/>
              <a:t>a) CALCULE a velocidade de propagação de uma onda na corda mi desse violino.</a:t>
            </a:r>
          </a:p>
          <a:p>
            <a:pPr fontAlgn="base"/>
            <a:r>
              <a:rPr lang="pt-BR" b="1" dirty="0" smtClean="0"/>
              <a:t>b) Considere que a corda mi esteja vibrando com uma freqüência de 680 Hz. DETERMINE o comprimento de onda, no ar, da onda sonora produzida por essa corda.</a:t>
            </a:r>
          </a:p>
          <a:p>
            <a:pPr fontAlgn="base"/>
            <a:r>
              <a:rPr lang="pt-BR" b="1" dirty="0" smtClean="0"/>
              <a:t>Velocidade do som no ar = 340 m/s</a:t>
            </a:r>
          </a:p>
          <a:p>
            <a:pPr fontAlgn="base"/>
            <a:r>
              <a:rPr lang="pt-BR" b="1" dirty="0" smtClean="0"/>
              <a:t> </a:t>
            </a:r>
            <a:endParaRPr lang="pt-BR" b="1" dirty="0"/>
          </a:p>
        </p:txBody>
      </p:sp>
      <p:pic>
        <p:nvPicPr>
          <p:cNvPr id="1028" name="Picture 4" descr="http://fisicaevestibular.com.br/novo/wp-content/uploads/migracao/ondulatoria/cordas/i_469b94010b66ffa8_html_aa04626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28860" y="3286124"/>
            <a:ext cx="4548677" cy="3071834"/>
          </a:xfrm>
          <a:prstGeom prst="rect">
            <a:avLst/>
          </a:prstGeom>
          <a:noFill/>
        </p:spPr>
      </p:pic>
    </p:spTree>
  </p:cSld>
  <p:clrMapOvr>
    <a:masterClrMapping/>
  </p:clrMapOvr>
  <p:transition spd="med"/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0" y="0"/>
            <a:ext cx="91440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pt-BR" b="1" dirty="0" smtClean="0"/>
              <a:t>(UFPA) No trabalho de restauração de um antigo piano, um músico observa que se faz necessário substituir uma de suas cordas.</a:t>
            </a:r>
          </a:p>
          <a:p>
            <a:pPr fontAlgn="base"/>
            <a:r>
              <a:rPr lang="pt-BR" b="1" dirty="0" smtClean="0"/>
              <a:t>Ao efetuar a troca, fixando rigidamente a corda pelas duas extremidades ao piano, ele verifica que as freqüências de 840 Hz, 1050 Hz e 1260 Hz são três freqüências de ressonâncias sucessivas dos harmônicos gerados na corda. Se a velocidade de propagação de uma onda transversal na corda for 210 m/s, pode-se afirmar que o comprimento da corda, colocada no piano, em cm, é</a:t>
            </a:r>
            <a:endParaRPr lang="pt-BR" b="1" dirty="0"/>
          </a:p>
        </p:txBody>
      </p:sp>
      <p:sp>
        <p:nvSpPr>
          <p:cNvPr id="5" name="Retângulo 4"/>
          <p:cNvSpPr/>
          <p:nvPr/>
        </p:nvSpPr>
        <p:spPr>
          <a:xfrm>
            <a:off x="214282" y="2071678"/>
            <a:ext cx="328614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pt-BR" b="1" dirty="0" smtClean="0"/>
              <a:t>a) 100     </a:t>
            </a:r>
          </a:p>
          <a:p>
            <a:pPr fontAlgn="base"/>
            <a:r>
              <a:rPr lang="pt-BR" b="1" dirty="0" smtClean="0"/>
              <a:t>b) 90     </a:t>
            </a:r>
          </a:p>
          <a:p>
            <a:pPr fontAlgn="base"/>
            <a:r>
              <a:rPr lang="pt-BR" b="1" dirty="0" smtClean="0"/>
              <a:t>c)  30       </a:t>
            </a:r>
          </a:p>
          <a:p>
            <a:pPr fontAlgn="base"/>
            <a:r>
              <a:rPr lang="pt-BR" b="1" dirty="0" smtClean="0"/>
              <a:t>d) 50     </a:t>
            </a:r>
          </a:p>
          <a:p>
            <a:pPr fontAlgn="base"/>
            <a:r>
              <a:rPr lang="pt-BR" b="1" dirty="0" smtClean="0"/>
              <a:t>e) 30</a:t>
            </a:r>
            <a:endParaRPr lang="pt-BR" b="1" dirty="0"/>
          </a:p>
        </p:txBody>
      </p:sp>
      <p:pic>
        <p:nvPicPr>
          <p:cNvPr id="100356" name="Picture 4" descr="http://fisicaevestibular.com.br/novo/wp-content/uploads/migracao/ondulatoria/cordas/i_469b94010b66ffa8_html_7313c9b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86050" y="2214554"/>
            <a:ext cx="2786082" cy="3274157"/>
          </a:xfrm>
          <a:prstGeom prst="rect">
            <a:avLst/>
          </a:prstGeom>
          <a:noFill/>
        </p:spPr>
      </p:pic>
    </p:spTree>
  </p:cSld>
  <p:clrMapOvr>
    <a:masterClrMapping/>
  </p:clrMapOvr>
  <p:transition spd="med"/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0"/>
            <a:ext cx="91440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pt-BR" b="1" dirty="0" smtClean="0"/>
              <a:t>UFU-MG) Uma corda de um violão emite uma freqüência fundamental de 440,0 Hz ao vibrar livremente, quando tocada na região da boca, como mostra Figura 1.</a:t>
            </a:r>
          </a:p>
          <a:p>
            <a:pPr fontAlgn="base"/>
            <a:r>
              <a:rPr lang="pt-BR" b="1" dirty="0" smtClean="0"/>
              <a:t>Pressiona-se então a corda a L/3 de distância da pestana, como mostra Figura 2</a:t>
            </a:r>
            <a:endParaRPr lang="pt-BR" b="1" dirty="0"/>
          </a:p>
        </p:txBody>
      </p:sp>
      <p:pic>
        <p:nvPicPr>
          <p:cNvPr id="101378" name="Picture 2" descr="http://fisicaevestibular.com.br/novo/wp-content/uploads/migracao/ondulatoria/cordas/i_469b94010b66ffa8_html_4ec2dcf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728" y="1500174"/>
            <a:ext cx="6426504" cy="2071702"/>
          </a:xfrm>
          <a:prstGeom prst="rect">
            <a:avLst/>
          </a:prstGeom>
          <a:noFill/>
        </p:spPr>
      </p:pic>
      <p:sp>
        <p:nvSpPr>
          <p:cNvPr id="4" name="Retângulo 3"/>
          <p:cNvSpPr/>
          <p:nvPr/>
        </p:nvSpPr>
        <p:spPr>
          <a:xfrm>
            <a:off x="0" y="4143380"/>
            <a:ext cx="91440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pt-BR" b="1" dirty="0" smtClean="0"/>
              <a:t>A freqüência fundamental emitida pela corda pressionada, quando tocada na região da boca, será de:</a:t>
            </a:r>
          </a:p>
          <a:p>
            <a:pPr fontAlgn="base"/>
            <a:r>
              <a:rPr lang="pt-BR" b="1" dirty="0" smtClean="0"/>
              <a:t> a) 660,0 Hz.</a:t>
            </a:r>
          </a:p>
          <a:p>
            <a:pPr fontAlgn="base"/>
            <a:r>
              <a:rPr lang="pt-BR" b="1" dirty="0" smtClean="0"/>
              <a:t>b) 146,6 Hz.</a:t>
            </a:r>
          </a:p>
          <a:p>
            <a:pPr fontAlgn="base"/>
            <a:r>
              <a:rPr lang="pt-BR" b="1" dirty="0" smtClean="0"/>
              <a:t>c) 880,0 Hz.</a:t>
            </a:r>
          </a:p>
          <a:p>
            <a:pPr fontAlgn="base"/>
            <a:r>
              <a:rPr lang="pt-BR" b="1" dirty="0" smtClean="0"/>
              <a:t>d) 293,3 Hz.</a:t>
            </a:r>
            <a:endParaRPr lang="pt-BR" b="1" dirty="0"/>
          </a:p>
        </p:txBody>
      </p:sp>
    </p:spTree>
  </p:cSld>
  <p:clrMapOvr>
    <a:masterClrMapping/>
  </p:clrMapOvr>
  <p:transition spd="med"/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0" y="1"/>
            <a:ext cx="91440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 smtClean="0"/>
              <a:t>(UFSCAR-SP) No passado, quando os motoristas adentravam em um túnel, começavam a buzinar em tom de brincadeira, pelo simples prazer de ouvir ecoar o grande ruído produzido. Mais recentemente, engenheiros constataram que tais sons produzem ondas estacionárias que podem afetar a estrutura dessas construções.</a:t>
            </a:r>
            <a:endParaRPr lang="pt-BR" dirty="0"/>
          </a:p>
        </p:txBody>
      </p:sp>
      <p:sp>
        <p:nvSpPr>
          <p:cNvPr id="5" name="Retângulo 4"/>
          <p:cNvSpPr/>
          <p:nvPr/>
        </p:nvSpPr>
        <p:spPr>
          <a:xfrm>
            <a:off x="0" y="4857760"/>
            <a:ext cx="91440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pt-BR" b="1" dirty="0" smtClean="0"/>
              <a:t>O carro esquematizado está com sua buzina localizada exatamente no centro do arco que delimita o túnel, cujo diâmetro é 10 m. Se a buzina emite o som da nota Lá (440 Hz), e se a velocidade de propagação do som no ar é 340 m/s, o número de comprimentos de onda que o som percorrerá até atingir o teto do túnel é, aproximadamente,</a:t>
            </a:r>
          </a:p>
          <a:p>
            <a:pPr fontAlgn="base"/>
            <a:r>
              <a:rPr lang="pt-BR" b="1" dirty="0" smtClean="0"/>
              <a:t>a) 2,5.      b) 3,5.      c) 4,5.      d) 5,5.      e) 6,5</a:t>
            </a:r>
            <a:endParaRPr lang="pt-BR" b="1" dirty="0"/>
          </a:p>
        </p:txBody>
      </p:sp>
      <p:pic>
        <p:nvPicPr>
          <p:cNvPr id="102404" name="Picture 4" descr="http://fisicaevestibular.com.br/novo/wp-content/uploads/migracao/ondulatoria/tubos/i_466eafa41242a4a1_html_f580547b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71670" y="1785926"/>
            <a:ext cx="4276307" cy="2357454"/>
          </a:xfrm>
          <a:prstGeom prst="rect">
            <a:avLst/>
          </a:prstGeom>
          <a:noFill/>
        </p:spPr>
      </p:pic>
    </p:spTree>
  </p:cSld>
  <p:clrMapOvr>
    <a:masterClrMapping/>
  </p:clrMapOvr>
  <p:transition spd="med"/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9" name="image.png"/>
          <p:cNvPicPr/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444500" y="2322512"/>
            <a:ext cx="8229600" cy="244475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o">
  <a:themeElements>
    <a:clrScheme name="Aspecto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o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cto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2DA2BF"/>
      </a:accent1>
      <a:accent2>
        <a:srgbClr val="DA1F28"/>
      </a:accent2>
      <a:accent3>
        <a:srgbClr val="FFFFFF"/>
      </a:accent3>
      <a:accent4>
        <a:srgbClr val="000000"/>
      </a:accent4>
      <a:accent5>
        <a:srgbClr val="ADCCDA"/>
      </a:accent5>
      <a:accent6>
        <a:srgbClr val="C51C24"/>
      </a:accent6>
      <a:hlink>
        <a:srgbClr val="0000FF"/>
      </a:hlink>
      <a:folHlink>
        <a:srgbClr val="FF00FF"/>
      </a:folHlink>
    </a:clrScheme>
    <a:fontScheme name="Default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2DA2BF"/>
          </a:solidFill>
          <a:prstDash val="solid"/>
          <a:bevel/>
        </a:ln>
        <a:effectLst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Lucida Sans Unicode"/>
            <a:ea typeface="Lucida Sans Unicode"/>
            <a:cs typeface="Lucida Sans Unicode"/>
            <a:sym typeface="Lucida Sans Unicod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2DA2BF"/>
          </a:solidFill>
          <a:prstDash val="solid"/>
          <a:bevel/>
        </a:ln>
        <a:effectLst>
          <a:outerShdw blurRad="38100" dist="20000" dir="5400000" rotWithShape="0">
            <a:srgbClr val="000000">
              <a:alpha val="38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Lucida Sans Unicode"/>
            <a:ea typeface="Lucida Sans Unicode"/>
            <a:cs typeface="Lucida Sans Unicode"/>
            <a:sym typeface="Lucida Sans Unicod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