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7"/>
  </p:notesMasterIdLst>
  <p:sldIdLst>
    <p:sldId id="256" r:id="rId2"/>
    <p:sldId id="264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4" r:id="rId23"/>
    <p:sldId id="291" r:id="rId24"/>
    <p:sldId id="292" r:id="rId25"/>
    <p:sldId id="293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2998" autoAdjust="0"/>
  </p:normalViewPr>
  <p:slideViewPr>
    <p:cSldViewPr snapToGrid="0">
      <p:cViewPr varScale="1">
        <p:scale>
          <a:sx n="65" d="100"/>
          <a:sy n="65" d="100"/>
        </p:scale>
        <p:origin x="7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C0C73-57CA-4893-A5FC-798773578F33}" type="datetimeFigureOut">
              <a:rPr lang="pt-BR" smtClean="0"/>
              <a:t>28/01/2021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AB90A-2043-4484-9516-40E48649F9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532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B90A-2043-4484-9516-40E48649F9AF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0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01B4-7120-4541-A6F2-90FCCD43F5D8}" type="datetime1">
              <a:rPr lang="pt-BR" smtClean="0"/>
              <a:t>28/01/2021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857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867C-09FB-4935-9548-A92D3C58AC0B}" type="datetime1">
              <a:rPr lang="pt-BR" smtClean="0"/>
              <a:t>28/01/2021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127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102F-90EB-4EB8-83FA-B3219B901D9E}" type="datetime1">
              <a:rPr lang="pt-BR" smtClean="0"/>
              <a:t>28/01/2021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50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4D191-8B5C-4AAE-AE3D-ADA962953871}" type="datetime1">
              <a:rPr lang="pt-BR" smtClean="0"/>
              <a:t>28/01/2021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734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E58-AEA6-4226-9ACA-2ECA4227826D}" type="datetime1">
              <a:rPr lang="pt-BR" smtClean="0"/>
              <a:t>28/01/2021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2658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F48D-45EB-4D35-9690-8F1A75C920DA}" type="datetime1">
              <a:rPr lang="pt-BR" smtClean="0"/>
              <a:t>28/01/2021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3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433F-B504-40E5-83D6-79086838CB50}" type="datetime1">
              <a:rPr lang="pt-BR" smtClean="0"/>
              <a:t>28/01/2021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150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3233-44D1-4F91-AB27-2924F034F66D}" type="datetime1">
              <a:rPr lang="pt-BR" smtClean="0"/>
              <a:t>28/01/2021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90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35DA-FD30-4EE5-890A-DB1EE8195CD5}" type="datetime1">
              <a:rPr lang="pt-BR" smtClean="0"/>
              <a:t>28/01/2021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568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9B470-4562-4CB0-9EE9-F22E02C3F205}" type="datetime1">
              <a:rPr lang="pt-BR" smtClean="0"/>
              <a:t>28/01/2021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53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AB545-51DC-49A7-8C96-AB0BE5AE5E18}" type="datetime1">
              <a:rPr lang="pt-BR" smtClean="0"/>
              <a:t>28/01/2021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700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3CDA0-9F6F-49EB-B345-D93EDB1A32F7}" type="datetime1">
              <a:rPr lang="pt-BR" smtClean="0"/>
              <a:t>28/01/2021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114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LEIS/L7565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planalto.gov.br/ccivil_03/LEIS/L4737.htm" TargetMode="External"/><Relationship Id="rId5" Type="http://schemas.openxmlformats.org/officeDocument/2006/relationships/hyperlink" Target="http://www.planalto.gov.br/ccivil_03/decreto-lei/Del1002.htm" TargetMode="External"/><Relationship Id="rId4" Type="http://schemas.openxmlformats.org/officeDocument/2006/relationships/hyperlink" Target="http://www.planalto.gov.br/ccivil_03/LEIS/LCP/Lcp97.ht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ifeBxX5gf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aRhz6jfx9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1pb4IuB1Z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1pb4IuB1Z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IIFZONDk9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tU1xxxyRJ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YN2eDwfVf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YN2eDwfVf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fR7i37xcT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LEIS/L7565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planalto.gov.br/ccivil_03/LEIS/L4737.htm" TargetMode="External"/><Relationship Id="rId5" Type="http://schemas.openxmlformats.org/officeDocument/2006/relationships/hyperlink" Target="http://www.planalto.gov.br/ccivil_03/decreto-lei/Del1002.htm" TargetMode="External"/><Relationship Id="rId4" Type="http://schemas.openxmlformats.org/officeDocument/2006/relationships/hyperlink" Target="http://www.planalto.gov.br/ccivil_03/LEIS/LCP/Lcp97.htm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69122" y="225388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DIREITO PENAL MILITAR</a:t>
            </a:r>
            <a:br>
              <a:rPr lang="pt-BR" sz="7200" b="1" dirty="0" smtClean="0"/>
            </a:br>
            <a:endParaRPr lang="pt-BR" sz="7200" b="1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7239000" y="6356349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44" y="3171824"/>
            <a:ext cx="2563318" cy="84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30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5400" b="1" dirty="0"/>
              <a:t>DO CRIME MILITAR</a:t>
            </a:r>
            <a:br>
              <a:rPr lang="pt-BR" sz="5400" b="1" dirty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/>
              <a:t>Art.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9º Consideram-se crimes militares, em tempo de paz</a:t>
            </a:r>
            <a:r>
              <a:rPr lang="pt-BR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pt-BR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os crimes de que trata </a:t>
            </a:r>
            <a:r>
              <a:rPr lang="pt-BR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êste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Código, quando definidos </a:t>
            </a:r>
            <a:r>
              <a:rPr lang="pt-BR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modo diverso na lei penal comum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nela não previstos, </a:t>
            </a:r>
            <a:r>
              <a:rPr lang="pt-BR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qualquer que seja o agente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salvo </a:t>
            </a:r>
            <a:r>
              <a:rPr lang="pt-BR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disposição especial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2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159979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3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596497"/>
            <a:ext cx="96684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– os crimes previstos neste Código e os previstos na legislação penal, quando </a:t>
            </a:r>
            <a:r>
              <a:rPr lang="pt-BR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praticados: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em situação de atividade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assemelhado,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militar na mesma situação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assemelhado;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em situação de atividade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assemelhado,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lugar sujeito à administração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militar da reserva, ou reformado, ou assemelhado, ou civil;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em serviço ou atuando em razão da função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comissão de natureza militar, ou em formatura,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ainda que fora do lugar sujeito à administração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contra militar da reserva, ou reformado, ou civil;             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durante o período de manobras ou exercício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militar da reserva, ou reformado, ou assemelhado, ou civil;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em situação de atividade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assemelhado,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o patrimônio sob a administração militar, ou a ordem administrativa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3538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4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596497"/>
            <a:ext cx="966843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III - os crimes praticados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da reserva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reformado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por civil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as instituições militares, considerando-se como tais não só os compreendidos no inciso I, como os do inciso II, nos seguintes casos: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a) contra o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patrimônio sob a administração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contra a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ordem administrativa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b)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lugar sujeito à administração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militar em situação de atividade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assemelhado,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contra funcionário de Ministério militar ou da Justiça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 exercício de função inerente ao seu cargo;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c) contra militar em formatura, ou durante o período de prontidão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vigilância, observação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exploração, exercício, acampamento, acantonamento ou manobras;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d)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ainda que fora do lugar sujeito à administração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militar em função de natureza militar, ou no desempenho de serviço de vigilância, garantia e preservação da ordem pública, administrativa ou judiciária, quando legalmente requisitado para </a:t>
            </a:r>
            <a:r>
              <a:rPr 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aquêle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fim, ou em obediência a determinação legal superior.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0331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5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36617" y="2180999"/>
            <a:ext cx="92558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§ 1</a:t>
            </a:r>
            <a:r>
              <a:rPr lang="pt-BR" u="sng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Os crimes de que trata este artigo, quando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dolosos contra a vida 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cometidos por militares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civil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serão da competência do Tribunal do Júri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  </a:t>
            </a:r>
            <a:b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</a:t>
            </a:r>
            <a:r>
              <a:rPr lang="pt-BR" u="sng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Os crimes de que trata este artigo, quando dolosos contra a vida e cometidos por militares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Forças Armadas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contra civil,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serão da competência da Justiça Militar da União, se praticados no contexto: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    </a:t>
            </a:r>
            <a:b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– do cumprimento de atribuições que lhes forem estabelecidas pelo Presidente da República ou pelo Ministro de Estado da Defesa;     </a:t>
            </a:r>
            <a:b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– de ação que envolva a segurança de instituição militar ou de missão militar, mesmo que não beligerante; ou      </a:t>
            </a:r>
            <a:b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– de atividade de natureza militar, de operação de paz, de garantia da lei e da ordem ou de atribuição subsidiária, realizadas em conformidade com o disposto no art. 142 da Constituição Federal e na forma dos seguintes diplomas legais:      </a:t>
            </a:r>
            <a:b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 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Lei n</a:t>
            </a:r>
            <a:r>
              <a:rPr lang="pt-BR" u="sng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 7.565, de 19 de dezembro de 1986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Código Brasileiro de Aeronáutica;      </a:t>
            </a:r>
            <a:b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 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Lei Complementar n</a:t>
            </a:r>
            <a:r>
              <a:rPr lang="pt-BR" u="sng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 97, de 9 de junho de 1999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       </a:t>
            </a:r>
            <a:b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 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Decreto-Lei n</a:t>
            </a:r>
            <a:r>
              <a:rPr lang="pt-BR" sz="1600" u="sng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o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 1.002, de 21 de outubro de 1969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Código de Processo Penal Militar; e       </a:t>
            </a:r>
            <a:b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 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Lei n</a:t>
            </a:r>
            <a:r>
              <a:rPr lang="pt-BR" u="sng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 4.737, de 15 de julho de 1965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Código Eleitoral.     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7756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6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36617" y="2180999"/>
            <a:ext cx="92558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I - os crimes de que trata </a:t>
            </a:r>
            <a:r>
              <a:rPr 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êste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Código, quando definidos 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modo diverso na lei penal comum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nela não previstos, 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qualquer que seja o agente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salvo disposição especial;</a:t>
            </a:r>
            <a:r>
              <a:rPr lang="pt-BR" dirty="0"/>
              <a:t/>
            </a:r>
            <a:br>
              <a:rPr lang="pt-BR" dirty="0"/>
            </a:br>
            <a:endParaRPr lang="pt-BR" dirty="0" smtClean="0"/>
          </a:p>
          <a:p>
            <a:pPr defTabSz="179388"/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EXEMPLO: CPM ART. 195:</a:t>
            </a:r>
          </a:p>
          <a:p>
            <a:pPr defTabSz="179388"/>
            <a:endParaRPr lang="pt-BR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/>
              <a:t>Art. 195. Abandonar, sem ordem superior, o </a:t>
            </a:r>
            <a:r>
              <a:rPr lang="pt-BR" b="1" dirty="0" err="1"/>
              <a:t>pôsto</a:t>
            </a:r>
            <a:r>
              <a:rPr lang="pt-BR" b="1" dirty="0"/>
              <a:t> ou lugar de serviço que lhe tenha sido designado, ou o serviço que lhe cumpria, antes de terminá-lo:</a:t>
            </a:r>
          </a:p>
          <a:p>
            <a:endParaRPr lang="pt-BR" b="1" dirty="0"/>
          </a:p>
          <a:p>
            <a:r>
              <a:rPr lang="pt-BR" b="1" dirty="0" smtClean="0"/>
              <a:t>Pena </a:t>
            </a:r>
            <a:r>
              <a:rPr lang="pt-BR" b="1" dirty="0"/>
              <a:t>- detenção, de três meses a um ano.</a:t>
            </a:r>
          </a:p>
          <a:p>
            <a:pPr defTabSz="179388"/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699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7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113055"/>
            <a:ext cx="966843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– os crimes previstos neste Código e os previstos na legislação penal, quando </a:t>
            </a:r>
            <a:r>
              <a:rPr lang="pt-BR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praticados: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em situação de atividade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assemelhado,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militar na mesma situação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assemelhado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defTabSz="179388"/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CPM ART. </a:t>
            </a:r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223:</a:t>
            </a:r>
          </a:p>
          <a:p>
            <a:pPr defTabSz="179388"/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223. Ameaçar alguém, por palavra, escrito ou gesto, ou qualquer outro meio simbólico, de lhe causar mal injusto e grave:</a:t>
            </a: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 </a:t>
            </a:r>
          </a:p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detenção, até seis meses, se o fato não constitui crime mais grave.</a:t>
            </a: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</a:t>
            </a:r>
            <a:endParaRPr lang="pt-BR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Parágrafo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único. Se a ameaça é motivada por fato referente a serviço de natureza militar, a pena é aumentada de um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têrço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179388"/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>
                <a:hlinkClick r:id="rId3"/>
              </a:rPr>
              <a:t>https://youtu.be/1ifeBxX5gfY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pt-BR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935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8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113055"/>
            <a:ext cx="96684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– os crimes previstos neste Código e os previstos na legislação penal, quando </a:t>
            </a:r>
            <a:r>
              <a:rPr lang="pt-BR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praticados: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endParaRPr lang="pt-BR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em situação de atividade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assemelhado,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lugar sujeito à administração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militar da reserva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reformado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assemelhado,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civil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defTabSz="179388"/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CPM ART. </a:t>
            </a:r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209:</a:t>
            </a:r>
          </a:p>
          <a:p>
            <a:pPr defTabSz="179388"/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209. Ofender a integridade corporal ou a saúde de outrem:</a:t>
            </a:r>
          </a:p>
          <a:p>
            <a:endParaRPr lang="pt-BR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detenção, de três meses a um ano.</a:t>
            </a: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</a:t>
            </a:r>
            <a:endParaRPr lang="pt-BR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>
                <a:hlinkClick r:id="rId3"/>
              </a:rPr>
              <a:t>https://www.youtube.com/watch?v=naRhz6jfx9A 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pt-BR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27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9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113055"/>
            <a:ext cx="96684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– os crimes previstos neste Código e os previstos na legislação penal, quando </a:t>
            </a:r>
            <a:r>
              <a:rPr lang="pt-BR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praticados: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endParaRPr lang="pt-BR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em serviço ou atuando em razão da função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comissão de natureza militar, ou em formatura,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ainda que fora do lugar sujeito à administração militar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contra militar da reserva, ou reformado, ou civil;  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defTabSz="179388"/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CPM ART. </a:t>
            </a:r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222:</a:t>
            </a:r>
          </a:p>
          <a:p>
            <a:pPr defTabSz="179388"/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222. Constranger alguém, mediante violência ou grave ameaça, ou depois de lhe haver reduzido, por qualquer outro meio, a capacidade de resistência, a não fazer o que a lei permite, ou a fazer ou a tolerar que se faça, o que ela não manda:</a:t>
            </a: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detenção, até um ano, se o fato não constitui crime mais grave.</a:t>
            </a: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</a:t>
            </a:r>
            <a:endParaRPr lang="pt-BR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>
                <a:hlinkClick r:id="rId3"/>
              </a:rPr>
              <a:t>https://www.youtube.com/watch?v=X1pb4IuB1Zg</a:t>
            </a:r>
            <a:br>
              <a:rPr lang="pt-BR" dirty="0">
                <a:hlinkClick r:id="rId3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7989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10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113055"/>
            <a:ext cx="966843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– os crimes previstos neste Código e os previstos na legislação penal, quando </a:t>
            </a:r>
            <a:r>
              <a:rPr lang="pt-BR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praticados: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endParaRPr lang="pt-BR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 </a:t>
            </a:r>
            <a:r>
              <a:rPr lang="pt-B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durante o período de manobras ou exercício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militar da reserva, ou reformado, ou assemelhado, ou 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civil;</a:t>
            </a:r>
          </a:p>
          <a:p>
            <a:pPr defTabSz="179388"/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CPM ART. </a:t>
            </a:r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206:</a:t>
            </a:r>
          </a:p>
          <a:p>
            <a:pPr defTabSz="179388"/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206. Se o homicídio é culposo</a:t>
            </a:r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pt-BR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detenção, de um a quatro anos.</a:t>
            </a:r>
          </a:p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1° A pena pode ser agravada se o crime resulta de inobservância de regra técnica de profissão, arte ou ofício, ou se o agente deixa de prestar imediato socorro à vítima.</a:t>
            </a:r>
          </a:p>
          <a:p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</a:t>
            </a:r>
            <a:endParaRPr lang="pt-BR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dirty="0">
                <a:hlinkClick r:id="rId3"/>
              </a:rPr>
              <a:t>https://www.youtube.com/watch?v=6Rhbu0Zty_A</a:t>
            </a:r>
            <a:br>
              <a:rPr lang="pt-BR" dirty="0">
                <a:hlinkClick r:id="rId3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3033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11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113055"/>
            <a:ext cx="966843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– os crimes previstos neste Código e os previstos na legislação penal, quando </a:t>
            </a:r>
            <a:r>
              <a:rPr lang="pt-BR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praticados: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endParaRPr lang="pt-BR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/>
              <a:t/>
            </a:r>
            <a:br>
              <a:rPr lang="pt-BR"/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e)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em situação de atividade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assemelhado,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o patrimônio sob a administração militar, ou a ordem administrativa militar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pt-BR"/>
              <a:t/>
            </a:r>
            <a:br>
              <a:rPr lang="pt-BR"/>
            </a:br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CPM ART</a:t>
            </a:r>
            <a:r>
              <a:rPr lang="pt-BR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240:</a:t>
            </a:r>
            <a:endParaRPr lang="pt-BR" b="1" u="sng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240. Subtrair, para si ou para outrem, coisa alheia móvel:</a:t>
            </a:r>
          </a:p>
          <a:p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reclusão, até seis </a:t>
            </a:r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pt-BR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Furto </a:t>
            </a:r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qualificado</a:t>
            </a:r>
          </a:p>
          <a:p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</a:t>
            </a:r>
          </a:p>
          <a:p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</a:t>
            </a:r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6º Se o furto é praticado:</a:t>
            </a:r>
          </a:p>
          <a:p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mediante concurso de duas ou mais pessoas:</a:t>
            </a:r>
          </a:p>
          <a:p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reclusão, de três a dez </a:t>
            </a:r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b="1" dirty="0"/>
              <a:t> </a:t>
            </a:r>
            <a:r>
              <a:rPr lang="pt-BR" b="1"/>
              <a:t> </a:t>
            </a:r>
            <a:endParaRPr lang="pt-BR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>
                <a:hlinkClick r:id="rId3"/>
              </a:rPr>
              <a:t>https://www.youtube.com/watch?v=UIIFZONDk98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4299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5400" b="1" dirty="0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do CPM</a:t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12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113055"/>
            <a:ext cx="966843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- os crimes praticados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da reserva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reformado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por civil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as instituições militares, considerando-se como tais não só os compreendidos no inciso I, como os do inciso II, nos seguintes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179388"/>
            <a:r>
              <a:rPr lang="pt-BR"/>
              <a:t/>
            </a:r>
            <a:br>
              <a:rPr lang="pt-BR"/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contra o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patrimônio sob a administração militar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contra a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ordem administrativa militar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pt-BR"/>
              <a:t/>
            </a:r>
            <a:br>
              <a:rPr lang="pt-BR"/>
            </a:br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CPM ART</a:t>
            </a:r>
            <a:r>
              <a:rPr lang="pt-BR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242:</a:t>
            </a:r>
            <a:endParaRPr lang="pt-BR" b="1" u="sng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sz="1400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242. Subtrair coisa alheia móvel, para si ou para outrem, mediante emprêgo ou ameaça de emprêgo de violência contra pessoa, ou depois de havê-la, por qualquer modo, reduzido à impossibilidade de resistência:</a:t>
            </a:r>
          </a:p>
          <a:p>
            <a:r>
              <a:rPr lang="pt-BR" sz="1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reclusão, de quatro a quinze anos.</a:t>
            </a:r>
          </a:p>
          <a:p>
            <a:r>
              <a:rPr lang="pt-BR" sz="1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pt-BR" sz="14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Roubo </a:t>
            </a:r>
            <a:r>
              <a:rPr 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qualificado</a:t>
            </a:r>
          </a:p>
          <a:p>
            <a:r>
              <a:rPr lang="pt-BR" sz="1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</a:t>
            </a:r>
            <a:r>
              <a:rPr 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2º A pena aumenta-se de um têrço até metade:</a:t>
            </a:r>
          </a:p>
          <a:p>
            <a:r>
              <a:rPr 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1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se a violência ou ameaça é exercida com emprêgo </a:t>
            </a:r>
            <a:r>
              <a:rPr 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1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</a:t>
            </a:r>
          </a:p>
          <a:p>
            <a:r>
              <a:rPr lang="pt-BR" sz="1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pt-BR" sz="14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1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se a vítima está em serviço de natureza militar;</a:t>
            </a:r>
          </a:p>
          <a:p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</a:t>
            </a:r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mtClean="0">
                <a:hlinkClick r:id="rId3"/>
              </a:rPr>
              <a:t>https</a:t>
            </a:r>
            <a:r>
              <a:rPr lang="pt-BR">
                <a:hlinkClick r:id="rId3"/>
              </a:rPr>
              <a:t>://www.youtube.com/watch?v=NtU1xxxyRJ8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2412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5400" b="1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</a:t>
            </a:r>
            <a:r>
              <a:rPr lang="pt-BR" sz="4900" b="1"/>
              <a:t>do </a:t>
            </a:r>
            <a:r>
              <a:rPr lang="pt-BR" sz="4900" b="1" smtClean="0"/>
              <a:t>CPM</a:t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13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1693413"/>
            <a:ext cx="966843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- os crimes praticados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da reserva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reformado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por civil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as instituições militares, considerando-se como tais não só os compreendidos no inciso I, como os do inciso II, nos seguintes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179388"/>
            <a:r>
              <a:rPr lang="pt-BR"/>
              <a:t/>
            </a:r>
            <a:br>
              <a:rPr lang="pt-BR"/>
            </a:b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lugar sujeito à administração militar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militar em situação de atividade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assemelhado,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contra funcionário de Ministério militar ou da Justiça Militar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 exercício de função inerente ao seu cargo</a:t>
            </a:r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CPM ART</a:t>
            </a:r>
            <a:r>
              <a:rPr lang="pt-BR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205:</a:t>
            </a:r>
          </a:p>
          <a:p>
            <a:pPr defTabSz="179388"/>
            <a:endParaRPr lang="pt-BR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205. Matar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alguém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pt-BR" sz="16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2° Se o homicídio é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cometido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pt-BR" sz="16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à traição, de emboscada, com surprêsa ou mediante outro recurso insidioso, que dificultou ou tornou impossível a defesa da vítima;</a:t>
            </a:r>
          </a:p>
          <a:p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reclusão, de doze a trinta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6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  <a:r>
              <a:rPr lang="pt-BR">
                <a:hlinkClick r:id="rId3"/>
              </a:rPr>
              <a:t>https://www.youtube.com/watch?v=2YN2eDwfVfk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0615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5400" b="1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</a:t>
            </a:r>
            <a:r>
              <a:rPr lang="pt-BR" sz="4900" b="1"/>
              <a:t>do </a:t>
            </a:r>
            <a:r>
              <a:rPr lang="pt-BR" sz="4900" b="1" smtClean="0"/>
              <a:t>CPM</a:t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14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1693413"/>
            <a:ext cx="966843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- os crimes praticados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da reserva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reformado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por civil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as instituições militares, considerando-se como tais não só os compreendidos no inciso I, como os do inciso II, nos seguintes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179388"/>
            <a:r>
              <a:rPr lang="pt-BR"/>
              <a:t/>
            </a:r>
            <a:br>
              <a:rPr lang="pt-BR"/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contra militar em formatura, ou durante o período de prontidão, vigilância, observação, exploração, exercício, acampamento, acantonamento ou manobras;</a:t>
            </a:r>
            <a:r>
              <a:rPr lang="pt-BR"/>
              <a:t/>
            </a:r>
            <a:br>
              <a:rPr lang="pt-BR"/>
            </a:br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CPM ART</a:t>
            </a:r>
            <a:r>
              <a:rPr lang="pt-BR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205:</a:t>
            </a:r>
          </a:p>
          <a:p>
            <a:pPr defTabSz="179388"/>
            <a:endParaRPr lang="pt-BR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205. Matar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alguém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pt-BR" sz="16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2° Se o homicídio é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cometido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pt-BR" sz="16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à traição, de emboscada, com surprêsa ou mediante outro recurso insidioso, que dificultou ou tornou impossível a defesa da vítima;</a:t>
            </a:r>
          </a:p>
          <a:p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reclusão, de doze a trinta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6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  <a:r>
              <a:rPr lang="pt-BR">
                <a:hlinkClick r:id="rId3"/>
              </a:rPr>
              <a:t>https://www.youtube.com/watch?v=2YN2eDwfVfk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1419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5400" b="1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</a:t>
            </a:r>
            <a:r>
              <a:rPr lang="pt-BR" sz="4900" b="1"/>
              <a:t>do </a:t>
            </a:r>
            <a:r>
              <a:rPr lang="pt-BR" sz="4900" b="1" smtClean="0"/>
              <a:t>CPM</a:t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15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1693413"/>
            <a:ext cx="9668435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- os crimes praticados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militar da reserva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reformado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por civil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as instituições militares, considerando-se como tais não só os compreendidos no inciso I, como os do inciso II, nos seguintes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179388"/>
            <a:r>
              <a:rPr lang="pt-BR"/>
              <a:t/>
            </a:r>
            <a:br>
              <a:rPr lang="pt-BR"/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ainda que fora do lugar sujeito à administração militar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 militar em função de natureza militar, ou no desempenho de serviço de vigilância, garantia e preservação da ordem pública, administrativa ou judiciária, quando legalmente requisitado para aquêle fim, ou em obediência a determinação legal superior.</a:t>
            </a:r>
            <a:r>
              <a:rPr lang="pt-BR"/>
              <a:t/>
            </a:r>
            <a:br>
              <a:rPr lang="pt-BR"/>
            </a:br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pt-BR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CPM ART</a:t>
            </a:r>
            <a:r>
              <a:rPr lang="pt-BR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205:</a:t>
            </a:r>
          </a:p>
          <a:p>
            <a:pPr defTabSz="179388"/>
            <a:endParaRPr lang="pt-BR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205. Matar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alguém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pt-BR" sz="16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2° Se o homicídio é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cometido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pt-BR" sz="16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à traição, de emboscada, com surprêsa ou mediante outro recurso insidioso, que dificultou ou tornou impossível a defesa da vítima;</a:t>
            </a:r>
          </a:p>
          <a:p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reclusão, de doze a trinta </a:t>
            </a:r>
            <a:r>
              <a:rPr lang="pt-B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pt-BR" sz="16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6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https://www.youtube.com/watch?v=SfR7i37xcTI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5313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5400" b="1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</a:t>
            </a:r>
            <a:r>
              <a:rPr lang="pt-BR" sz="4900" b="1"/>
              <a:t>do </a:t>
            </a:r>
            <a:r>
              <a:rPr lang="pt-BR" sz="4900" b="1" smtClean="0"/>
              <a:t>CPM</a:t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16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1693413"/>
            <a:ext cx="96684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endParaRPr lang="pt-BR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z="24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</a:t>
            </a:r>
            <a:r>
              <a:rPr lang="pt-BR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400" u="sng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Os crimes de que trata este artigo, quando </a:t>
            </a:r>
            <a:r>
              <a:rPr lang="pt-BR" sz="24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dolosos contra a vida </a:t>
            </a:r>
            <a:r>
              <a:rPr lang="pt-BR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cometidos por militares </a:t>
            </a:r>
            <a:r>
              <a:rPr lang="pt-BR" sz="24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civil</a:t>
            </a:r>
            <a:r>
              <a:rPr lang="pt-BR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serão da competência do Tribunal do Júri</a:t>
            </a:r>
            <a:r>
              <a:rPr lang="pt-BR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 </a:t>
            </a:r>
            <a:r>
              <a:rPr lang="pt-BR"/>
              <a:t/>
            </a:r>
            <a:br>
              <a:rPr lang="pt-BR"/>
            </a:br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891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5400" b="1" smtClean="0"/>
              <a:t>DO </a:t>
            </a:r>
            <a:r>
              <a:rPr lang="pt-BR" sz="5400" b="1" dirty="0"/>
              <a:t>CRIME MILITAR</a:t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 dirty="0"/>
              <a:t>. 9º </a:t>
            </a:r>
            <a:r>
              <a:rPr lang="pt-BR" sz="4900" b="1"/>
              <a:t>do </a:t>
            </a:r>
            <a:r>
              <a:rPr lang="pt-BR" sz="4900" b="1" smtClean="0"/>
              <a:t>CPM</a:t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17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1693413"/>
            <a:ext cx="96684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u="sng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Os crimes de que trata este artigo, quando dolosos contra a vida e cometidos por militares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Forças Armadas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contra civil,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serão da competência da Justiça Militar da União, se praticados no contexto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</a:t>
            </a:r>
            <a:b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– do cumprimento de atribuições que lhes forem estabelecidas pelo Presidente da República ou pelo Ministro de Estado da Defesa;  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pt-BR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b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– de ação que envolva a segurança de instituição militar ou de missão militar, mesmo que não beligerante;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endParaRPr lang="pt-BR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</a:t>
            </a:r>
            <a:b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– de atividade de natureza militar, de operação de paz, de garantia da lei e da ordem ou de atribuição subsidiária, realizadas em conformidade com o disposto no art. 142 da Constituição Federal e na forma dos seguintes diplomas legais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pt-BR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</a:t>
            </a:r>
            <a:b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 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Lei n</a:t>
            </a:r>
            <a:r>
              <a:rPr lang="pt-BR" u="sng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 7.565, de 19 de dezembro de 1986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Código Brasileiro de Aeronáutica;      </a:t>
            </a:r>
            <a:b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 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Lei Complementar n</a:t>
            </a:r>
            <a:r>
              <a:rPr lang="pt-BR" u="sng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 97, de 9 de junho de 1999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       </a:t>
            </a:r>
            <a:b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 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Decreto-Lei n</a:t>
            </a:r>
            <a:r>
              <a:rPr lang="pt-BR" u="sng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 1.002, de 21 de outubro de 1969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Código de Processo Penal Militar; e       </a:t>
            </a:r>
            <a:b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 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Lei n</a:t>
            </a:r>
            <a:r>
              <a:rPr lang="pt-BR" u="sng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 4.737, de 15 de julho de 1965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Código Eleitoral.     </a:t>
            </a:r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068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5400" b="1" smtClean="0"/>
              <a:t>DOS CRIMES MILITARES EM TEMPO DE GUERRA</a:t>
            </a:r>
            <a:r>
              <a:rPr lang="pt-BR" sz="5400" b="1" dirty="0"/>
              <a:t/>
            </a:r>
            <a:br>
              <a:rPr lang="pt-BR" sz="5400" b="1" dirty="0"/>
            </a:br>
            <a:r>
              <a:rPr lang="pt-BR" sz="4900" b="1" dirty="0" smtClean="0"/>
              <a:t>Art</a:t>
            </a:r>
            <a:r>
              <a:rPr lang="pt-BR" sz="4900" b="1"/>
              <a:t>. </a:t>
            </a:r>
            <a:r>
              <a:rPr lang="pt-BR" sz="4900" b="1" smtClean="0"/>
              <a:t>10 </a:t>
            </a:r>
            <a:r>
              <a:rPr lang="pt-BR" sz="4900" b="1"/>
              <a:t>do </a:t>
            </a:r>
            <a:r>
              <a:rPr lang="pt-BR" sz="4900" b="1" smtClean="0"/>
              <a:t>CPM</a:t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18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057214"/>
            <a:ext cx="96684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 10. Consideram-se crimes militares, em tempo de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guerra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os especialmente previstos neste Código para o tempo de guerra;</a:t>
            </a:r>
          </a:p>
          <a:p>
            <a:pPr defTabSz="179388"/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os crimes militares previstos para o tempo de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paz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defTabSz="179388"/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os crimes previstos neste Código, embora também o sejam com igual definição na lei penal comum ou especial, quando praticados, qualquer que seja o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agente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 a) em território nacional, ou estrangeiro, militarmente ocupado;</a:t>
            </a:r>
          </a:p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 b) em qualquer lugar, se comprometem ou podem comprometer a preparação, a eficiência ou as operações militares ou, de qualquer outra forma, atentam contra a segurança externa do País ou podem expô-la a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perigo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os crimes definidos na lei penal comum ou especial, </a:t>
            </a:r>
            <a:r>
              <a:rPr lang="pt-BR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embora não previstos neste Código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quando praticados em zona de efetivas operações militares ou em território estrangeiro, militarmente ocupado.</a:t>
            </a:r>
          </a:p>
          <a:p>
            <a:pPr defTabSz="179388"/>
            <a:endParaRPr lang="pt-BR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</a:t>
            </a:r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714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u="sng" smtClean="0"/>
              <a:t>CLASSIFICAÇÃO </a:t>
            </a:r>
            <a:r>
              <a:rPr lang="pt-BR" sz="5400" b="1" u="sng" smtClean="0"/>
              <a:t>DOS CRIMES MILITARES</a:t>
            </a: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19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057214"/>
            <a:ext cx="966843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Crimes militares próprios (propriamente militares)</a:t>
            </a:r>
          </a:p>
          <a:p>
            <a:pPr algn="ctr" defTabSz="179388"/>
            <a:endParaRPr lang="pt-BR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 algn="ctr" defTabSz="179388"/>
            <a:endParaRPr lang="pt-BR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Crimes militares impróprios (impropriamente militares)</a:t>
            </a:r>
            <a:endParaRPr lang="pt-BR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</a:t>
            </a:r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854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u="sng" smtClean="0"/>
              <a:t>CLASSIFICAÇÃO </a:t>
            </a:r>
            <a:r>
              <a:rPr lang="pt-BR" sz="5400" b="1" u="sng" smtClean="0"/>
              <a:t>DOS CRIMES MILITARES</a:t>
            </a: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20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057214"/>
            <a:ext cx="966843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Crimes militares próprios </a:t>
            </a: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(propriamente militares)</a:t>
            </a:r>
          </a:p>
          <a:p>
            <a:pPr algn="ctr" defTabSz="179388"/>
            <a:endParaRPr lang="pt-BR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z="2000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  <a:r>
              <a:rPr lang="pt-BR" sz="20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z="2400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Definidos apenas no Código Penal Militar;</a:t>
            </a:r>
          </a:p>
          <a:p>
            <a:pPr defTabSz="179388"/>
            <a:endParaRPr lang="pt-BR" sz="2400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z="2400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Apenas podem ser cometidos apenas por militar da ativa</a:t>
            </a:r>
          </a:p>
          <a:p>
            <a:pPr defTabSz="179388"/>
            <a:r>
              <a:rPr lang="pt-B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</a:t>
            </a:r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471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u="sng" smtClean="0"/>
              <a:t>CLASSIFICAÇÃO </a:t>
            </a:r>
            <a:r>
              <a:rPr lang="pt-BR" sz="5400" b="1" u="sng" smtClean="0"/>
              <a:t>DOS CRIMES MILITARES</a:t>
            </a: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21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057214"/>
            <a:ext cx="966843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Crimes militares próprios </a:t>
            </a: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(propriamente militares)</a:t>
            </a:r>
          </a:p>
          <a:p>
            <a:pPr algn="ctr" defTabSz="179388"/>
            <a:endParaRPr lang="pt-BR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z="2000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Exemplos:</a:t>
            </a:r>
          </a:p>
          <a:p>
            <a:pPr defTabSz="179388"/>
            <a:endParaRPr lang="pt-BR" sz="2000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/>
              <a:t>Art. 157. Praticar violência contra superior:</a:t>
            </a:r>
          </a:p>
          <a:p>
            <a:r>
              <a:rPr lang="pt-BR" sz="2000" b="1" smtClean="0"/>
              <a:t>Pena </a:t>
            </a:r>
            <a:r>
              <a:rPr lang="pt-BR" sz="2000" b="1"/>
              <a:t>- detenção, de três meses a dois anos.</a:t>
            </a:r>
          </a:p>
          <a:p>
            <a:endParaRPr lang="pt-BR" sz="2000" b="1" smtClean="0"/>
          </a:p>
          <a:p>
            <a:r>
              <a:rPr lang="pt-BR" sz="2000" b="1" smtClean="0"/>
              <a:t>Art</a:t>
            </a:r>
            <a:r>
              <a:rPr lang="pt-BR" sz="2000" b="1"/>
              <a:t>. 195. Abandonar, sem ordem superior, o pôsto ou lugar de serviço que lhe tenha sido designado, ou o serviço que lhe cumpria, antes de terminá-lo:</a:t>
            </a:r>
          </a:p>
          <a:p>
            <a:r>
              <a:rPr lang="pt-BR" sz="2000" b="1" smtClean="0"/>
              <a:t>Pena </a:t>
            </a:r>
            <a:r>
              <a:rPr lang="pt-BR" sz="2000" b="1"/>
              <a:t>- detenção, de três meses a um </a:t>
            </a:r>
            <a:r>
              <a:rPr lang="pt-BR" sz="2000" b="1"/>
              <a:t>ano</a:t>
            </a:r>
            <a:r>
              <a:rPr lang="pt-BR" sz="2000" b="1" smtClean="0"/>
              <a:t>.</a:t>
            </a:r>
          </a:p>
          <a:p>
            <a:endParaRPr lang="pt-BR"/>
          </a:p>
          <a:p>
            <a:endParaRPr lang="pt-BR"/>
          </a:p>
          <a:p>
            <a:pPr defTabSz="179388"/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980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u="sng" smtClean="0"/>
              <a:t>CLASSIFICAÇÃO </a:t>
            </a:r>
            <a:r>
              <a:rPr lang="pt-BR" sz="5400" b="1" u="sng" smtClean="0"/>
              <a:t>DOS CRIMES MILITARES</a:t>
            </a: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22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057214"/>
            <a:ext cx="9668435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Crimes militares próprios </a:t>
            </a: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(propriamente militares)</a:t>
            </a:r>
          </a:p>
          <a:p>
            <a:pPr algn="ctr" defTabSz="179388"/>
            <a:endParaRPr lang="pt-BR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EXCEÇÃO</a:t>
            </a:r>
          </a:p>
          <a:p>
            <a:pPr algn="ctr" defTabSz="179388"/>
            <a:r>
              <a:rPr lang="pt-BR" sz="28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 DE INSUBMISSÃO</a:t>
            </a:r>
          </a:p>
          <a:p>
            <a:endParaRPr lang="pt-BR" smtClean="0"/>
          </a:p>
          <a:p>
            <a:r>
              <a:rPr lang="pt-BR" sz="2400" b="1"/>
              <a:t>Art. 183. Deixar de apresentar-se o convocado à incorporação, dentro do prazo que lhe foi marcado, ou, apresentando-se, ausentar-se antes do ato oficial de incorporação:</a:t>
            </a:r>
          </a:p>
          <a:p>
            <a:r>
              <a:rPr lang="pt-BR" sz="2400" b="1" smtClean="0"/>
              <a:t>Pena </a:t>
            </a:r>
            <a:r>
              <a:rPr lang="pt-BR" sz="2400" b="1"/>
              <a:t>- impedimento, de três meses a um ano.</a:t>
            </a:r>
          </a:p>
          <a:p>
            <a:endParaRPr lang="pt-BR"/>
          </a:p>
          <a:p>
            <a:endParaRPr lang="pt-BR"/>
          </a:p>
          <a:p>
            <a:pPr defTabSz="179388"/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987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u="sng" smtClean="0"/>
              <a:t>CLASSIFICAÇÃO </a:t>
            </a:r>
            <a:r>
              <a:rPr lang="pt-BR" sz="5400" b="1" u="sng" smtClean="0"/>
              <a:t>DOS CRIMES MILITARES</a:t>
            </a: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23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2057214"/>
            <a:ext cx="966843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Crimes </a:t>
            </a:r>
            <a:r>
              <a:rPr lang="pt-BR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militares </a:t>
            </a:r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impróprios </a:t>
            </a:r>
            <a:endParaRPr lang="pt-BR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(impropriamente </a:t>
            </a:r>
            <a:r>
              <a:rPr lang="pt-BR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militares)</a:t>
            </a:r>
          </a:p>
          <a:p>
            <a:pPr algn="ctr" defTabSz="179388"/>
            <a:endParaRPr lang="pt-BR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z="2000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  <a:r>
              <a:rPr lang="pt-BR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defTabSz="179388"/>
            <a:endParaRPr lang="pt-BR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z="2000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</a:t>
            </a:r>
            <a:r>
              <a:rPr lang="pt-BR" sz="2000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Definidos </a:t>
            </a:r>
            <a:r>
              <a:rPr lang="pt-BR" sz="2000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BR" sz="2000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Código </a:t>
            </a:r>
            <a:r>
              <a:rPr lang="pt-BR" sz="2000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Penal </a:t>
            </a:r>
            <a:r>
              <a:rPr lang="pt-BR" sz="2000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Militar, na legislação penal comum ou em ambos;</a:t>
            </a:r>
            <a:endParaRPr lang="pt-BR" sz="2000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endParaRPr lang="pt-BR" sz="2000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79388"/>
            <a:r>
              <a:rPr lang="pt-BR" sz="2000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000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–Podem </a:t>
            </a:r>
            <a:r>
              <a:rPr lang="pt-BR" sz="2000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pt-BR" sz="2000" b="1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cometidos </a:t>
            </a:r>
            <a:r>
              <a:rPr lang="pt-BR" sz="2000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qualquer agente, desde que nas condições do art. 9º do CPM</a:t>
            </a:r>
            <a:endParaRPr lang="pt-BR" sz="2000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/>
          </a:p>
          <a:p>
            <a:endParaRPr lang="pt-BR"/>
          </a:p>
          <a:p>
            <a:pPr defTabSz="179388"/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85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u="sng" smtClean="0"/>
              <a:t>CLASSIFICAÇÃO </a:t>
            </a:r>
            <a:r>
              <a:rPr lang="pt-BR" sz="5400" b="1" u="sng" smtClean="0"/>
              <a:t>DOS CRIMES MILITARES</a:t>
            </a: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24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1676331"/>
            <a:ext cx="966843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Crimes </a:t>
            </a:r>
            <a:r>
              <a:rPr lang="pt-BR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militares </a:t>
            </a:r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impróprios </a:t>
            </a:r>
            <a:endParaRPr lang="pt-BR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(impropriamente </a:t>
            </a:r>
            <a:r>
              <a:rPr lang="pt-BR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militares)</a:t>
            </a:r>
          </a:p>
          <a:p>
            <a:pPr defTabSz="179388"/>
            <a:r>
              <a:rPr lang="pt-BR" sz="2000" b="1" u="sng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Exemplos:</a:t>
            </a:r>
          </a:p>
          <a:p>
            <a:pPr defTabSz="179388"/>
            <a:endParaRPr lang="pt-BR" sz="2000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smtClean="0"/>
              <a:t>CPM Art</a:t>
            </a:r>
            <a:r>
              <a:rPr lang="pt-BR" sz="1600"/>
              <a:t>. 235. Praticar, ou permitir o militar que com êle se pratique ato libidinoso, homossexual ou não, em lugar sujeito a administração militar:</a:t>
            </a:r>
          </a:p>
          <a:p>
            <a:r>
              <a:rPr lang="pt-BR" sz="1600" smtClean="0"/>
              <a:t>Pena </a:t>
            </a:r>
            <a:r>
              <a:rPr lang="pt-BR" sz="1600"/>
              <a:t>- detenção, de seis meses a um </a:t>
            </a:r>
            <a:r>
              <a:rPr lang="pt-BR" sz="1600"/>
              <a:t>ano</a:t>
            </a:r>
            <a:r>
              <a:rPr lang="pt-BR" sz="1600" smtClean="0"/>
              <a:t>.</a:t>
            </a:r>
          </a:p>
          <a:p>
            <a:endParaRPr lang="pt-BR" sz="1600"/>
          </a:p>
          <a:p>
            <a:r>
              <a:rPr lang="pt-BR" sz="1600" smtClean="0"/>
              <a:t>CPM Art</a:t>
            </a:r>
            <a:r>
              <a:rPr lang="pt-BR" sz="1600"/>
              <a:t>. 205. Matar alguém:</a:t>
            </a:r>
          </a:p>
          <a:p>
            <a:r>
              <a:rPr lang="pt-BR" sz="1600" smtClean="0"/>
              <a:t>Pena </a:t>
            </a:r>
            <a:r>
              <a:rPr lang="pt-BR" sz="1600"/>
              <a:t>- reclusão, de seis a vinte </a:t>
            </a:r>
            <a:r>
              <a:rPr lang="pt-BR" sz="1600"/>
              <a:t>anos</a:t>
            </a:r>
            <a:r>
              <a:rPr lang="pt-BR" sz="1600" smtClean="0"/>
              <a:t>.</a:t>
            </a:r>
          </a:p>
          <a:p>
            <a:endParaRPr lang="pt-BR" sz="1600"/>
          </a:p>
          <a:p>
            <a:r>
              <a:rPr lang="pt-BR" sz="1600" smtClean="0"/>
              <a:t>CPB Art</a:t>
            </a:r>
            <a:r>
              <a:rPr lang="pt-BR" sz="1600"/>
              <a:t>. 140 - Injuriar alguém, ofendendo-lhe a dignidade ou o decoro:</a:t>
            </a:r>
          </a:p>
          <a:p>
            <a:r>
              <a:rPr lang="pt-BR" sz="1600"/>
              <a:t>Pena - detenção, de um a seis meses, ou multa.</a:t>
            </a:r>
          </a:p>
          <a:p>
            <a:r>
              <a:rPr lang="pt-BR" sz="1600"/>
              <a:t>§ 3 o Se a injúria consiste na utilização de elementos referentes a raça, cor, etnia, religião, origem ou a condição de pessoa idosa ou portadora de </a:t>
            </a:r>
            <a:r>
              <a:rPr lang="pt-BR" sz="1600"/>
              <a:t>deficiência</a:t>
            </a:r>
            <a:r>
              <a:rPr lang="pt-BR" sz="1600" smtClean="0"/>
              <a:t>:</a:t>
            </a:r>
          </a:p>
          <a:p>
            <a:r>
              <a:rPr lang="pt-BR" sz="1600"/>
              <a:t>Pena - reclusão de um a três anos e multa.</a:t>
            </a:r>
          </a:p>
          <a:p>
            <a:endParaRPr lang="pt-BR" sz="2000"/>
          </a:p>
          <a:p>
            <a:pPr defTabSz="179388"/>
            <a:endParaRPr lang="pt-BR" sz="2000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/>
          </a:p>
          <a:p>
            <a:endParaRPr lang="pt-BR"/>
          </a:p>
          <a:p>
            <a:pPr defTabSz="179388"/>
            <a:endParaRPr lang="pt-BR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887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676331"/>
            <a:ext cx="10515600" cy="1325563"/>
          </a:xfrm>
        </p:spPr>
        <p:txBody>
          <a:bodyPr>
            <a:normAutofit fontScale="90000"/>
          </a:bodyPr>
          <a:lstStyle/>
          <a:p>
            <a:pPr algn="ctr" defTabSz="179388"/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u="sng" smtClean="0"/>
              <a:t>CLASSIFICAÇÃO </a:t>
            </a:r>
            <a:r>
              <a:rPr lang="pt-BR" sz="5400" b="1" u="sng" smtClean="0"/>
              <a:t>DOS CRIMES MILITARES</a:t>
            </a: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4900" b="1" smtClean="0"/>
              <a:t/>
            </a:r>
            <a:br>
              <a:rPr lang="pt-BR" sz="4900" b="1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25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407694" y="1676331"/>
            <a:ext cx="966843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Crimes </a:t>
            </a:r>
            <a:r>
              <a:rPr lang="pt-BR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militares </a:t>
            </a:r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impróprios </a:t>
            </a:r>
            <a:endParaRPr lang="pt-BR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(impropriamente </a:t>
            </a:r>
            <a:r>
              <a:rPr lang="pt-BR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militares)</a:t>
            </a:r>
          </a:p>
          <a:p>
            <a:pPr algn="ctr" defTabSz="179388"/>
            <a:endParaRPr lang="pt-BR" sz="2000" b="1" u="sng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79388"/>
            <a:r>
              <a:rPr lang="pt-BR" sz="2000" b="1" u="sng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ATENÇÃO: ALTERAÇÃO PROMOVIDA PELA LEI 13.491/2017</a:t>
            </a:r>
          </a:p>
          <a:p>
            <a:pPr defTabSz="179388"/>
            <a:endParaRPr lang="pt-BR" sz="2000" b="1" u="sng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smtClean="0"/>
              <a:t>Legislação anterior</a:t>
            </a:r>
          </a:p>
          <a:p>
            <a:endParaRPr lang="pt-BR" sz="1600"/>
          </a:p>
          <a:p>
            <a:r>
              <a:rPr lang="pt-BR" sz="1600" strike="sngStrike"/>
              <a:t>Art. 9º Consideram-se crimes militares, em tempo de paz</a:t>
            </a:r>
            <a:r>
              <a:rPr lang="pt-BR" sz="1600" strike="sngStrike"/>
              <a:t>: </a:t>
            </a:r>
            <a:endParaRPr lang="pt-BR" sz="1600" strike="sngStrike" smtClean="0"/>
          </a:p>
          <a:p>
            <a:endParaRPr lang="pt-BR" sz="1600" strike="sngStrike"/>
          </a:p>
          <a:p>
            <a:r>
              <a:rPr lang="pt-BR" sz="1600" strike="sngStrike" smtClean="0"/>
              <a:t>II </a:t>
            </a:r>
            <a:r>
              <a:rPr lang="pt-BR" sz="1600" strike="sngStrike"/>
              <a:t>- os crimes previstos neste Código, embora também o sejam </a:t>
            </a:r>
            <a:r>
              <a:rPr lang="pt-BR" sz="1600" b="1" u="sng" strike="sngStrike">
                <a:solidFill>
                  <a:srgbClr val="FF0000"/>
                </a:solidFill>
              </a:rPr>
              <a:t>com igual definição na lei penal comum</a:t>
            </a:r>
            <a:r>
              <a:rPr lang="pt-BR" sz="1600" strike="sngStrike"/>
              <a:t>, quando </a:t>
            </a:r>
            <a:r>
              <a:rPr lang="pt-BR" sz="1600" strike="sngStrike"/>
              <a:t>praticados</a:t>
            </a:r>
            <a:r>
              <a:rPr lang="pt-BR" sz="1600" strike="sngStrike" smtClean="0"/>
              <a:t>:”</a:t>
            </a:r>
          </a:p>
          <a:p>
            <a:endParaRPr lang="pt-BR" sz="1600"/>
          </a:p>
          <a:p>
            <a:r>
              <a:rPr lang="pt-BR" sz="1600" smtClean="0"/>
              <a:t>Legislação atual</a:t>
            </a:r>
          </a:p>
          <a:p>
            <a:endParaRPr lang="pt-BR" sz="1600"/>
          </a:p>
          <a:p>
            <a:r>
              <a:rPr lang="pt-BR" sz="1600"/>
              <a:t>Art. 9º Consideram-se crimes militares, em tempo de paz</a:t>
            </a:r>
            <a:r>
              <a:rPr lang="pt-BR" sz="1600"/>
              <a:t>: </a:t>
            </a:r>
            <a:endParaRPr lang="pt-BR" sz="1600" smtClean="0"/>
          </a:p>
          <a:p>
            <a:endParaRPr lang="pt-BR" sz="1600"/>
          </a:p>
          <a:p>
            <a:r>
              <a:rPr lang="pt-BR" sz="1600" smtClean="0"/>
              <a:t>II </a:t>
            </a:r>
            <a:r>
              <a:rPr lang="pt-BR" sz="1600"/>
              <a:t>– os crimes previstos neste Código </a:t>
            </a:r>
            <a:r>
              <a:rPr lang="pt-BR" sz="1600" b="1" u="sng">
                <a:solidFill>
                  <a:srgbClr val="FF0000"/>
                </a:solidFill>
              </a:rPr>
              <a:t>e os previstos na legislação penal</a:t>
            </a:r>
            <a:r>
              <a:rPr lang="pt-BR" sz="1600"/>
              <a:t>, quando </a:t>
            </a:r>
            <a:r>
              <a:rPr lang="pt-BR" sz="1600"/>
              <a:t>praticados</a:t>
            </a:r>
            <a:r>
              <a:rPr lang="pt-BR" sz="1600" smtClean="0"/>
              <a:t>:”</a:t>
            </a:r>
          </a:p>
          <a:p>
            <a:endParaRPr lang="pt-BR" sz="1600"/>
          </a:p>
          <a:p>
            <a:endParaRPr lang="pt-BR" sz="1600"/>
          </a:p>
        </p:txBody>
      </p:sp>
    </p:spTree>
    <p:extLst>
      <p:ext uri="{BB962C8B-B14F-4D97-AF65-F5344CB8AC3E}">
        <p14:creationId xmlns:p14="http://schemas.microsoft.com/office/powerpoint/2010/main" val="35253206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7895</TotalTime>
  <Words>777</Words>
  <Application>Microsoft Office PowerPoint</Application>
  <PresentationFormat>Widescreen</PresentationFormat>
  <Paragraphs>303</Paragraphs>
  <Slides>25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Tema do Office</vt:lpstr>
      <vt:lpstr>DIREITO PENAL MILITAR </vt:lpstr>
      <vt:lpstr>     DO CRIME MILITAR  Art. 9º do CPM  Art. 9º Consideram-se crimes militares, em tempo de paz:  I - os crimes de que trata êste Código, quando definidos de modo diverso na lei penal comum, ou nela não previstos, qualquer que seja o agente, salvo disposição especial;   </vt:lpstr>
      <vt:lpstr>   DO CRIME MILITAR Art. 9º do CPM      </vt:lpstr>
      <vt:lpstr>   DO CRIME MILITAR Art. 9º do CPM      </vt:lpstr>
      <vt:lpstr>  DO CRIME MILITAR Art. 9º do CPM      </vt:lpstr>
      <vt:lpstr>  DO CRIME MILITAR Art. 9º do CPM      </vt:lpstr>
      <vt:lpstr>  DO CRIME MILITAR Art. 9º do CPM      </vt:lpstr>
      <vt:lpstr>  DO CRIME MILITAR Art. 9º do CPM      </vt:lpstr>
      <vt:lpstr>  DO CRIME MILITAR Art. 9º do CPM      </vt:lpstr>
      <vt:lpstr>  DO CRIME MILITAR Art. 9º do CPM      </vt:lpstr>
      <vt:lpstr>  DO CRIME MILITAR Art. 9º do CPM      </vt:lpstr>
      <vt:lpstr>  DO CRIME MILITAR Art. 9º do CPM      </vt:lpstr>
      <vt:lpstr> DO CRIME MILITAR Art. 9º do CPM      </vt:lpstr>
      <vt:lpstr> DO CRIME MILITAR Art. 9º do CPM      </vt:lpstr>
      <vt:lpstr> DO CRIME MILITAR Art. 9º do CPM      </vt:lpstr>
      <vt:lpstr> DO CRIME MILITAR Art. 9º do CPM       </vt:lpstr>
      <vt:lpstr> DO CRIME MILITAR Art. 9º do CPM      </vt:lpstr>
      <vt:lpstr> DOS CRIMES MILITARES EM TEMPO DE GUERRA Art. 10 do CPM      </vt:lpstr>
      <vt:lpstr> CLASSIFICAÇÃO DOS CRIMES MILITARES      </vt:lpstr>
      <vt:lpstr> CLASSIFICAÇÃO DOS CRIMES MILITARES      </vt:lpstr>
      <vt:lpstr> CLASSIFICAÇÃO DOS CRIMES MILITARES      </vt:lpstr>
      <vt:lpstr> CLASSIFICAÇÃO DOS CRIMES MILITARES      </vt:lpstr>
      <vt:lpstr> CLASSIFICAÇÃO DOS CRIMES MILITARES      </vt:lpstr>
      <vt:lpstr> CLASSIFICAÇÃO DOS CRIMES MILITARES      </vt:lpstr>
      <vt:lpstr> CLASSIFICAÇÃO DOS CRIMES MILITARES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DIREITO PENAL MILITAR</dc:title>
  <dc:creator>Acer</dc:creator>
  <cp:lastModifiedBy>Acer</cp:lastModifiedBy>
  <cp:revision>29</cp:revision>
  <dcterms:created xsi:type="dcterms:W3CDTF">2021-01-20T15:26:14Z</dcterms:created>
  <dcterms:modified xsi:type="dcterms:W3CDTF">2021-02-02T23:26:59Z</dcterms:modified>
</cp:coreProperties>
</file>