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35"/>
  </p:notesMasterIdLst>
  <p:sldIdLst>
    <p:sldId id="256" r:id="rId2"/>
    <p:sldId id="264" r:id="rId3"/>
    <p:sldId id="320" r:id="rId4"/>
    <p:sldId id="321" r:id="rId5"/>
    <p:sldId id="322" r:id="rId6"/>
    <p:sldId id="323" r:id="rId7"/>
    <p:sldId id="324" r:id="rId8"/>
    <p:sldId id="326" r:id="rId9"/>
    <p:sldId id="325" r:id="rId10"/>
    <p:sldId id="327" r:id="rId11"/>
    <p:sldId id="328" r:id="rId12"/>
    <p:sldId id="329" r:id="rId13"/>
    <p:sldId id="331" r:id="rId14"/>
    <p:sldId id="332" r:id="rId15"/>
    <p:sldId id="333" r:id="rId16"/>
    <p:sldId id="334" r:id="rId17"/>
    <p:sldId id="335" r:id="rId18"/>
    <p:sldId id="336" r:id="rId19"/>
    <p:sldId id="337" r:id="rId20"/>
    <p:sldId id="338" r:id="rId21"/>
    <p:sldId id="339" r:id="rId22"/>
    <p:sldId id="340" r:id="rId23"/>
    <p:sldId id="341" r:id="rId24"/>
    <p:sldId id="342" r:id="rId25"/>
    <p:sldId id="343" r:id="rId26"/>
    <p:sldId id="344" r:id="rId27"/>
    <p:sldId id="345" r:id="rId28"/>
    <p:sldId id="346" r:id="rId29"/>
    <p:sldId id="347" r:id="rId30"/>
    <p:sldId id="348" r:id="rId31"/>
    <p:sldId id="349" r:id="rId32"/>
    <p:sldId id="350" r:id="rId33"/>
    <p:sldId id="351" r:id="rId3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92998" autoAdjust="0"/>
  </p:normalViewPr>
  <p:slideViewPr>
    <p:cSldViewPr snapToGrid="0">
      <p:cViewPr varScale="1">
        <p:scale>
          <a:sx n="65" d="100"/>
          <a:sy n="65" d="100"/>
        </p:scale>
        <p:origin x="13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1C0C73-57CA-4893-A5FC-798773578F33}" type="datetimeFigureOut">
              <a:rPr lang="pt-BR" smtClean="0"/>
              <a:t>23/02/2021</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AAB90A-2043-4484-9516-40E48649F9AF}" type="slidenum">
              <a:rPr lang="pt-BR" smtClean="0"/>
              <a:t>‹nº›</a:t>
            </a:fld>
            <a:endParaRPr lang="pt-BR"/>
          </a:p>
        </p:txBody>
      </p:sp>
    </p:spTree>
    <p:extLst>
      <p:ext uri="{BB962C8B-B14F-4D97-AF65-F5344CB8AC3E}">
        <p14:creationId xmlns:p14="http://schemas.microsoft.com/office/powerpoint/2010/main" val="1238532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DDAAB90A-2043-4484-9516-40E48649F9AF}" type="slidenum">
              <a:rPr lang="pt-BR" smtClean="0"/>
              <a:t>1</a:t>
            </a:fld>
            <a:endParaRPr lang="pt-BR"/>
          </a:p>
        </p:txBody>
      </p:sp>
    </p:spTree>
    <p:extLst>
      <p:ext uri="{BB962C8B-B14F-4D97-AF65-F5344CB8AC3E}">
        <p14:creationId xmlns:p14="http://schemas.microsoft.com/office/powerpoint/2010/main" val="3064507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smtClean="0"/>
              <a:t>Clique para editar o título mestre</a:t>
            </a:r>
            <a:endParaRPr lang="pt-B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82723418-3D78-499D-B072-1C7BBFBE0C8E}" type="datetime1">
              <a:rPr lang="pt-BR" smtClean="0"/>
              <a:t>23/02/2021</a:t>
            </a:fld>
            <a:endParaRPr lang="pt-BR"/>
          </a:p>
        </p:txBody>
      </p:sp>
      <p:sp>
        <p:nvSpPr>
          <p:cNvPr id="5" name="Espaço Reservado para Rodapé 4"/>
          <p:cNvSpPr>
            <a:spLocks noGrp="1"/>
          </p:cNvSpPr>
          <p:nvPr>
            <p:ph type="ftr" sz="quarter" idx="11"/>
          </p:nvPr>
        </p:nvSpPr>
        <p:spPr/>
        <p:txBody>
          <a:bodyPr/>
          <a:lstStyle/>
          <a:p>
            <a:r>
              <a:rPr lang="pt-BR" smtClean="0"/>
              <a:t>Direito Penal Militar. Prof. Carlos Fauaze</a:t>
            </a:r>
            <a:endParaRPr lang="pt-BR"/>
          </a:p>
        </p:txBody>
      </p:sp>
      <p:sp>
        <p:nvSpPr>
          <p:cNvPr id="6" name="Espaço Reservado para Número de Slide 5"/>
          <p:cNvSpPr>
            <a:spLocks noGrp="1"/>
          </p:cNvSpPr>
          <p:nvPr>
            <p:ph type="sldNum" sz="quarter" idx="12"/>
          </p:nvPr>
        </p:nvSpPr>
        <p:spPr/>
        <p:txBody>
          <a:bodyPr/>
          <a:lstStyle/>
          <a:p>
            <a:fld id="{4526D6B3-4A4A-47C5-9466-E6AB7B0EA323}" type="slidenum">
              <a:rPr lang="pt-BR" smtClean="0"/>
              <a:t>‹nº›</a:t>
            </a:fld>
            <a:endParaRPr lang="pt-BR"/>
          </a:p>
        </p:txBody>
      </p:sp>
    </p:spTree>
    <p:extLst>
      <p:ext uri="{BB962C8B-B14F-4D97-AF65-F5344CB8AC3E}">
        <p14:creationId xmlns:p14="http://schemas.microsoft.com/office/powerpoint/2010/main" val="1115857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0269554A-0F45-45CF-8E93-4469BA551F88}" type="datetime1">
              <a:rPr lang="pt-BR" smtClean="0"/>
              <a:t>23/02/2021</a:t>
            </a:fld>
            <a:endParaRPr lang="pt-BR"/>
          </a:p>
        </p:txBody>
      </p:sp>
      <p:sp>
        <p:nvSpPr>
          <p:cNvPr id="5" name="Espaço Reservado para Rodapé 4"/>
          <p:cNvSpPr>
            <a:spLocks noGrp="1"/>
          </p:cNvSpPr>
          <p:nvPr>
            <p:ph type="ftr" sz="quarter" idx="11"/>
          </p:nvPr>
        </p:nvSpPr>
        <p:spPr/>
        <p:txBody>
          <a:bodyPr/>
          <a:lstStyle/>
          <a:p>
            <a:r>
              <a:rPr lang="pt-BR" smtClean="0"/>
              <a:t>Direito Penal Militar. Prof. Carlos Fauaze</a:t>
            </a:r>
            <a:endParaRPr lang="pt-BR"/>
          </a:p>
        </p:txBody>
      </p:sp>
      <p:sp>
        <p:nvSpPr>
          <p:cNvPr id="6" name="Espaço Reservado para Número de Slide 5"/>
          <p:cNvSpPr>
            <a:spLocks noGrp="1"/>
          </p:cNvSpPr>
          <p:nvPr>
            <p:ph type="sldNum" sz="quarter" idx="12"/>
          </p:nvPr>
        </p:nvSpPr>
        <p:spPr/>
        <p:txBody>
          <a:bodyPr/>
          <a:lstStyle/>
          <a:p>
            <a:fld id="{4526D6B3-4A4A-47C5-9466-E6AB7B0EA323}" type="slidenum">
              <a:rPr lang="pt-BR" smtClean="0"/>
              <a:t>‹nº›</a:t>
            </a:fld>
            <a:endParaRPr lang="pt-BR"/>
          </a:p>
        </p:txBody>
      </p:sp>
    </p:spTree>
    <p:extLst>
      <p:ext uri="{BB962C8B-B14F-4D97-AF65-F5344CB8AC3E}">
        <p14:creationId xmlns:p14="http://schemas.microsoft.com/office/powerpoint/2010/main" val="956127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smtClean="0"/>
              <a:t>Clique para editar o título mestre</a:t>
            </a:r>
            <a:endParaRPr lang="pt-B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37C255B5-DE9E-4851-98BA-85D9F4C4A244}" type="datetime1">
              <a:rPr lang="pt-BR" smtClean="0"/>
              <a:t>23/02/2021</a:t>
            </a:fld>
            <a:endParaRPr lang="pt-BR"/>
          </a:p>
        </p:txBody>
      </p:sp>
      <p:sp>
        <p:nvSpPr>
          <p:cNvPr id="5" name="Espaço Reservado para Rodapé 4"/>
          <p:cNvSpPr>
            <a:spLocks noGrp="1"/>
          </p:cNvSpPr>
          <p:nvPr>
            <p:ph type="ftr" sz="quarter" idx="11"/>
          </p:nvPr>
        </p:nvSpPr>
        <p:spPr/>
        <p:txBody>
          <a:bodyPr/>
          <a:lstStyle/>
          <a:p>
            <a:r>
              <a:rPr lang="pt-BR" smtClean="0"/>
              <a:t>Direito Penal Militar. Prof. Carlos Fauaze</a:t>
            </a:r>
            <a:endParaRPr lang="pt-BR"/>
          </a:p>
        </p:txBody>
      </p:sp>
      <p:sp>
        <p:nvSpPr>
          <p:cNvPr id="6" name="Espaço Reservado para Número de Slide 5"/>
          <p:cNvSpPr>
            <a:spLocks noGrp="1"/>
          </p:cNvSpPr>
          <p:nvPr>
            <p:ph type="sldNum" sz="quarter" idx="12"/>
          </p:nvPr>
        </p:nvSpPr>
        <p:spPr/>
        <p:txBody>
          <a:bodyPr/>
          <a:lstStyle/>
          <a:p>
            <a:fld id="{4526D6B3-4A4A-47C5-9466-E6AB7B0EA323}" type="slidenum">
              <a:rPr lang="pt-BR" smtClean="0"/>
              <a:t>‹nº›</a:t>
            </a:fld>
            <a:endParaRPr lang="pt-BR"/>
          </a:p>
        </p:txBody>
      </p:sp>
    </p:spTree>
    <p:extLst>
      <p:ext uri="{BB962C8B-B14F-4D97-AF65-F5344CB8AC3E}">
        <p14:creationId xmlns:p14="http://schemas.microsoft.com/office/powerpoint/2010/main" val="1554501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838200" y="1825625"/>
            <a:ext cx="51816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6172200" y="1825625"/>
            <a:ext cx="51816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56BAE187-114D-4FA6-99EA-52B451177D9C}" type="datetime1">
              <a:rPr lang="pt-BR" smtClean="0"/>
              <a:t>23/02/2021</a:t>
            </a:fld>
            <a:endParaRPr lang="pt-BR"/>
          </a:p>
        </p:txBody>
      </p:sp>
      <p:sp>
        <p:nvSpPr>
          <p:cNvPr id="6" name="Espaço Reservado para Rodapé 5"/>
          <p:cNvSpPr>
            <a:spLocks noGrp="1"/>
          </p:cNvSpPr>
          <p:nvPr>
            <p:ph type="ftr" sz="quarter" idx="11"/>
          </p:nvPr>
        </p:nvSpPr>
        <p:spPr/>
        <p:txBody>
          <a:bodyPr/>
          <a:lstStyle/>
          <a:p>
            <a:r>
              <a:rPr lang="pt-BR" smtClean="0"/>
              <a:t>Direito Penal Militar. Prof. Carlos Fauaze</a:t>
            </a:r>
            <a:endParaRPr lang="pt-BR"/>
          </a:p>
        </p:txBody>
      </p:sp>
      <p:sp>
        <p:nvSpPr>
          <p:cNvPr id="7" name="Espaço Reservado para Número de Slide 6"/>
          <p:cNvSpPr>
            <a:spLocks noGrp="1"/>
          </p:cNvSpPr>
          <p:nvPr>
            <p:ph type="sldNum" sz="quarter" idx="12"/>
          </p:nvPr>
        </p:nvSpPr>
        <p:spPr/>
        <p:txBody>
          <a:bodyPr/>
          <a:lstStyle/>
          <a:p>
            <a:fld id="{4526D6B3-4A4A-47C5-9466-E6AB7B0EA323}" type="slidenum">
              <a:rPr lang="pt-BR" smtClean="0"/>
              <a:t>‹nº›</a:t>
            </a:fld>
            <a:endParaRPr lang="pt-BR"/>
          </a:p>
        </p:txBody>
      </p:sp>
    </p:spTree>
    <p:extLst>
      <p:ext uri="{BB962C8B-B14F-4D97-AF65-F5344CB8AC3E}">
        <p14:creationId xmlns:p14="http://schemas.microsoft.com/office/powerpoint/2010/main" val="2033734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smtClean="0"/>
              <a:t>Clique para editar o título mestre</a:t>
            </a:r>
            <a:endParaRPr lang="pt-B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F2A34449-53EA-4844-BED4-87F0BAE56583}" type="datetime1">
              <a:rPr lang="pt-BR" smtClean="0"/>
              <a:t>23/02/2021</a:t>
            </a:fld>
            <a:endParaRPr lang="pt-BR"/>
          </a:p>
        </p:txBody>
      </p:sp>
      <p:sp>
        <p:nvSpPr>
          <p:cNvPr id="8" name="Espaço Reservado para Rodapé 7"/>
          <p:cNvSpPr>
            <a:spLocks noGrp="1"/>
          </p:cNvSpPr>
          <p:nvPr>
            <p:ph type="ftr" sz="quarter" idx="11"/>
          </p:nvPr>
        </p:nvSpPr>
        <p:spPr/>
        <p:txBody>
          <a:bodyPr/>
          <a:lstStyle/>
          <a:p>
            <a:r>
              <a:rPr lang="pt-BR" smtClean="0"/>
              <a:t>Direito Penal Militar. Prof. Carlos Fauaze</a:t>
            </a:r>
            <a:endParaRPr lang="pt-BR"/>
          </a:p>
        </p:txBody>
      </p:sp>
      <p:sp>
        <p:nvSpPr>
          <p:cNvPr id="9" name="Espaço Reservado para Número de Slide 8"/>
          <p:cNvSpPr>
            <a:spLocks noGrp="1"/>
          </p:cNvSpPr>
          <p:nvPr>
            <p:ph type="sldNum" sz="quarter" idx="12"/>
          </p:nvPr>
        </p:nvSpPr>
        <p:spPr/>
        <p:txBody>
          <a:bodyPr/>
          <a:lstStyle/>
          <a:p>
            <a:fld id="{4526D6B3-4A4A-47C5-9466-E6AB7B0EA323}" type="slidenum">
              <a:rPr lang="pt-BR" smtClean="0"/>
              <a:t>‹nº›</a:t>
            </a:fld>
            <a:endParaRPr lang="pt-BR"/>
          </a:p>
        </p:txBody>
      </p:sp>
    </p:spTree>
    <p:extLst>
      <p:ext uri="{BB962C8B-B14F-4D97-AF65-F5344CB8AC3E}">
        <p14:creationId xmlns:p14="http://schemas.microsoft.com/office/powerpoint/2010/main" val="3622658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84F3075F-7955-4115-8F21-EEDD1C7A0451}" type="datetime1">
              <a:rPr lang="pt-BR" smtClean="0"/>
              <a:t>23/02/2021</a:t>
            </a:fld>
            <a:endParaRPr lang="pt-BR"/>
          </a:p>
        </p:txBody>
      </p:sp>
      <p:sp>
        <p:nvSpPr>
          <p:cNvPr id="4" name="Espaço Reservado para Rodapé 3"/>
          <p:cNvSpPr>
            <a:spLocks noGrp="1"/>
          </p:cNvSpPr>
          <p:nvPr>
            <p:ph type="ftr" sz="quarter" idx="11"/>
          </p:nvPr>
        </p:nvSpPr>
        <p:spPr/>
        <p:txBody>
          <a:bodyPr/>
          <a:lstStyle/>
          <a:p>
            <a:r>
              <a:rPr lang="pt-BR" smtClean="0"/>
              <a:t>Direito Penal Militar. Prof. Carlos Fauaze</a:t>
            </a:r>
            <a:endParaRPr lang="pt-BR"/>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‹nº›</a:t>
            </a:fld>
            <a:endParaRPr lang="pt-BR"/>
          </a:p>
        </p:txBody>
      </p:sp>
    </p:spTree>
    <p:extLst>
      <p:ext uri="{BB962C8B-B14F-4D97-AF65-F5344CB8AC3E}">
        <p14:creationId xmlns:p14="http://schemas.microsoft.com/office/powerpoint/2010/main" val="211238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80A80EF9-948B-4615-A275-C8C42908C8AB}" type="datetime1">
              <a:rPr lang="pt-BR" smtClean="0"/>
              <a:t>23/02/2021</a:t>
            </a:fld>
            <a:endParaRPr lang="pt-BR"/>
          </a:p>
        </p:txBody>
      </p:sp>
      <p:sp>
        <p:nvSpPr>
          <p:cNvPr id="3" name="Espaço Reservado para Rodapé 2"/>
          <p:cNvSpPr>
            <a:spLocks noGrp="1"/>
          </p:cNvSpPr>
          <p:nvPr>
            <p:ph type="ftr" sz="quarter" idx="11"/>
          </p:nvPr>
        </p:nvSpPr>
        <p:spPr/>
        <p:txBody>
          <a:bodyPr/>
          <a:lstStyle/>
          <a:p>
            <a:r>
              <a:rPr lang="pt-BR" smtClean="0"/>
              <a:t>Direito Penal Militar. Prof. Carlos Fauaze</a:t>
            </a:r>
            <a:endParaRPr lang="pt-BR"/>
          </a:p>
        </p:txBody>
      </p:sp>
      <p:sp>
        <p:nvSpPr>
          <p:cNvPr id="4" name="Espaço Reservado para Número de Slide 3"/>
          <p:cNvSpPr>
            <a:spLocks noGrp="1"/>
          </p:cNvSpPr>
          <p:nvPr>
            <p:ph type="sldNum" sz="quarter" idx="12"/>
          </p:nvPr>
        </p:nvSpPr>
        <p:spPr/>
        <p:txBody>
          <a:bodyPr/>
          <a:lstStyle/>
          <a:p>
            <a:fld id="{4526D6B3-4A4A-47C5-9466-E6AB7B0EA323}" type="slidenum">
              <a:rPr lang="pt-BR" smtClean="0"/>
              <a:t>‹nº›</a:t>
            </a:fld>
            <a:endParaRPr lang="pt-BR"/>
          </a:p>
        </p:txBody>
      </p:sp>
    </p:spTree>
    <p:extLst>
      <p:ext uri="{BB962C8B-B14F-4D97-AF65-F5344CB8AC3E}">
        <p14:creationId xmlns:p14="http://schemas.microsoft.com/office/powerpoint/2010/main" val="1921504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41B80EA4-5433-4309-9F73-9C7BE7F4549A}" type="datetime1">
              <a:rPr lang="pt-BR" smtClean="0"/>
              <a:t>23/02/2021</a:t>
            </a:fld>
            <a:endParaRPr lang="pt-BR"/>
          </a:p>
        </p:txBody>
      </p:sp>
      <p:sp>
        <p:nvSpPr>
          <p:cNvPr id="6" name="Espaço Reservado para Rodapé 5"/>
          <p:cNvSpPr>
            <a:spLocks noGrp="1"/>
          </p:cNvSpPr>
          <p:nvPr>
            <p:ph type="ftr" sz="quarter" idx="11"/>
          </p:nvPr>
        </p:nvSpPr>
        <p:spPr/>
        <p:txBody>
          <a:bodyPr/>
          <a:lstStyle/>
          <a:p>
            <a:r>
              <a:rPr lang="pt-BR" smtClean="0"/>
              <a:t>Direito Penal Militar. Prof. Carlos Fauaze</a:t>
            </a:r>
            <a:endParaRPr lang="pt-BR"/>
          </a:p>
        </p:txBody>
      </p:sp>
      <p:sp>
        <p:nvSpPr>
          <p:cNvPr id="7" name="Espaço Reservado para Número de Slide 6"/>
          <p:cNvSpPr>
            <a:spLocks noGrp="1"/>
          </p:cNvSpPr>
          <p:nvPr>
            <p:ph type="sldNum" sz="quarter" idx="12"/>
          </p:nvPr>
        </p:nvSpPr>
        <p:spPr/>
        <p:txBody>
          <a:bodyPr/>
          <a:lstStyle/>
          <a:p>
            <a:fld id="{4526D6B3-4A4A-47C5-9466-E6AB7B0EA323}" type="slidenum">
              <a:rPr lang="pt-BR" smtClean="0"/>
              <a:t>‹nº›</a:t>
            </a:fld>
            <a:endParaRPr lang="pt-BR"/>
          </a:p>
        </p:txBody>
      </p:sp>
    </p:spTree>
    <p:extLst>
      <p:ext uri="{BB962C8B-B14F-4D97-AF65-F5344CB8AC3E}">
        <p14:creationId xmlns:p14="http://schemas.microsoft.com/office/powerpoint/2010/main" val="119190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5DF729D0-F3A5-41A7-A8A9-385451D40217}" type="datetime1">
              <a:rPr lang="pt-BR" smtClean="0"/>
              <a:t>23/02/2021</a:t>
            </a:fld>
            <a:endParaRPr lang="pt-BR"/>
          </a:p>
        </p:txBody>
      </p:sp>
      <p:sp>
        <p:nvSpPr>
          <p:cNvPr id="6" name="Espaço Reservado para Rodapé 5"/>
          <p:cNvSpPr>
            <a:spLocks noGrp="1"/>
          </p:cNvSpPr>
          <p:nvPr>
            <p:ph type="ftr" sz="quarter" idx="11"/>
          </p:nvPr>
        </p:nvSpPr>
        <p:spPr/>
        <p:txBody>
          <a:bodyPr/>
          <a:lstStyle/>
          <a:p>
            <a:r>
              <a:rPr lang="pt-BR" smtClean="0"/>
              <a:t>Direito Penal Militar. Prof. Carlos Fauaze</a:t>
            </a:r>
            <a:endParaRPr lang="pt-BR"/>
          </a:p>
        </p:txBody>
      </p:sp>
      <p:sp>
        <p:nvSpPr>
          <p:cNvPr id="7" name="Espaço Reservado para Número de Slide 6"/>
          <p:cNvSpPr>
            <a:spLocks noGrp="1"/>
          </p:cNvSpPr>
          <p:nvPr>
            <p:ph type="sldNum" sz="quarter" idx="12"/>
          </p:nvPr>
        </p:nvSpPr>
        <p:spPr/>
        <p:txBody>
          <a:bodyPr/>
          <a:lstStyle/>
          <a:p>
            <a:fld id="{4526D6B3-4A4A-47C5-9466-E6AB7B0EA323}" type="slidenum">
              <a:rPr lang="pt-BR" smtClean="0"/>
              <a:t>‹nº›</a:t>
            </a:fld>
            <a:endParaRPr lang="pt-BR"/>
          </a:p>
        </p:txBody>
      </p:sp>
    </p:spTree>
    <p:extLst>
      <p:ext uri="{BB962C8B-B14F-4D97-AF65-F5344CB8AC3E}">
        <p14:creationId xmlns:p14="http://schemas.microsoft.com/office/powerpoint/2010/main" val="1743568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F5E0C203-8E82-47BF-A9B4-511ED89798C6}" type="datetime1">
              <a:rPr lang="pt-BR" smtClean="0"/>
              <a:t>23/02/2021</a:t>
            </a:fld>
            <a:endParaRPr lang="pt-BR"/>
          </a:p>
        </p:txBody>
      </p:sp>
      <p:sp>
        <p:nvSpPr>
          <p:cNvPr id="5" name="Espaço Reservado para Rodapé 4"/>
          <p:cNvSpPr>
            <a:spLocks noGrp="1"/>
          </p:cNvSpPr>
          <p:nvPr>
            <p:ph type="ftr" sz="quarter" idx="11"/>
          </p:nvPr>
        </p:nvSpPr>
        <p:spPr/>
        <p:txBody>
          <a:bodyPr/>
          <a:lstStyle/>
          <a:p>
            <a:r>
              <a:rPr lang="pt-BR" smtClean="0"/>
              <a:t>Direito Penal Militar. Prof. Carlos Fauaze</a:t>
            </a:r>
            <a:endParaRPr lang="pt-BR"/>
          </a:p>
        </p:txBody>
      </p:sp>
      <p:sp>
        <p:nvSpPr>
          <p:cNvPr id="6" name="Espaço Reservado para Número de Slide 5"/>
          <p:cNvSpPr>
            <a:spLocks noGrp="1"/>
          </p:cNvSpPr>
          <p:nvPr>
            <p:ph type="sldNum" sz="quarter" idx="12"/>
          </p:nvPr>
        </p:nvSpPr>
        <p:spPr/>
        <p:txBody>
          <a:bodyPr/>
          <a:lstStyle/>
          <a:p>
            <a:fld id="{4526D6B3-4A4A-47C5-9466-E6AB7B0EA323}" type="slidenum">
              <a:rPr lang="pt-BR" smtClean="0"/>
              <a:t>‹nº›</a:t>
            </a:fld>
            <a:endParaRPr lang="pt-BR"/>
          </a:p>
        </p:txBody>
      </p:sp>
    </p:spTree>
    <p:extLst>
      <p:ext uri="{BB962C8B-B14F-4D97-AF65-F5344CB8AC3E}">
        <p14:creationId xmlns:p14="http://schemas.microsoft.com/office/powerpoint/2010/main" val="1420534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A662A649-5186-4105-94B1-1977F3FB1742}" type="datetime1">
              <a:rPr lang="pt-BR" smtClean="0"/>
              <a:t>23/02/2021</a:t>
            </a:fld>
            <a:endParaRPr lang="pt-BR"/>
          </a:p>
        </p:txBody>
      </p:sp>
      <p:sp>
        <p:nvSpPr>
          <p:cNvPr id="5" name="Espaço Reservado para Rodapé 4"/>
          <p:cNvSpPr>
            <a:spLocks noGrp="1"/>
          </p:cNvSpPr>
          <p:nvPr>
            <p:ph type="ftr" sz="quarter" idx="11"/>
          </p:nvPr>
        </p:nvSpPr>
        <p:spPr/>
        <p:txBody>
          <a:bodyPr/>
          <a:lstStyle/>
          <a:p>
            <a:r>
              <a:rPr lang="pt-BR" smtClean="0"/>
              <a:t>Direito Penal Militar. Prof. Carlos Fauaze</a:t>
            </a:r>
            <a:endParaRPr lang="pt-BR"/>
          </a:p>
        </p:txBody>
      </p:sp>
      <p:sp>
        <p:nvSpPr>
          <p:cNvPr id="6" name="Espaço Reservado para Número de Slide 5"/>
          <p:cNvSpPr>
            <a:spLocks noGrp="1"/>
          </p:cNvSpPr>
          <p:nvPr>
            <p:ph type="sldNum" sz="quarter" idx="12"/>
          </p:nvPr>
        </p:nvSpPr>
        <p:spPr/>
        <p:txBody>
          <a:bodyPr/>
          <a:lstStyle/>
          <a:p>
            <a:fld id="{4526D6B3-4A4A-47C5-9466-E6AB7B0EA323}" type="slidenum">
              <a:rPr lang="pt-BR" smtClean="0"/>
              <a:t>‹nº›</a:t>
            </a:fld>
            <a:endParaRPr lang="pt-BR"/>
          </a:p>
        </p:txBody>
      </p:sp>
    </p:spTree>
    <p:extLst>
      <p:ext uri="{BB962C8B-B14F-4D97-AF65-F5344CB8AC3E}">
        <p14:creationId xmlns:p14="http://schemas.microsoft.com/office/powerpoint/2010/main" val="3047007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F4F20C-A501-487C-9119-3E48F72E147C}" type="datetime1">
              <a:rPr lang="pt-BR" smtClean="0"/>
              <a:t>23/02/2021</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pt-BR" smtClean="0"/>
              <a:t>Direito Penal Militar. Prof. Carlos Fauaze</a:t>
            </a:r>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26D6B3-4A4A-47C5-9466-E6AB7B0EA323}" type="slidenum">
              <a:rPr lang="pt-BR" smtClean="0"/>
              <a:t>‹nº›</a:t>
            </a:fld>
            <a:endParaRPr lang="pt-BR"/>
          </a:p>
        </p:txBody>
      </p:sp>
    </p:spTree>
    <p:extLst>
      <p:ext uri="{BB962C8B-B14F-4D97-AF65-F5344CB8AC3E}">
        <p14:creationId xmlns:p14="http://schemas.microsoft.com/office/powerpoint/2010/main" val="17911480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969122" y="2253885"/>
            <a:ext cx="10515600" cy="1325563"/>
          </a:xfrm>
        </p:spPr>
        <p:txBody>
          <a:bodyPr>
            <a:normAutofit fontScale="90000"/>
          </a:bodyPr>
          <a:lstStyle/>
          <a:p>
            <a:pPr algn="ctr"/>
            <a:r>
              <a:rPr lang="pt-BR" sz="7200" b="1" dirty="0" smtClean="0"/>
              <a:t>DIREITO PENAL MILITAR</a:t>
            </a:r>
            <a:br>
              <a:rPr lang="pt-BR" sz="7200" b="1" dirty="0" smtClean="0"/>
            </a:br>
            <a:endParaRPr lang="pt-BR" sz="7200" b="1" dirty="0"/>
          </a:p>
        </p:txBody>
      </p:sp>
      <p:sp>
        <p:nvSpPr>
          <p:cNvPr id="5" name="Espaço Reservado para Rodapé 4"/>
          <p:cNvSpPr>
            <a:spLocks noGrp="1"/>
          </p:cNvSpPr>
          <p:nvPr>
            <p:ph type="ftr" sz="quarter" idx="11"/>
          </p:nvPr>
        </p:nvSpPr>
        <p:spPr>
          <a:xfrm>
            <a:off x="7239000" y="6356349"/>
            <a:ext cx="4114800" cy="365125"/>
          </a:xfrm>
        </p:spPr>
        <p:txBody>
          <a:bodyPr/>
          <a:lstStyle/>
          <a:p>
            <a:r>
              <a:rPr lang="pt-BR" dirty="0" smtClean="0"/>
              <a:t>Direito Penal Militar. Prof. Carlos </a:t>
            </a:r>
            <a:r>
              <a:rPr lang="pt-BR" dirty="0" err="1" smtClean="0"/>
              <a:t>Fauaze</a:t>
            </a:r>
            <a:endParaRPr lang="pt-BR" dirty="0"/>
          </a:p>
        </p:txBody>
      </p:sp>
      <p:pic>
        <p:nvPicPr>
          <p:cNvPr id="7" name="Image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1744" y="3171824"/>
            <a:ext cx="2563318" cy="845539"/>
          </a:xfrm>
          <a:prstGeom prst="rect">
            <a:avLst/>
          </a:prstGeom>
        </p:spPr>
      </p:pic>
      <p:sp>
        <p:nvSpPr>
          <p:cNvPr id="2" name="Espaço Reservado para Número de Slide 1"/>
          <p:cNvSpPr>
            <a:spLocks noGrp="1"/>
          </p:cNvSpPr>
          <p:nvPr>
            <p:ph type="sldNum" sz="quarter" idx="12"/>
          </p:nvPr>
        </p:nvSpPr>
        <p:spPr/>
        <p:txBody>
          <a:bodyPr/>
          <a:lstStyle/>
          <a:p>
            <a:fld id="{4526D6B3-4A4A-47C5-9466-E6AB7B0EA323}" type="slidenum">
              <a:rPr lang="pt-BR" smtClean="0"/>
              <a:t>1</a:t>
            </a:fld>
            <a:endParaRPr lang="pt-BR"/>
          </a:p>
        </p:txBody>
      </p:sp>
    </p:spTree>
    <p:extLst>
      <p:ext uri="{BB962C8B-B14F-4D97-AF65-F5344CB8AC3E}">
        <p14:creationId xmlns:p14="http://schemas.microsoft.com/office/powerpoint/2010/main" val="10598304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DAS PENAS</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209800" y="1688634"/>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63DE8"/>
              </a:buClr>
              <a:buSzPct val="105000"/>
              <a:buNone/>
            </a:pPr>
            <a:r>
              <a:rPr lang="pt-BR" altLang="pt-BR" sz="3200" b="1" dirty="0" smtClean="0"/>
              <a:t>Penas Principais (art. 55 do CPM)</a:t>
            </a:r>
            <a:endParaRPr lang="pt-BR" altLang="pt-BR" sz="3200" dirty="0" smtClean="0"/>
          </a:p>
          <a:p>
            <a:pPr marL="514350" indent="-514350" algn="just">
              <a:buFont typeface="+mj-lt"/>
              <a:buAutoNum type="alphaLcParenR"/>
            </a:pPr>
            <a:r>
              <a:rPr lang="pt-BR" altLang="pt-BR" sz="3200" dirty="0" smtClean="0"/>
              <a:t>Morte;</a:t>
            </a:r>
          </a:p>
          <a:p>
            <a:pPr marL="514350" indent="-514350" algn="just">
              <a:buFont typeface="+mj-lt"/>
              <a:buAutoNum type="alphaLcParenR"/>
            </a:pPr>
            <a:r>
              <a:rPr lang="pt-BR" altLang="pt-BR" sz="3200" dirty="0" smtClean="0"/>
              <a:t>Reclusão;</a:t>
            </a:r>
          </a:p>
          <a:p>
            <a:pPr marL="514350" indent="-514350" algn="just">
              <a:buFont typeface="+mj-lt"/>
              <a:buAutoNum type="alphaLcParenR"/>
            </a:pPr>
            <a:r>
              <a:rPr lang="pt-BR" altLang="pt-BR" sz="3200" dirty="0" smtClean="0"/>
              <a:t>Detenção;</a:t>
            </a:r>
          </a:p>
          <a:p>
            <a:pPr marL="514350" indent="-514350" algn="just">
              <a:buFont typeface="+mj-lt"/>
              <a:buAutoNum type="alphaLcParenR"/>
            </a:pPr>
            <a:r>
              <a:rPr lang="pt-BR" altLang="pt-BR" sz="3200" dirty="0" smtClean="0"/>
              <a:t>Prisão;</a:t>
            </a:r>
          </a:p>
          <a:p>
            <a:pPr marL="514350" indent="-514350" algn="just">
              <a:buFont typeface="+mj-lt"/>
              <a:buAutoNum type="alphaLcParenR"/>
            </a:pPr>
            <a:r>
              <a:rPr lang="pt-BR" altLang="pt-BR" sz="3200" dirty="0" smtClean="0"/>
              <a:t>Impedimento;</a:t>
            </a:r>
          </a:p>
          <a:p>
            <a:pPr marL="514350" indent="-514350" algn="just">
              <a:buFont typeface="+mj-lt"/>
              <a:buAutoNum type="alphaLcParenR"/>
            </a:pPr>
            <a:r>
              <a:rPr lang="pt-BR" altLang="pt-BR" sz="3200" dirty="0" smtClean="0"/>
              <a:t>Suspensão do exercício de posto, graduação, cargo ou função;</a:t>
            </a:r>
          </a:p>
          <a:p>
            <a:pPr marL="514350" indent="-514350" algn="just">
              <a:buFont typeface="+mj-lt"/>
              <a:buAutoNum type="alphaLcParenR"/>
            </a:pPr>
            <a:r>
              <a:rPr lang="pt-BR" altLang="pt-BR" sz="3200" dirty="0" smtClean="0"/>
              <a:t>Reforma.</a:t>
            </a:r>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2</a:t>
            </a:fld>
            <a:endParaRPr lang="pt-BR"/>
          </a:p>
        </p:txBody>
      </p:sp>
    </p:spTree>
    <p:extLst>
      <p:ext uri="{BB962C8B-B14F-4D97-AF65-F5344CB8AC3E}">
        <p14:creationId xmlns:p14="http://schemas.microsoft.com/office/powerpoint/2010/main" val="15997968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DAS PENAS</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209800" y="1688634"/>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63DE8"/>
              </a:buClr>
              <a:buSzPct val="105000"/>
              <a:buNone/>
            </a:pPr>
            <a:r>
              <a:rPr lang="pt-BR" altLang="pt-BR" sz="3200" b="1" dirty="0" smtClean="0"/>
              <a:t>Penas Acessórias (art. 98 do CPM)</a:t>
            </a:r>
            <a:endParaRPr lang="pt-BR" altLang="pt-BR" sz="3200" dirty="0" smtClean="0"/>
          </a:p>
          <a:p>
            <a:pPr marL="0" indent="0">
              <a:buNone/>
            </a:pPr>
            <a:r>
              <a:rPr lang="pt-BR" dirty="0"/>
              <a:t>I - a perda de </a:t>
            </a:r>
            <a:r>
              <a:rPr lang="pt-BR" dirty="0" err="1"/>
              <a:t>pôsto</a:t>
            </a:r>
            <a:r>
              <a:rPr lang="pt-BR" dirty="0"/>
              <a:t> e patente;</a:t>
            </a:r>
          </a:p>
          <a:p>
            <a:pPr marL="0" indent="0">
              <a:buNone/>
            </a:pPr>
            <a:r>
              <a:rPr lang="pt-BR" dirty="0" smtClean="0"/>
              <a:t>II </a:t>
            </a:r>
            <a:r>
              <a:rPr lang="pt-BR" dirty="0"/>
              <a:t>- a indignidade para o oficialato;</a:t>
            </a:r>
          </a:p>
          <a:p>
            <a:pPr marL="0" indent="0">
              <a:buNone/>
            </a:pPr>
            <a:r>
              <a:rPr lang="pt-BR" dirty="0" smtClean="0"/>
              <a:t>III </a:t>
            </a:r>
            <a:r>
              <a:rPr lang="pt-BR" dirty="0"/>
              <a:t>- a incompatibilidade com o oficialato;</a:t>
            </a:r>
          </a:p>
          <a:p>
            <a:pPr marL="0" indent="0">
              <a:buNone/>
            </a:pPr>
            <a:r>
              <a:rPr lang="pt-BR" dirty="0" smtClean="0"/>
              <a:t>IV </a:t>
            </a:r>
            <a:r>
              <a:rPr lang="pt-BR" dirty="0"/>
              <a:t>- a exclusão das </a:t>
            </a:r>
            <a:r>
              <a:rPr lang="pt-BR" dirty="0" err="1"/>
              <a:t>fôrças</a:t>
            </a:r>
            <a:r>
              <a:rPr lang="pt-BR" dirty="0"/>
              <a:t> armadas;</a:t>
            </a:r>
          </a:p>
          <a:p>
            <a:pPr marL="0" indent="0">
              <a:buNone/>
            </a:pPr>
            <a:r>
              <a:rPr lang="pt-BR" dirty="0" smtClean="0"/>
              <a:t>V </a:t>
            </a:r>
            <a:r>
              <a:rPr lang="pt-BR" dirty="0"/>
              <a:t>- a perda da função pública, ainda que eletiva;</a:t>
            </a:r>
          </a:p>
          <a:p>
            <a:pPr marL="0" indent="0">
              <a:buNone/>
            </a:pPr>
            <a:r>
              <a:rPr lang="pt-BR" dirty="0" smtClean="0"/>
              <a:t>VI </a:t>
            </a:r>
            <a:r>
              <a:rPr lang="pt-BR" dirty="0"/>
              <a:t>- a inabilitação para o exercício de função pública;</a:t>
            </a:r>
          </a:p>
          <a:p>
            <a:pPr marL="0" indent="0">
              <a:buNone/>
            </a:pPr>
            <a:r>
              <a:rPr lang="pt-BR" dirty="0" smtClean="0"/>
              <a:t>VII </a:t>
            </a:r>
            <a:r>
              <a:rPr lang="pt-BR" dirty="0"/>
              <a:t>- a suspensão do pátrio poder, tutela ou curatela;</a:t>
            </a:r>
          </a:p>
          <a:p>
            <a:pPr marL="0" indent="0">
              <a:buNone/>
            </a:pPr>
            <a:r>
              <a:rPr lang="pt-BR" dirty="0" smtClean="0"/>
              <a:t>VIII </a:t>
            </a:r>
            <a:r>
              <a:rPr lang="pt-BR" dirty="0"/>
              <a:t>- a suspensão dos direitos políticos.</a:t>
            </a:r>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3</a:t>
            </a:fld>
            <a:endParaRPr lang="pt-BR"/>
          </a:p>
        </p:txBody>
      </p:sp>
    </p:spTree>
    <p:extLst>
      <p:ext uri="{BB962C8B-B14F-4D97-AF65-F5344CB8AC3E}">
        <p14:creationId xmlns:p14="http://schemas.microsoft.com/office/powerpoint/2010/main" val="42717079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DAS PENAS</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209800" y="1688634"/>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63DE8"/>
              </a:buClr>
              <a:buSzPct val="105000"/>
              <a:buNone/>
            </a:pPr>
            <a:r>
              <a:rPr lang="pt-BR" altLang="pt-BR" sz="3200" b="1" dirty="0" smtClean="0"/>
              <a:t>Penas Principais (art. 55 do CPM)</a:t>
            </a:r>
            <a:endParaRPr lang="pt-BR" altLang="pt-BR" sz="3200" dirty="0" smtClean="0"/>
          </a:p>
          <a:p>
            <a:pPr marL="514350" indent="-514350" algn="just">
              <a:buFont typeface="+mj-lt"/>
              <a:buAutoNum type="alphaLcParenR"/>
            </a:pPr>
            <a:r>
              <a:rPr lang="pt-BR" altLang="pt-BR" sz="3200" dirty="0" smtClean="0"/>
              <a:t>Morte;</a:t>
            </a:r>
          </a:p>
          <a:p>
            <a:pPr marL="0" indent="0" algn="just">
              <a:buNone/>
            </a:pPr>
            <a:endParaRPr lang="pt-BR" altLang="pt-BR" sz="3200" dirty="0"/>
          </a:p>
          <a:p>
            <a:pPr marL="0" indent="0" algn="just">
              <a:buNone/>
            </a:pPr>
            <a:r>
              <a:rPr lang="pt-BR" altLang="pt-BR" sz="3200" dirty="0" smtClean="0"/>
              <a:t>Excepcionalidade</a:t>
            </a:r>
          </a:p>
          <a:p>
            <a:pPr marL="0" indent="0" algn="just">
              <a:buNone/>
            </a:pPr>
            <a:r>
              <a:rPr lang="pt-BR" altLang="pt-BR" sz="3200" dirty="0" smtClean="0"/>
              <a:t>Art. 5º </a:t>
            </a:r>
          </a:p>
          <a:p>
            <a:pPr marL="0" indent="0" algn="just">
              <a:buNone/>
            </a:pPr>
            <a:r>
              <a:rPr lang="pt-BR" sz="3200" dirty="0"/>
              <a:t>XLVII - não haverá penas:</a:t>
            </a:r>
          </a:p>
          <a:p>
            <a:pPr marL="0" indent="0" algn="just">
              <a:buNone/>
            </a:pPr>
            <a:r>
              <a:rPr lang="pt-BR" sz="3200" dirty="0"/>
              <a:t>a) de morte, salvo em caso de guerra declarada, nos termos do art. 84, XIX;</a:t>
            </a:r>
          </a:p>
          <a:p>
            <a:pPr marL="0" indent="0" algn="just">
              <a:buNone/>
            </a:pPr>
            <a:endParaRPr lang="pt-BR" altLang="pt-BR" sz="3200" dirty="0" smtClean="0"/>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4</a:t>
            </a:fld>
            <a:endParaRPr lang="pt-BR"/>
          </a:p>
        </p:txBody>
      </p:sp>
    </p:spTree>
    <p:extLst>
      <p:ext uri="{BB962C8B-B14F-4D97-AF65-F5344CB8AC3E}">
        <p14:creationId xmlns:p14="http://schemas.microsoft.com/office/powerpoint/2010/main" val="15556632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DAS PENAS</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209800" y="1688634"/>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63DE8"/>
              </a:buClr>
              <a:buSzPct val="105000"/>
              <a:buNone/>
            </a:pPr>
            <a:r>
              <a:rPr lang="pt-BR" altLang="pt-BR" sz="3200" b="1" dirty="0" smtClean="0"/>
              <a:t>Penas Principais (art. 55 do CPM)</a:t>
            </a:r>
            <a:endParaRPr lang="pt-BR" altLang="pt-BR" sz="3200" dirty="0" smtClean="0"/>
          </a:p>
          <a:p>
            <a:pPr marL="514350" indent="-514350" algn="just">
              <a:buFont typeface="+mj-lt"/>
              <a:buAutoNum type="alphaLcParenR"/>
            </a:pPr>
            <a:r>
              <a:rPr lang="pt-BR" altLang="pt-BR" sz="3200" dirty="0" smtClean="0"/>
              <a:t>Morte;</a:t>
            </a:r>
          </a:p>
          <a:p>
            <a:pPr marL="0" indent="0" algn="just">
              <a:buNone/>
            </a:pPr>
            <a:endParaRPr lang="pt-BR" altLang="pt-BR" sz="3200" dirty="0" smtClean="0"/>
          </a:p>
          <a:p>
            <a:pPr marL="0" indent="0" algn="just">
              <a:buNone/>
            </a:pPr>
            <a:r>
              <a:rPr lang="pt-BR" altLang="pt-BR" sz="3200" dirty="0" smtClean="0"/>
              <a:t>Execução por fuzilamento. Art. 56 do CPM e 707 do CPPM.</a:t>
            </a:r>
          </a:p>
          <a:p>
            <a:pPr marL="0" indent="0" algn="just">
              <a:buNone/>
            </a:pPr>
            <a:r>
              <a:rPr lang="pt-BR" altLang="pt-BR" sz="3200" dirty="0" smtClean="0"/>
              <a:t>Comunicação ao Presidente da República;</a:t>
            </a:r>
          </a:p>
          <a:p>
            <a:pPr marL="0" indent="0" algn="just">
              <a:buNone/>
            </a:pPr>
            <a:endParaRPr lang="pt-BR" altLang="pt-BR" sz="3200" dirty="0" smtClean="0"/>
          </a:p>
          <a:p>
            <a:pPr marL="0" indent="0" algn="just">
              <a:buNone/>
            </a:pPr>
            <a:r>
              <a:rPr lang="pt-BR" altLang="pt-BR" sz="3200" dirty="0" smtClean="0"/>
              <a:t>Possibilidade de execução imediata.</a:t>
            </a:r>
            <a:endParaRPr lang="pt-BR" altLang="pt-BR" sz="3200" dirty="0"/>
          </a:p>
          <a:p>
            <a:pPr marL="0" indent="0" algn="just">
              <a:buNone/>
            </a:pPr>
            <a:endParaRPr lang="pt-BR" altLang="pt-BR" sz="3200" dirty="0" smtClean="0"/>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5</a:t>
            </a:fld>
            <a:endParaRPr lang="pt-BR"/>
          </a:p>
        </p:txBody>
      </p:sp>
    </p:spTree>
    <p:extLst>
      <p:ext uri="{BB962C8B-B14F-4D97-AF65-F5344CB8AC3E}">
        <p14:creationId xmlns:p14="http://schemas.microsoft.com/office/powerpoint/2010/main" val="32614119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DAS PENAS</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209800" y="1688634"/>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63DE8"/>
              </a:buClr>
              <a:buSzPct val="105000"/>
              <a:buNone/>
            </a:pPr>
            <a:r>
              <a:rPr lang="pt-BR" altLang="pt-BR" sz="3200" b="1" dirty="0" smtClean="0"/>
              <a:t>Penas Principais (art. 55 do CPM)</a:t>
            </a:r>
            <a:endParaRPr lang="pt-BR" altLang="pt-BR" sz="3200" dirty="0" smtClean="0"/>
          </a:p>
          <a:p>
            <a:pPr marL="514350" indent="-514350" algn="just">
              <a:buFont typeface="+mj-lt"/>
              <a:buAutoNum type="alphaLcParenR"/>
            </a:pPr>
            <a:r>
              <a:rPr lang="pt-BR" altLang="pt-BR" sz="3200" dirty="0" smtClean="0"/>
              <a:t>Morte;</a:t>
            </a:r>
          </a:p>
          <a:p>
            <a:pPr marL="0" indent="0">
              <a:buNone/>
            </a:pPr>
            <a:r>
              <a:rPr lang="pt-BR" sz="3200" b="1" dirty="0" smtClean="0"/>
              <a:t>Traição</a:t>
            </a:r>
            <a:endParaRPr lang="pt-BR" sz="3200" dirty="0"/>
          </a:p>
          <a:p>
            <a:pPr marL="0" indent="0">
              <a:buNone/>
            </a:pPr>
            <a:r>
              <a:rPr lang="pt-BR" sz="3200" dirty="0" smtClean="0"/>
              <a:t>Art</a:t>
            </a:r>
            <a:r>
              <a:rPr lang="pt-BR" sz="3200" dirty="0"/>
              <a:t>. 355. Tomar o nacional armas contra o Brasil ou Estado aliado, ou prestar serviço nas </a:t>
            </a:r>
            <a:r>
              <a:rPr lang="pt-BR" sz="3200" dirty="0" err="1"/>
              <a:t>fôrças</a:t>
            </a:r>
            <a:r>
              <a:rPr lang="pt-BR" sz="3200" dirty="0"/>
              <a:t> armadas de nação em guerra contra o Brasil:</a:t>
            </a:r>
          </a:p>
          <a:p>
            <a:pPr marL="0" indent="0">
              <a:buNone/>
            </a:pPr>
            <a:r>
              <a:rPr lang="pt-BR" sz="3200" dirty="0" smtClean="0"/>
              <a:t>Pena </a:t>
            </a:r>
            <a:r>
              <a:rPr lang="pt-BR" sz="3200" dirty="0"/>
              <a:t>- morte, grau máximo; reclusão, de vinte anos, grau mínimo.</a:t>
            </a:r>
          </a:p>
          <a:p>
            <a:pPr marL="0" indent="0" algn="just">
              <a:buNone/>
            </a:pPr>
            <a:endParaRPr lang="pt-BR" altLang="pt-BR" sz="3200" dirty="0" smtClean="0"/>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6</a:t>
            </a:fld>
            <a:endParaRPr lang="pt-BR"/>
          </a:p>
        </p:txBody>
      </p:sp>
    </p:spTree>
    <p:extLst>
      <p:ext uri="{BB962C8B-B14F-4D97-AF65-F5344CB8AC3E}">
        <p14:creationId xmlns:p14="http://schemas.microsoft.com/office/powerpoint/2010/main" val="11071502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DAS PENAS</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209800" y="1688634"/>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63DE8"/>
              </a:buClr>
              <a:buSzPct val="105000"/>
              <a:buNone/>
            </a:pPr>
            <a:r>
              <a:rPr lang="pt-BR" altLang="pt-BR" sz="3200" b="1" dirty="0" smtClean="0"/>
              <a:t>Penas Principais (art. 55 do CPM)</a:t>
            </a:r>
            <a:endParaRPr lang="pt-BR" altLang="pt-BR" sz="3200" dirty="0" smtClean="0"/>
          </a:p>
          <a:p>
            <a:pPr marL="0" indent="0" algn="just">
              <a:buNone/>
            </a:pPr>
            <a:endParaRPr lang="pt-BR" altLang="pt-BR" sz="3200" dirty="0" smtClean="0"/>
          </a:p>
          <a:p>
            <a:pPr marL="514350" indent="-514350" algn="just">
              <a:buFont typeface="+mj-lt"/>
              <a:buAutoNum type="alphaLcParenR" startAt="2"/>
            </a:pPr>
            <a:r>
              <a:rPr lang="pt-BR" altLang="pt-BR" sz="3200" dirty="0" smtClean="0"/>
              <a:t>Reclusão;</a:t>
            </a:r>
          </a:p>
          <a:p>
            <a:pPr marL="0" indent="0" algn="just">
              <a:buNone/>
            </a:pPr>
            <a:endParaRPr lang="pt-BR" altLang="pt-BR" sz="3200" dirty="0"/>
          </a:p>
          <a:p>
            <a:pPr marL="0" indent="0" algn="just">
              <a:buNone/>
            </a:pPr>
            <a:r>
              <a:rPr lang="pt-BR" altLang="pt-BR" sz="3200" dirty="0" smtClean="0"/>
              <a:t>Limites 1 a 30 anos. Art. 58 do CPM</a:t>
            </a:r>
          </a:p>
          <a:p>
            <a:pPr marL="0" indent="0" algn="just">
              <a:buNone/>
            </a:pPr>
            <a:r>
              <a:rPr lang="pt-BR" altLang="pt-BR" sz="3200" dirty="0" smtClean="0"/>
              <a:t>Reclusão de até 2 anos. Conversão em prisão Art. 59 do CPM.</a:t>
            </a:r>
          </a:p>
          <a:p>
            <a:pPr marL="0" indent="0" algn="just">
              <a:buNone/>
            </a:pPr>
            <a:r>
              <a:rPr lang="pt-BR" altLang="pt-BR" sz="3200" dirty="0" smtClean="0"/>
              <a:t>Pena superior a 2 anos. Art. 61 do CPM.</a:t>
            </a:r>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7</a:t>
            </a:fld>
            <a:endParaRPr lang="pt-BR"/>
          </a:p>
        </p:txBody>
      </p:sp>
    </p:spTree>
    <p:extLst>
      <p:ext uri="{BB962C8B-B14F-4D97-AF65-F5344CB8AC3E}">
        <p14:creationId xmlns:p14="http://schemas.microsoft.com/office/powerpoint/2010/main" val="24375520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DAS PENAS</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209800" y="1688634"/>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63DE8"/>
              </a:buClr>
              <a:buSzPct val="105000"/>
              <a:buNone/>
            </a:pPr>
            <a:r>
              <a:rPr lang="pt-BR" altLang="pt-BR" sz="3200" b="1" dirty="0" smtClean="0"/>
              <a:t>Penas Principais (art. 55 do CPM)</a:t>
            </a:r>
            <a:endParaRPr lang="pt-BR" altLang="pt-BR" sz="3200" dirty="0" smtClean="0"/>
          </a:p>
          <a:p>
            <a:pPr marL="0" indent="0" algn="just">
              <a:buNone/>
            </a:pPr>
            <a:endParaRPr lang="pt-BR" altLang="pt-BR" sz="3200" dirty="0" smtClean="0"/>
          </a:p>
          <a:p>
            <a:pPr marL="514350" indent="-514350" algn="just">
              <a:buFont typeface="+mj-lt"/>
              <a:buAutoNum type="alphaLcParenR" startAt="3"/>
            </a:pPr>
            <a:r>
              <a:rPr lang="pt-BR" altLang="pt-BR" sz="3200" dirty="0" smtClean="0"/>
              <a:t>Detenção;</a:t>
            </a:r>
          </a:p>
          <a:p>
            <a:pPr marL="0" indent="0" algn="just">
              <a:buNone/>
            </a:pPr>
            <a:endParaRPr lang="pt-BR" altLang="pt-BR" sz="3200" dirty="0"/>
          </a:p>
          <a:p>
            <a:pPr marL="0" indent="0" algn="just">
              <a:buNone/>
            </a:pPr>
            <a:r>
              <a:rPr lang="pt-BR" altLang="pt-BR" dirty="0" smtClean="0"/>
              <a:t>Distinção entre reclusão e detenção. Art. 33 CPB.</a:t>
            </a:r>
          </a:p>
          <a:p>
            <a:pPr marL="0" indent="0" algn="just">
              <a:buNone/>
            </a:pPr>
            <a:r>
              <a:rPr lang="pt-BR" altLang="pt-BR" dirty="0" smtClean="0"/>
              <a:t>Limites 1 a 30 anos. Art. 58 do CPM</a:t>
            </a:r>
          </a:p>
          <a:p>
            <a:pPr marL="0" indent="0" algn="just">
              <a:buNone/>
            </a:pPr>
            <a:r>
              <a:rPr lang="pt-BR" altLang="pt-BR" dirty="0" smtClean="0"/>
              <a:t>Reclusão de até 2 anos. Conversão em prisão Art. 59 do CPM.</a:t>
            </a:r>
          </a:p>
          <a:p>
            <a:pPr marL="0" indent="0" algn="just">
              <a:buNone/>
            </a:pPr>
            <a:r>
              <a:rPr lang="pt-BR" altLang="pt-BR" dirty="0" smtClean="0"/>
              <a:t>Pena superior a 2 anos. Art. 61 do CPM.</a:t>
            </a:r>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8</a:t>
            </a:fld>
            <a:endParaRPr lang="pt-BR"/>
          </a:p>
        </p:txBody>
      </p:sp>
    </p:spTree>
    <p:extLst>
      <p:ext uri="{BB962C8B-B14F-4D97-AF65-F5344CB8AC3E}">
        <p14:creationId xmlns:p14="http://schemas.microsoft.com/office/powerpoint/2010/main" val="19664550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DAS PENAS</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209800" y="1688634"/>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63DE8"/>
              </a:buClr>
              <a:buSzPct val="105000"/>
              <a:buNone/>
            </a:pPr>
            <a:r>
              <a:rPr lang="pt-BR" altLang="pt-BR" sz="3200" b="1" dirty="0" smtClean="0"/>
              <a:t>Penas Principais (art. 55 do CPM)</a:t>
            </a:r>
            <a:endParaRPr lang="pt-BR" altLang="pt-BR" sz="3200" dirty="0" smtClean="0"/>
          </a:p>
          <a:p>
            <a:pPr marL="514350" indent="-514350" algn="just">
              <a:buFont typeface="+mj-lt"/>
              <a:buAutoNum type="alphaLcParenR" startAt="4"/>
            </a:pPr>
            <a:r>
              <a:rPr lang="pt-BR" altLang="pt-BR" sz="3200" dirty="0" smtClean="0"/>
              <a:t>Prisão;</a:t>
            </a:r>
          </a:p>
          <a:p>
            <a:pPr marL="0" indent="0" algn="just">
              <a:buNone/>
            </a:pPr>
            <a:endParaRPr lang="pt-BR" altLang="pt-BR" sz="3200" dirty="0"/>
          </a:p>
          <a:p>
            <a:pPr marL="0" indent="0" algn="just">
              <a:buNone/>
            </a:pPr>
            <a:r>
              <a:rPr lang="pt-BR" sz="3200" dirty="0" smtClean="0"/>
              <a:t>Resultado da conversão </a:t>
            </a:r>
            <a:r>
              <a:rPr lang="pt-BR" sz="3200" dirty="0"/>
              <a:t>da pena de reclusão ou de detenção de até 2 (dois) anos, aplicadas ao condenado militar, a fim de que seja ela cumprida, no caso de oficiais, em recinto de estabelecimento militar ou, se praça, em estabelecimento penal militar.</a:t>
            </a:r>
            <a:endParaRPr lang="pt-BR" altLang="pt-BR" sz="3200" dirty="0" smtClean="0"/>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9</a:t>
            </a:fld>
            <a:endParaRPr lang="pt-BR"/>
          </a:p>
        </p:txBody>
      </p:sp>
    </p:spTree>
    <p:extLst>
      <p:ext uri="{BB962C8B-B14F-4D97-AF65-F5344CB8AC3E}">
        <p14:creationId xmlns:p14="http://schemas.microsoft.com/office/powerpoint/2010/main" val="11332546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DAS PENAS</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209800" y="1688634"/>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63DE8"/>
              </a:buClr>
              <a:buSzPct val="105000"/>
              <a:buNone/>
            </a:pPr>
            <a:r>
              <a:rPr lang="pt-BR" altLang="pt-BR" sz="3200" b="1" dirty="0" smtClean="0"/>
              <a:t>Penas Principais (art. 55 do CPM)</a:t>
            </a:r>
            <a:endParaRPr lang="pt-BR" altLang="pt-BR" sz="3200" dirty="0" smtClean="0"/>
          </a:p>
          <a:p>
            <a:pPr marL="514350" indent="-514350" algn="just">
              <a:buFont typeface="+mj-lt"/>
              <a:buAutoNum type="alphaLcParenR" startAt="5"/>
            </a:pPr>
            <a:r>
              <a:rPr lang="pt-BR" altLang="pt-BR" sz="3200" dirty="0" smtClean="0"/>
              <a:t>Impedimento;</a:t>
            </a:r>
          </a:p>
          <a:p>
            <a:pPr marL="0" indent="0" algn="just">
              <a:buNone/>
            </a:pPr>
            <a:endParaRPr lang="pt-BR" altLang="pt-BR" sz="3200" dirty="0"/>
          </a:p>
          <a:p>
            <a:pPr marL="0" indent="0" algn="just">
              <a:buNone/>
            </a:pPr>
            <a:r>
              <a:rPr lang="pt-BR" sz="3200" dirty="0"/>
              <a:t>Art. 63. A pena de impedimento sujeita o condenado a permanecer no recinto da unidade, sem prejuízo da instrução militar.</a:t>
            </a:r>
            <a:endParaRPr lang="pt-BR" altLang="pt-BR" sz="3200" dirty="0" smtClean="0"/>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10</a:t>
            </a:fld>
            <a:endParaRPr lang="pt-BR"/>
          </a:p>
        </p:txBody>
      </p:sp>
    </p:spTree>
    <p:extLst>
      <p:ext uri="{BB962C8B-B14F-4D97-AF65-F5344CB8AC3E}">
        <p14:creationId xmlns:p14="http://schemas.microsoft.com/office/powerpoint/2010/main" val="37667710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DAS PENAS</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209800" y="1688634"/>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63DE8"/>
              </a:buClr>
              <a:buSzPct val="105000"/>
              <a:buNone/>
            </a:pPr>
            <a:r>
              <a:rPr lang="pt-BR" altLang="pt-BR" sz="3200" b="1" dirty="0" smtClean="0"/>
              <a:t>Penas Principais (art. 55 do CPM</a:t>
            </a:r>
            <a:r>
              <a:rPr lang="pt-BR" altLang="pt-BR" sz="3200" b="1" dirty="0" smtClean="0"/>
              <a:t>)</a:t>
            </a:r>
          </a:p>
          <a:p>
            <a:pPr marL="0" indent="0">
              <a:buClr>
                <a:srgbClr val="063DE8"/>
              </a:buClr>
              <a:buSzPct val="105000"/>
              <a:buNone/>
            </a:pPr>
            <a:endParaRPr lang="pt-BR" altLang="pt-BR" sz="3200" dirty="0" smtClean="0"/>
          </a:p>
          <a:p>
            <a:pPr marL="514350" indent="-514350" algn="just">
              <a:buFont typeface="+mj-lt"/>
              <a:buAutoNum type="alphaLcParenR" startAt="6"/>
            </a:pPr>
            <a:r>
              <a:rPr lang="pt-BR" altLang="pt-BR" sz="3200" dirty="0" smtClean="0"/>
              <a:t>Suspensão </a:t>
            </a:r>
            <a:r>
              <a:rPr lang="pt-BR" altLang="pt-BR" sz="3200" dirty="0" smtClean="0"/>
              <a:t>do exercício de posto, graduação, cargo ou função</a:t>
            </a:r>
            <a:r>
              <a:rPr lang="pt-BR" altLang="pt-BR" sz="3200" dirty="0" smtClean="0"/>
              <a:t>;</a:t>
            </a:r>
          </a:p>
          <a:p>
            <a:pPr marL="0" indent="0" algn="just">
              <a:buNone/>
            </a:pPr>
            <a:r>
              <a:rPr lang="pt-BR" sz="2400" dirty="0" smtClean="0"/>
              <a:t>Art</a:t>
            </a:r>
            <a:r>
              <a:rPr lang="pt-BR" sz="2400" dirty="0"/>
              <a:t>. 64. A pena de suspensão do exercício do </a:t>
            </a:r>
            <a:r>
              <a:rPr lang="pt-BR" sz="2400" dirty="0" err="1"/>
              <a:t>pôsto</a:t>
            </a:r>
            <a:r>
              <a:rPr lang="pt-BR" sz="2400" dirty="0"/>
              <a:t>, graduação, cargo ou função consiste na agregação, no afastamento, no licenciamento ou na disponibilidade do condenado, pelo tempo fixado na sentença, sem prejuízo do seu comparecimento regular à sede do serviço. Não será contado como tempo de serviço, para qualquer efeito, o do cumprimento da pena.</a:t>
            </a:r>
            <a:endParaRPr lang="pt-BR" altLang="pt-BR" sz="2400" dirty="0" smtClean="0"/>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11</a:t>
            </a:fld>
            <a:endParaRPr lang="pt-BR"/>
          </a:p>
        </p:txBody>
      </p:sp>
    </p:spTree>
    <p:extLst>
      <p:ext uri="{BB962C8B-B14F-4D97-AF65-F5344CB8AC3E}">
        <p14:creationId xmlns:p14="http://schemas.microsoft.com/office/powerpoint/2010/main" val="8990135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DAS PENAS</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209800" y="1688634"/>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63DE8"/>
              </a:buClr>
              <a:buSzPct val="105000"/>
              <a:buNone/>
            </a:pPr>
            <a:r>
              <a:rPr lang="pt-BR" altLang="pt-BR" sz="3200" b="1" dirty="0" smtClean="0"/>
              <a:t>Penas Principais (art. 55 do CPM)</a:t>
            </a:r>
            <a:endParaRPr lang="pt-BR" altLang="pt-BR" sz="3200" dirty="0" smtClean="0"/>
          </a:p>
          <a:p>
            <a:pPr marL="514350" indent="-514350" algn="just">
              <a:buFont typeface="+mj-lt"/>
              <a:buAutoNum type="alphaLcParenR" startAt="7"/>
            </a:pPr>
            <a:r>
              <a:rPr lang="pt-BR" altLang="pt-BR" sz="3200" dirty="0" smtClean="0"/>
              <a:t>Reforma.</a:t>
            </a:r>
          </a:p>
          <a:p>
            <a:pPr marL="0" indent="0" algn="just">
              <a:buNone/>
            </a:pPr>
            <a:endParaRPr lang="pt-BR" altLang="pt-BR" sz="3200" dirty="0"/>
          </a:p>
          <a:p>
            <a:pPr marL="0" indent="0" algn="just">
              <a:buNone/>
            </a:pPr>
            <a:r>
              <a:rPr lang="pt-BR" sz="3200" dirty="0"/>
              <a:t>Art. 65. A pena de reforma sujeita o condenado à situação de inatividade, não podendo perceber mais de um vinte e cinco avos do </a:t>
            </a:r>
            <a:r>
              <a:rPr lang="pt-BR" sz="3200" dirty="0" err="1"/>
              <a:t>sôldo</a:t>
            </a:r>
            <a:r>
              <a:rPr lang="pt-BR" sz="3200" dirty="0"/>
              <a:t>, por ano de serviço, nem receber importância superior à do </a:t>
            </a:r>
            <a:r>
              <a:rPr lang="pt-BR" sz="3200" dirty="0" err="1"/>
              <a:t>sôldo</a:t>
            </a:r>
            <a:r>
              <a:rPr lang="pt-BR" sz="3200" dirty="0"/>
              <a:t>.</a:t>
            </a:r>
            <a:endParaRPr lang="pt-BR" altLang="pt-BR" sz="3200" dirty="0" smtClean="0"/>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12</a:t>
            </a:fld>
            <a:endParaRPr lang="pt-BR"/>
          </a:p>
        </p:txBody>
      </p:sp>
    </p:spTree>
    <p:extLst>
      <p:ext uri="{BB962C8B-B14F-4D97-AF65-F5344CB8AC3E}">
        <p14:creationId xmlns:p14="http://schemas.microsoft.com/office/powerpoint/2010/main" val="16184350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DAS PENAS</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209800" y="1688634"/>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63DE8"/>
              </a:buClr>
              <a:buSzPct val="105000"/>
              <a:buNone/>
            </a:pPr>
            <a:r>
              <a:rPr lang="pt-BR" altLang="pt-BR" sz="3200" b="1" dirty="0" smtClean="0"/>
              <a:t>Penas Acessórias (art. 98 do CPM)</a:t>
            </a:r>
            <a:endParaRPr lang="pt-BR" altLang="pt-BR" sz="3200" dirty="0" smtClean="0"/>
          </a:p>
          <a:p>
            <a:pPr marL="0" indent="0">
              <a:buNone/>
            </a:pPr>
            <a:r>
              <a:rPr lang="pt-BR" dirty="0"/>
              <a:t>I - a perda de </a:t>
            </a:r>
            <a:r>
              <a:rPr lang="pt-BR" dirty="0" err="1"/>
              <a:t>pôsto</a:t>
            </a:r>
            <a:r>
              <a:rPr lang="pt-BR" dirty="0"/>
              <a:t> e patente;</a:t>
            </a:r>
          </a:p>
          <a:p>
            <a:pPr marL="0" indent="0">
              <a:buNone/>
            </a:pPr>
            <a:r>
              <a:rPr lang="pt-BR" dirty="0" smtClean="0"/>
              <a:t>II </a:t>
            </a:r>
            <a:r>
              <a:rPr lang="pt-BR" dirty="0"/>
              <a:t>- a indignidade para o oficialato;</a:t>
            </a:r>
          </a:p>
          <a:p>
            <a:pPr marL="0" indent="0">
              <a:buNone/>
            </a:pPr>
            <a:r>
              <a:rPr lang="pt-BR" dirty="0" smtClean="0"/>
              <a:t>III </a:t>
            </a:r>
            <a:r>
              <a:rPr lang="pt-BR" dirty="0"/>
              <a:t>- a incompatibilidade com o oficialato;</a:t>
            </a:r>
          </a:p>
          <a:p>
            <a:pPr marL="0" indent="0">
              <a:buNone/>
            </a:pPr>
            <a:r>
              <a:rPr lang="pt-BR" dirty="0" smtClean="0"/>
              <a:t>IV </a:t>
            </a:r>
            <a:r>
              <a:rPr lang="pt-BR" dirty="0"/>
              <a:t>- a exclusão das </a:t>
            </a:r>
            <a:r>
              <a:rPr lang="pt-BR" dirty="0" err="1"/>
              <a:t>fôrças</a:t>
            </a:r>
            <a:r>
              <a:rPr lang="pt-BR" dirty="0"/>
              <a:t> armadas;</a:t>
            </a:r>
          </a:p>
          <a:p>
            <a:pPr marL="0" indent="0">
              <a:buNone/>
            </a:pPr>
            <a:r>
              <a:rPr lang="pt-BR" dirty="0" smtClean="0"/>
              <a:t>V </a:t>
            </a:r>
            <a:r>
              <a:rPr lang="pt-BR" dirty="0"/>
              <a:t>- a perda da função pública, ainda que eletiva;</a:t>
            </a:r>
          </a:p>
          <a:p>
            <a:pPr marL="0" indent="0">
              <a:buNone/>
            </a:pPr>
            <a:r>
              <a:rPr lang="pt-BR" dirty="0" smtClean="0"/>
              <a:t>VI </a:t>
            </a:r>
            <a:r>
              <a:rPr lang="pt-BR" dirty="0"/>
              <a:t>- a inabilitação para o exercício de função pública;</a:t>
            </a:r>
          </a:p>
          <a:p>
            <a:pPr marL="0" indent="0">
              <a:buNone/>
            </a:pPr>
            <a:r>
              <a:rPr lang="pt-BR" dirty="0" smtClean="0"/>
              <a:t>VII </a:t>
            </a:r>
            <a:r>
              <a:rPr lang="pt-BR" dirty="0"/>
              <a:t>- a suspensão do pátrio poder, tutela ou curatela;</a:t>
            </a:r>
          </a:p>
          <a:p>
            <a:pPr marL="0" indent="0">
              <a:buNone/>
            </a:pPr>
            <a:r>
              <a:rPr lang="pt-BR" dirty="0" smtClean="0"/>
              <a:t>VIII </a:t>
            </a:r>
            <a:r>
              <a:rPr lang="pt-BR" dirty="0"/>
              <a:t>- a suspensão dos direitos políticos.</a:t>
            </a:r>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13</a:t>
            </a:fld>
            <a:endParaRPr lang="pt-BR"/>
          </a:p>
        </p:txBody>
      </p:sp>
    </p:spTree>
    <p:extLst>
      <p:ext uri="{BB962C8B-B14F-4D97-AF65-F5344CB8AC3E}">
        <p14:creationId xmlns:p14="http://schemas.microsoft.com/office/powerpoint/2010/main" val="34441729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DAS PENAS</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209800" y="1688634"/>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63DE8"/>
              </a:buClr>
              <a:buSzPct val="105000"/>
              <a:buNone/>
            </a:pPr>
            <a:r>
              <a:rPr lang="pt-BR" altLang="pt-BR" sz="3200" b="1" dirty="0" smtClean="0"/>
              <a:t>Penas Acessórias (art. 98 do CPM)</a:t>
            </a:r>
            <a:endParaRPr lang="pt-BR" altLang="pt-BR" sz="3200" dirty="0" smtClean="0"/>
          </a:p>
          <a:p>
            <a:pPr marL="0" indent="0">
              <a:buNone/>
            </a:pPr>
            <a:r>
              <a:rPr lang="pt-BR" dirty="0"/>
              <a:t>I - a perda de </a:t>
            </a:r>
            <a:r>
              <a:rPr lang="pt-BR" dirty="0" err="1"/>
              <a:t>pôsto</a:t>
            </a:r>
            <a:r>
              <a:rPr lang="pt-BR" dirty="0"/>
              <a:t> e patente</a:t>
            </a:r>
            <a:r>
              <a:rPr lang="pt-BR" dirty="0" smtClean="0"/>
              <a:t>;</a:t>
            </a:r>
          </a:p>
          <a:p>
            <a:pPr marL="0" indent="0">
              <a:buNone/>
            </a:pPr>
            <a:endParaRPr lang="pt-BR" dirty="0"/>
          </a:p>
          <a:p>
            <a:pPr marL="0" indent="0">
              <a:buNone/>
            </a:pPr>
            <a:r>
              <a:rPr lang="pt-BR" dirty="0"/>
              <a:t>Art. 99. A perda de </a:t>
            </a:r>
            <a:r>
              <a:rPr lang="pt-BR" dirty="0" err="1"/>
              <a:t>pôsto</a:t>
            </a:r>
            <a:r>
              <a:rPr lang="pt-BR" dirty="0"/>
              <a:t> e patente resulta da condenação a pena privativa de liberdade por tempo superior a dois anos, e importa a perda das condecorações.</a:t>
            </a:r>
            <a:endParaRPr lang="pt-BR" dirty="0"/>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14</a:t>
            </a:fld>
            <a:endParaRPr lang="pt-BR"/>
          </a:p>
        </p:txBody>
      </p:sp>
    </p:spTree>
    <p:extLst>
      <p:ext uri="{BB962C8B-B14F-4D97-AF65-F5344CB8AC3E}">
        <p14:creationId xmlns:p14="http://schemas.microsoft.com/office/powerpoint/2010/main" val="7881915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DAS PENAS</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209800" y="1688634"/>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63DE8"/>
              </a:buClr>
              <a:buSzPct val="105000"/>
              <a:buNone/>
            </a:pPr>
            <a:r>
              <a:rPr lang="pt-BR" altLang="pt-BR" sz="3200" b="1" dirty="0" smtClean="0"/>
              <a:t>Penas Acessórias (art. 98 do CPM)</a:t>
            </a:r>
            <a:endParaRPr lang="pt-BR" altLang="pt-BR" sz="3200" dirty="0" smtClean="0"/>
          </a:p>
          <a:p>
            <a:pPr marL="0" indent="0">
              <a:buNone/>
            </a:pPr>
            <a:r>
              <a:rPr lang="pt-BR" dirty="0" smtClean="0"/>
              <a:t>II </a:t>
            </a:r>
            <a:r>
              <a:rPr lang="pt-BR" dirty="0"/>
              <a:t>- a indignidade para o oficialato</a:t>
            </a:r>
            <a:r>
              <a:rPr lang="pt-BR" dirty="0" smtClean="0"/>
              <a:t>;</a:t>
            </a:r>
          </a:p>
          <a:p>
            <a:pPr marL="0" indent="0">
              <a:buNone/>
            </a:pPr>
            <a:endParaRPr lang="pt-BR" dirty="0"/>
          </a:p>
          <a:p>
            <a:pPr marL="0" indent="0">
              <a:buNone/>
            </a:pPr>
            <a:r>
              <a:rPr lang="pt-BR" sz="2400" dirty="0"/>
              <a:t>Art. 100. Fica sujeito à declaração de indignidade para o oficialato o militar condenado, qualquer que seja a pena, nos crimes de traição, espionagem ou cobardia, ou em qualquer dos definidos nos </a:t>
            </a:r>
            <a:r>
              <a:rPr lang="pt-BR" sz="2400" dirty="0" err="1"/>
              <a:t>arts</a:t>
            </a:r>
            <a:r>
              <a:rPr lang="pt-BR" sz="2400" dirty="0"/>
              <a:t>. </a:t>
            </a:r>
            <a:r>
              <a:rPr lang="pt-BR" sz="2400" dirty="0" smtClean="0"/>
              <a:t>161 </a:t>
            </a:r>
            <a:r>
              <a:rPr lang="pt-BR" sz="2400" dirty="0"/>
              <a:t>(</a:t>
            </a:r>
            <a:r>
              <a:rPr lang="pt-BR" sz="2400" dirty="0"/>
              <a:t>Desrespeito a símbolo </a:t>
            </a:r>
            <a:r>
              <a:rPr lang="pt-BR" sz="2400" dirty="0"/>
              <a:t>nacional), </a:t>
            </a:r>
            <a:r>
              <a:rPr lang="pt-BR" sz="2400" dirty="0" smtClean="0"/>
              <a:t>235 (Pederastia), 240 (furto), 242 (roubo), 243 (extorsão), 244 (extorsão mediante sequestro), 245 (chantagem), 251 (estelionato), 252 (abuso de pessoa), 303 (peculato), 304 </a:t>
            </a:r>
            <a:r>
              <a:rPr lang="pt-BR" sz="2400" dirty="0"/>
              <a:t>(</a:t>
            </a:r>
            <a:r>
              <a:rPr lang="pt-BR" sz="2400" dirty="0"/>
              <a:t>Peculato mediante aproveitamento do </a:t>
            </a:r>
            <a:r>
              <a:rPr lang="pt-BR" sz="2400" dirty="0"/>
              <a:t>erro </a:t>
            </a:r>
            <a:r>
              <a:rPr lang="pt-BR" sz="2400" dirty="0"/>
              <a:t>de </a:t>
            </a:r>
            <a:r>
              <a:rPr lang="pt-BR" sz="2400" dirty="0"/>
              <a:t>outrem), </a:t>
            </a:r>
            <a:r>
              <a:rPr lang="pt-BR" sz="2400" dirty="0" smtClean="0"/>
              <a:t>311 (falsificação de documento) </a:t>
            </a:r>
            <a:r>
              <a:rPr lang="pt-BR" sz="2400" dirty="0"/>
              <a:t>e </a:t>
            </a:r>
            <a:r>
              <a:rPr lang="pt-BR" sz="2400" dirty="0" smtClean="0"/>
              <a:t>312 (falsidade ideológica).</a:t>
            </a:r>
            <a:endParaRPr lang="pt-BR" sz="2400" dirty="0"/>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15</a:t>
            </a:fld>
            <a:endParaRPr lang="pt-BR"/>
          </a:p>
        </p:txBody>
      </p:sp>
    </p:spTree>
    <p:extLst>
      <p:ext uri="{BB962C8B-B14F-4D97-AF65-F5344CB8AC3E}">
        <p14:creationId xmlns:p14="http://schemas.microsoft.com/office/powerpoint/2010/main" val="13819874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DAS PENAS</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209800" y="1688634"/>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63DE8"/>
              </a:buClr>
              <a:buSzPct val="105000"/>
              <a:buNone/>
            </a:pPr>
            <a:r>
              <a:rPr lang="pt-BR" altLang="pt-BR" sz="3200" b="1" dirty="0" smtClean="0"/>
              <a:t>Penas Acessórias (art. 98 do CPM)</a:t>
            </a:r>
            <a:endParaRPr lang="pt-BR" altLang="pt-BR" sz="3200" dirty="0" smtClean="0"/>
          </a:p>
          <a:p>
            <a:pPr marL="0" indent="0">
              <a:buNone/>
            </a:pPr>
            <a:r>
              <a:rPr lang="pt-BR" dirty="0" smtClean="0"/>
              <a:t>III </a:t>
            </a:r>
            <a:r>
              <a:rPr lang="pt-BR" dirty="0"/>
              <a:t>- a incompatibilidade com o oficialato</a:t>
            </a:r>
            <a:r>
              <a:rPr lang="pt-BR" dirty="0" smtClean="0"/>
              <a:t>;</a:t>
            </a:r>
          </a:p>
          <a:p>
            <a:pPr marL="0" indent="0">
              <a:buNone/>
            </a:pPr>
            <a:endParaRPr lang="pt-BR" dirty="0"/>
          </a:p>
          <a:p>
            <a:pPr marL="0" indent="0" algn="just">
              <a:buNone/>
            </a:pPr>
            <a:r>
              <a:rPr lang="pt-BR" dirty="0" smtClean="0"/>
              <a:t>Art</a:t>
            </a:r>
            <a:r>
              <a:rPr lang="pt-BR" dirty="0"/>
              <a:t>. 101. Fica sujeito à declaração de incompatibilidade com o oficialato o militar condenado nos crimes dos </a:t>
            </a:r>
            <a:r>
              <a:rPr lang="pt-BR" dirty="0" err="1"/>
              <a:t>arts</a:t>
            </a:r>
            <a:r>
              <a:rPr lang="pt-BR" dirty="0"/>
              <a:t>. </a:t>
            </a:r>
            <a:r>
              <a:rPr lang="pt-BR" dirty="0" smtClean="0"/>
              <a:t>141 </a:t>
            </a:r>
            <a:r>
              <a:rPr lang="pt-BR" dirty="0"/>
              <a:t>(</a:t>
            </a:r>
            <a:r>
              <a:rPr lang="pt-BR" dirty="0"/>
              <a:t>Entendimento para gerar conflito ou divergência com o </a:t>
            </a:r>
            <a:r>
              <a:rPr lang="pt-BR" dirty="0" smtClean="0"/>
              <a:t>Brasil) </a:t>
            </a:r>
            <a:r>
              <a:rPr lang="pt-BR" dirty="0"/>
              <a:t>e </a:t>
            </a:r>
            <a:r>
              <a:rPr lang="pt-BR" dirty="0"/>
              <a:t>142 (Tentativa </a:t>
            </a:r>
            <a:r>
              <a:rPr lang="pt-BR" dirty="0"/>
              <a:t>contra a soberania do </a:t>
            </a:r>
            <a:r>
              <a:rPr lang="pt-BR" dirty="0"/>
              <a:t>Brasil).</a:t>
            </a:r>
            <a:endParaRPr lang="pt-BR" dirty="0"/>
          </a:p>
          <a:p>
            <a:pPr marL="0" indent="0">
              <a:buNone/>
            </a:pPr>
            <a:endParaRPr lang="pt-BR" dirty="0"/>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16</a:t>
            </a:fld>
            <a:endParaRPr lang="pt-BR"/>
          </a:p>
        </p:txBody>
      </p:sp>
    </p:spTree>
    <p:extLst>
      <p:ext uri="{BB962C8B-B14F-4D97-AF65-F5344CB8AC3E}">
        <p14:creationId xmlns:p14="http://schemas.microsoft.com/office/powerpoint/2010/main" val="38781904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DAS PENAS</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209800" y="1688634"/>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63DE8"/>
              </a:buClr>
              <a:buSzPct val="105000"/>
              <a:buNone/>
            </a:pPr>
            <a:r>
              <a:rPr lang="pt-BR" altLang="pt-BR" sz="3200" b="1" dirty="0" smtClean="0"/>
              <a:t>Penas Acessórias (art. 98 do CPM)</a:t>
            </a:r>
            <a:endParaRPr lang="pt-BR" altLang="pt-BR" sz="3200" dirty="0" smtClean="0"/>
          </a:p>
          <a:p>
            <a:pPr marL="0" indent="0">
              <a:buNone/>
            </a:pPr>
            <a:r>
              <a:rPr lang="pt-BR" dirty="0" smtClean="0"/>
              <a:t>IV </a:t>
            </a:r>
            <a:r>
              <a:rPr lang="pt-BR" dirty="0"/>
              <a:t>- a exclusão das </a:t>
            </a:r>
            <a:r>
              <a:rPr lang="pt-BR" dirty="0" err="1"/>
              <a:t>fôrças</a:t>
            </a:r>
            <a:r>
              <a:rPr lang="pt-BR" dirty="0"/>
              <a:t> armadas</a:t>
            </a:r>
            <a:r>
              <a:rPr lang="pt-BR" dirty="0" smtClean="0"/>
              <a:t>;</a:t>
            </a:r>
          </a:p>
          <a:p>
            <a:pPr marL="0" indent="0">
              <a:buNone/>
            </a:pPr>
            <a:endParaRPr lang="pt-BR" dirty="0"/>
          </a:p>
          <a:p>
            <a:pPr marL="0" indent="0">
              <a:buNone/>
            </a:pPr>
            <a:r>
              <a:rPr lang="pt-BR" dirty="0"/>
              <a:t> Art. 102. A condenação da </a:t>
            </a:r>
            <a:r>
              <a:rPr lang="pt-BR" b="1" u="sng" dirty="0"/>
              <a:t>praça</a:t>
            </a:r>
            <a:r>
              <a:rPr lang="pt-BR" dirty="0"/>
              <a:t> a pena privativa de liberdade, por tempo superior a dois anos, importa sua exclusão das </a:t>
            </a:r>
            <a:r>
              <a:rPr lang="pt-BR" dirty="0" err="1"/>
              <a:t>fôrças</a:t>
            </a:r>
            <a:r>
              <a:rPr lang="pt-BR" dirty="0"/>
              <a:t> armadas.</a:t>
            </a:r>
            <a:endParaRPr lang="pt-BR" dirty="0"/>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17</a:t>
            </a:fld>
            <a:endParaRPr lang="pt-BR"/>
          </a:p>
        </p:txBody>
      </p:sp>
    </p:spTree>
    <p:extLst>
      <p:ext uri="{BB962C8B-B14F-4D97-AF65-F5344CB8AC3E}">
        <p14:creationId xmlns:p14="http://schemas.microsoft.com/office/powerpoint/2010/main" val="9793374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DAS PENAS</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209800" y="1688634"/>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63DE8"/>
              </a:buClr>
              <a:buSzPct val="105000"/>
              <a:buNone/>
            </a:pPr>
            <a:r>
              <a:rPr lang="pt-BR" altLang="pt-BR" sz="3200" b="1" dirty="0" smtClean="0"/>
              <a:t>Penas Acessórias (art. 98 do CPM)</a:t>
            </a:r>
            <a:endParaRPr lang="pt-BR" altLang="pt-BR" sz="3200" dirty="0" smtClean="0"/>
          </a:p>
          <a:p>
            <a:pPr marL="0" indent="0">
              <a:buNone/>
            </a:pPr>
            <a:endParaRPr lang="pt-BR" dirty="0" smtClean="0"/>
          </a:p>
          <a:p>
            <a:pPr marL="0" indent="0">
              <a:buNone/>
            </a:pPr>
            <a:r>
              <a:rPr lang="pt-BR" dirty="0" smtClean="0"/>
              <a:t>V </a:t>
            </a:r>
            <a:r>
              <a:rPr lang="pt-BR" dirty="0"/>
              <a:t>- a perda da função pública, ainda que eletiva</a:t>
            </a:r>
            <a:r>
              <a:rPr lang="pt-BR" dirty="0" smtClean="0"/>
              <a:t>;</a:t>
            </a:r>
          </a:p>
          <a:p>
            <a:pPr marL="0" indent="0">
              <a:buNone/>
            </a:pPr>
            <a:endParaRPr lang="pt-BR" dirty="0"/>
          </a:p>
          <a:p>
            <a:pPr marL="0" indent="0">
              <a:buNone/>
            </a:pPr>
            <a:r>
              <a:rPr lang="pt-BR" sz="2000" dirty="0"/>
              <a:t>Art. 103. Incorre na perda da função pública o assemelhado ou o civil:</a:t>
            </a:r>
          </a:p>
          <a:p>
            <a:pPr marL="0" indent="0">
              <a:buNone/>
            </a:pPr>
            <a:r>
              <a:rPr lang="pt-BR" sz="2000" dirty="0" smtClean="0"/>
              <a:t>I </a:t>
            </a:r>
            <a:r>
              <a:rPr lang="pt-BR" sz="2000" dirty="0"/>
              <a:t>- condenado a pena privativa de liberdade por crime cometido com abuso de poder ou violação de dever inerente à função pública;</a:t>
            </a:r>
          </a:p>
          <a:p>
            <a:pPr marL="0" indent="0">
              <a:buNone/>
            </a:pPr>
            <a:r>
              <a:rPr lang="pt-BR" sz="2000" dirty="0" smtClean="0"/>
              <a:t>II </a:t>
            </a:r>
            <a:r>
              <a:rPr lang="pt-BR" sz="2000" dirty="0"/>
              <a:t>- condenado, por outro crime, a pena privativa de liberdade por mais de dois anos.</a:t>
            </a:r>
          </a:p>
          <a:p>
            <a:pPr marL="0" indent="0">
              <a:buNone/>
            </a:pPr>
            <a:r>
              <a:rPr lang="pt-BR" sz="2000" dirty="0" smtClean="0"/>
              <a:t>Parágrafo </a:t>
            </a:r>
            <a:r>
              <a:rPr lang="pt-BR" sz="2000" dirty="0"/>
              <a:t>único. O disposto no artigo aplica-se ao militar da reserva, ou reformado, se estiver no exercício de função pública de qualquer natureza.</a:t>
            </a:r>
          </a:p>
          <a:p>
            <a:pPr marL="0" indent="0">
              <a:buNone/>
            </a:pPr>
            <a:endParaRPr lang="pt-BR" dirty="0"/>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18</a:t>
            </a:fld>
            <a:endParaRPr lang="pt-BR"/>
          </a:p>
        </p:txBody>
      </p:sp>
    </p:spTree>
    <p:extLst>
      <p:ext uri="{BB962C8B-B14F-4D97-AF65-F5344CB8AC3E}">
        <p14:creationId xmlns:p14="http://schemas.microsoft.com/office/powerpoint/2010/main" val="19678946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DAS PENAS</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209800" y="1688634"/>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63DE8"/>
              </a:buClr>
              <a:buSzPct val="105000"/>
              <a:buNone/>
            </a:pPr>
            <a:r>
              <a:rPr lang="pt-BR" altLang="pt-BR" sz="3200" b="1" dirty="0" smtClean="0"/>
              <a:t>Penas Acessórias (art. 98 do CPM</a:t>
            </a:r>
            <a:r>
              <a:rPr lang="pt-BR" altLang="pt-BR" sz="3200" b="1" dirty="0" smtClean="0"/>
              <a:t>)</a:t>
            </a:r>
          </a:p>
          <a:p>
            <a:pPr marL="0" indent="0">
              <a:buClr>
                <a:srgbClr val="063DE8"/>
              </a:buClr>
              <a:buSzPct val="105000"/>
              <a:buNone/>
            </a:pPr>
            <a:endParaRPr lang="pt-BR" altLang="pt-BR" sz="3200" dirty="0" smtClean="0"/>
          </a:p>
          <a:p>
            <a:pPr marL="0" indent="0">
              <a:buNone/>
            </a:pPr>
            <a:r>
              <a:rPr lang="pt-BR" dirty="0" smtClean="0"/>
              <a:t>VI </a:t>
            </a:r>
            <a:r>
              <a:rPr lang="pt-BR" dirty="0"/>
              <a:t>- a inabilitação para o exercício de função pública</a:t>
            </a:r>
            <a:r>
              <a:rPr lang="pt-BR" dirty="0" smtClean="0"/>
              <a:t>;</a:t>
            </a:r>
          </a:p>
          <a:p>
            <a:pPr marL="0" indent="0">
              <a:buNone/>
            </a:pPr>
            <a:endParaRPr lang="pt-BR" dirty="0"/>
          </a:p>
          <a:p>
            <a:pPr marL="0" indent="0">
              <a:buNone/>
            </a:pPr>
            <a:r>
              <a:rPr lang="pt-BR" dirty="0"/>
              <a:t>Art. 104. Incorre na inabilitação para o exercício de função pública, pelo prazo de dois até vinte anos, o condenado a reclusão por mais de quatro anos, em virtude de crime praticado com abuso de poder ou violação do dever militar ou inerente à função pública.</a:t>
            </a:r>
            <a:endParaRPr lang="pt-BR" dirty="0"/>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19</a:t>
            </a:fld>
            <a:endParaRPr lang="pt-BR"/>
          </a:p>
        </p:txBody>
      </p:sp>
    </p:spTree>
    <p:extLst>
      <p:ext uri="{BB962C8B-B14F-4D97-AF65-F5344CB8AC3E}">
        <p14:creationId xmlns:p14="http://schemas.microsoft.com/office/powerpoint/2010/main" val="30458260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DAS PENAS</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209800" y="1688634"/>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63DE8"/>
              </a:buClr>
              <a:buSzPct val="105000"/>
              <a:buNone/>
            </a:pPr>
            <a:r>
              <a:rPr lang="pt-BR" altLang="pt-BR" sz="3200" b="1" dirty="0" smtClean="0"/>
              <a:t>Penas Acessórias (art. 98 do CPM)</a:t>
            </a:r>
            <a:endParaRPr lang="pt-BR" altLang="pt-BR" sz="3200" dirty="0" smtClean="0"/>
          </a:p>
          <a:p>
            <a:pPr marL="0" indent="0">
              <a:buNone/>
            </a:pPr>
            <a:r>
              <a:rPr lang="pt-BR" dirty="0" smtClean="0"/>
              <a:t>VII </a:t>
            </a:r>
            <a:r>
              <a:rPr lang="pt-BR" dirty="0"/>
              <a:t>- a suspensão do pátrio poder, tutela ou curatela</a:t>
            </a:r>
            <a:r>
              <a:rPr lang="pt-BR" dirty="0" smtClean="0"/>
              <a:t>;</a:t>
            </a:r>
          </a:p>
          <a:p>
            <a:pPr marL="0" indent="0">
              <a:buNone/>
            </a:pPr>
            <a:endParaRPr lang="pt-BR" dirty="0"/>
          </a:p>
          <a:p>
            <a:pPr marL="0" indent="0">
              <a:buNone/>
            </a:pPr>
            <a:r>
              <a:rPr lang="pt-BR" dirty="0"/>
              <a:t>Art. 105. O condenado a pena privativa de liberdade por mais de dois anos, seja qual </a:t>
            </a:r>
            <a:r>
              <a:rPr lang="pt-BR" dirty="0" err="1"/>
              <a:t>fôr</a:t>
            </a:r>
            <a:r>
              <a:rPr lang="pt-BR" dirty="0"/>
              <a:t> o crime praticado, fica suspenso do exercício do pátrio poder, tutela ou curatela, enquanto dura a execução da pena, ou da medida de segurança imposta em substituição (art. 113)</a:t>
            </a:r>
            <a:endParaRPr lang="pt-BR" dirty="0"/>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20</a:t>
            </a:fld>
            <a:endParaRPr lang="pt-BR"/>
          </a:p>
        </p:txBody>
      </p:sp>
    </p:spTree>
    <p:extLst>
      <p:ext uri="{BB962C8B-B14F-4D97-AF65-F5344CB8AC3E}">
        <p14:creationId xmlns:p14="http://schemas.microsoft.com/office/powerpoint/2010/main" val="13739405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DAS PENAS</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209800" y="1688634"/>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63DE8"/>
              </a:buClr>
              <a:buSzPct val="105000"/>
              <a:buNone/>
            </a:pPr>
            <a:r>
              <a:rPr lang="pt-BR" altLang="pt-BR" sz="3200" b="1" dirty="0" smtClean="0"/>
              <a:t>Penas Acessórias (art. 98 do CPM)</a:t>
            </a:r>
            <a:endParaRPr lang="pt-BR" altLang="pt-BR" sz="3200" dirty="0" smtClean="0"/>
          </a:p>
          <a:p>
            <a:pPr marL="0" indent="0">
              <a:buNone/>
            </a:pPr>
            <a:r>
              <a:rPr lang="pt-BR" dirty="0" smtClean="0"/>
              <a:t>VIII </a:t>
            </a:r>
            <a:r>
              <a:rPr lang="pt-BR" dirty="0"/>
              <a:t>- a suspensão dos direitos políticos</a:t>
            </a:r>
            <a:r>
              <a:rPr lang="pt-BR" dirty="0" smtClean="0"/>
              <a:t>.</a:t>
            </a:r>
          </a:p>
          <a:p>
            <a:pPr marL="0" indent="0">
              <a:buNone/>
            </a:pPr>
            <a:endParaRPr lang="pt-BR" dirty="0"/>
          </a:p>
          <a:p>
            <a:pPr marL="0" indent="0">
              <a:buNone/>
            </a:pPr>
            <a:r>
              <a:rPr lang="pt-BR" dirty="0" smtClean="0"/>
              <a:t>Art. 106</a:t>
            </a:r>
            <a:r>
              <a:rPr lang="pt-BR" dirty="0"/>
              <a:t>. Durante a execução da pena privativa de liberdade ou da medida de segurança </a:t>
            </a:r>
            <a:r>
              <a:rPr lang="pt-BR" dirty="0" smtClean="0"/>
              <a:t>imposta </a:t>
            </a:r>
            <a:r>
              <a:rPr lang="pt-BR" dirty="0"/>
              <a:t>em substituição, ou enquanto perdura a inabilitação para função pública, o condenado não pode votar, nem ser votado.</a:t>
            </a:r>
            <a:endParaRPr lang="pt-BR" dirty="0"/>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21</a:t>
            </a:fld>
            <a:endParaRPr lang="pt-BR"/>
          </a:p>
        </p:txBody>
      </p:sp>
    </p:spTree>
    <p:extLst>
      <p:ext uri="{BB962C8B-B14F-4D97-AF65-F5344CB8AC3E}">
        <p14:creationId xmlns:p14="http://schemas.microsoft.com/office/powerpoint/2010/main" val="18502721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5400" b="1" dirty="0" smtClean="0"/>
              <a:t>DIREITO PENAL MILITAR</a:t>
            </a: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2015936" y="1952261"/>
            <a:ext cx="7772400"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063DE8"/>
              </a:buClr>
              <a:buSzPct val="105000"/>
              <a:buNone/>
            </a:pPr>
            <a:endParaRPr lang="pt-BR" altLang="pt-BR" sz="6000" b="1" dirty="0" smtClean="0"/>
          </a:p>
          <a:p>
            <a:pPr marL="0" indent="0" algn="ctr">
              <a:buClr>
                <a:srgbClr val="063DE8"/>
              </a:buClr>
              <a:buSzPct val="105000"/>
              <a:buNone/>
            </a:pPr>
            <a:r>
              <a:rPr lang="pt-BR" altLang="pt-BR" sz="4900" b="1" dirty="0">
                <a:latin typeface="+mj-lt"/>
                <a:ea typeface="+mj-ea"/>
                <a:cs typeface="+mj-cs"/>
              </a:rPr>
              <a:t>PARTE</a:t>
            </a:r>
            <a:r>
              <a:rPr lang="pt-BR" altLang="pt-BR" sz="6000" b="1" dirty="0" smtClean="0"/>
              <a:t> </a:t>
            </a:r>
            <a:r>
              <a:rPr lang="pt-BR" altLang="pt-BR" sz="4900" b="1" dirty="0">
                <a:latin typeface="+mj-lt"/>
                <a:ea typeface="+mj-ea"/>
                <a:cs typeface="+mj-cs"/>
              </a:rPr>
              <a:t>ESPECIAL</a:t>
            </a:r>
            <a:endParaRPr lang="pt-BR" sz="4900" b="1" dirty="0">
              <a:latin typeface="+mj-lt"/>
              <a:ea typeface="+mj-ea"/>
              <a:cs typeface="+mj-cs"/>
            </a:endParaRPr>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22</a:t>
            </a:fld>
            <a:endParaRPr lang="pt-BR"/>
          </a:p>
        </p:txBody>
      </p:sp>
    </p:spTree>
    <p:extLst>
      <p:ext uri="{BB962C8B-B14F-4D97-AF65-F5344CB8AC3E}">
        <p14:creationId xmlns:p14="http://schemas.microsoft.com/office/powerpoint/2010/main" val="11431766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altLang="pt-BR" sz="5400" b="1" dirty="0"/>
              <a:t>PARTE</a:t>
            </a:r>
            <a:r>
              <a:rPr lang="pt-BR" altLang="pt-BR" sz="6600" b="1" dirty="0"/>
              <a:t> </a:t>
            </a:r>
            <a:r>
              <a:rPr lang="pt-BR" altLang="pt-BR" sz="5400" b="1" dirty="0"/>
              <a:t>ESPECIAL</a:t>
            </a:r>
            <a:r>
              <a:rPr lang="pt-BR" sz="5400" b="1" dirty="0"/>
              <a:t/>
            </a:r>
            <a:br>
              <a:rPr lang="pt-BR" sz="5400" b="1" dirty="0"/>
            </a:b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973394" y="1952261"/>
            <a:ext cx="9776447"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pt-BR" sz="4400" b="1" dirty="0">
                <a:latin typeface="+mj-lt"/>
                <a:ea typeface="+mj-ea"/>
                <a:cs typeface="+mj-cs"/>
              </a:rPr>
              <a:t>LIVRO I</a:t>
            </a:r>
          </a:p>
          <a:p>
            <a:pPr marL="0" indent="0" algn="ctr">
              <a:buNone/>
            </a:pPr>
            <a:r>
              <a:rPr lang="pt-BR" sz="4400" b="1" dirty="0">
                <a:latin typeface="+mj-lt"/>
                <a:ea typeface="+mj-ea"/>
                <a:cs typeface="+mj-cs"/>
              </a:rPr>
              <a:t>DOS CRIMES MILITARES EM </a:t>
            </a:r>
            <a:r>
              <a:rPr lang="pt-BR" sz="4400" b="1" dirty="0" smtClean="0">
                <a:latin typeface="+mj-lt"/>
                <a:ea typeface="+mj-ea"/>
                <a:cs typeface="+mj-cs"/>
              </a:rPr>
              <a:t>TEMPO DE </a:t>
            </a:r>
            <a:r>
              <a:rPr lang="pt-BR" sz="4400" b="1" dirty="0">
                <a:latin typeface="+mj-lt"/>
                <a:ea typeface="+mj-ea"/>
                <a:cs typeface="+mj-cs"/>
              </a:rPr>
              <a:t>PAZ</a:t>
            </a:r>
          </a:p>
          <a:p>
            <a:pPr marL="0" indent="0" algn="ctr">
              <a:buNone/>
            </a:pPr>
            <a:r>
              <a:rPr lang="pt-BR" sz="4400" b="1" dirty="0">
                <a:latin typeface="+mj-lt"/>
                <a:ea typeface="+mj-ea"/>
                <a:cs typeface="+mj-cs"/>
              </a:rPr>
              <a:t>TÍTULO I</a:t>
            </a:r>
          </a:p>
          <a:p>
            <a:pPr marL="0" indent="0" algn="ctr">
              <a:buNone/>
            </a:pPr>
            <a:r>
              <a:rPr lang="pt-BR" sz="4400" b="1" dirty="0">
                <a:latin typeface="+mj-lt"/>
                <a:ea typeface="+mj-ea"/>
                <a:cs typeface="+mj-cs"/>
              </a:rPr>
              <a:t>DOS CRIMES CONTRA A SEGURANÇA</a:t>
            </a:r>
          </a:p>
          <a:p>
            <a:pPr marL="0" indent="0" algn="ctr">
              <a:buNone/>
            </a:pPr>
            <a:r>
              <a:rPr lang="pt-BR" sz="4400" b="1" dirty="0">
                <a:latin typeface="+mj-lt"/>
                <a:ea typeface="+mj-ea"/>
                <a:cs typeface="+mj-cs"/>
              </a:rPr>
              <a:t>EXTERNA DO PAÍS</a:t>
            </a:r>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23</a:t>
            </a:fld>
            <a:endParaRPr lang="pt-BR"/>
          </a:p>
        </p:txBody>
      </p:sp>
    </p:spTree>
    <p:extLst>
      <p:ext uri="{BB962C8B-B14F-4D97-AF65-F5344CB8AC3E}">
        <p14:creationId xmlns:p14="http://schemas.microsoft.com/office/powerpoint/2010/main" val="13337743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4900" b="1" dirty="0" smtClean="0"/>
              <a:t>CPM </a:t>
            </a:r>
            <a:r>
              <a:rPr lang="pt-BR" altLang="pt-BR" sz="5400" b="1" dirty="0" smtClean="0"/>
              <a:t>PARTE</a:t>
            </a:r>
            <a:r>
              <a:rPr lang="pt-BR" altLang="pt-BR" sz="6600" b="1" dirty="0" smtClean="0"/>
              <a:t> </a:t>
            </a:r>
            <a:r>
              <a:rPr lang="pt-BR" altLang="pt-BR" sz="5400" b="1" dirty="0"/>
              <a:t>ESPECIAL</a:t>
            </a:r>
            <a:r>
              <a:rPr lang="pt-BR" sz="5400" b="1" dirty="0"/>
              <a:t/>
            </a:r>
            <a:br>
              <a:rPr lang="pt-BR" sz="5400" b="1" dirty="0"/>
            </a:b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838200" y="1487619"/>
            <a:ext cx="9776447"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b="1" dirty="0"/>
              <a:t>Hostilidade contra país estrangeiro</a:t>
            </a:r>
            <a:endParaRPr lang="pt-BR" dirty="0"/>
          </a:p>
          <a:p>
            <a:pPr marL="0" indent="0">
              <a:buNone/>
            </a:pPr>
            <a:r>
              <a:rPr lang="pt-BR" dirty="0" smtClean="0"/>
              <a:t>Art</a:t>
            </a:r>
            <a:r>
              <a:rPr lang="pt-BR" dirty="0"/>
              <a:t>. 136. Praticar o militar ato de hostilidade contra país estrangeiro, expondo o Brasil a perigo de guerra:</a:t>
            </a:r>
          </a:p>
          <a:p>
            <a:pPr marL="0" indent="0">
              <a:buNone/>
            </a:pPr>
            <a:r>
              <a:rPr lang="pt-BR" dirty="0" smtClean="0"/>
              <a:t>Pena </a:t>
            </a:r>
            <a:r>
              <a:rPr lang="pt-BR" dirty="0"/>
              <a:t>- reclusão, de oito a quinze anos.</a:t>
            </a:r>
          </a:p>
          <a:p>
            <a:pPr marL="0" indent="0">
              <a:buNone/>
            </a:pPr>
            <a:r>
              <a:rPr lang="pt-BR" b="1" dirty="0" smtClean="0"/>
              <a:t>Resultado </a:t>
            </a:r>
            <a:r>
              <a:rPr lang="pt-BR" b="1" dirty="0"/>
              <a:t>mais grave</a:t>
            </a:r>
            <a:endParaRPr lang="pt-BR" dirty="0"/>
          </a:p>
          <a:p>
            <a:pPr marL="0" indent="0">
              <a:buNone/>
            </a:pPr>
            <a:r>
              <a:rPr lang="pt-BR" dirty="0" smtClean="0"/>
              <a:t>§ </a:t>
            </a:r>
            <a:r>
              <a:rPr lang="pt-BR" dirty="0"/>
              <a:t>1º Se resulta ruptura de relações diplomáticas, represália ou </a:t>
            </a:r>
            <a:r>
              <a:rPr lang="pt-BR" dirty="0" err="1"/>
              <a:t>retorsão</a:t>
            </a:r>
            <a:r>
              <a:rPr lang="pt-BR" dirty="0"/>
              <a:t>:</a:t>
            </a:r>
          </a:p>
          <a:p>
            <a:pPr marL="0" indent="0">
              <a:buNone/>
            </a:pPr>
            <a:r>
              <a:rPr lang="pt-BR" dirty="0" smtClean="0"/>
              <a:t>Pena </a:t>
            </a:r>
            <a:r>
              <a:rPr lang="pt-BR" dirty="0"/>
              <a:t>- reclusão, de dez a vinte e quatro anos.</a:t>
            </a:r>
          </a:p>
          <a:p>
            <a:pPr marL="0" indent="0">
              <a:buNone/>
            </a:pPr>
            <a:r>
              <a:rPr lang="pt-BR" dirty="0" smtClean="0"/>
              <a:t>§ </a:t>
            </a:r>
            <a:r>
              <a:rPr lang="pt-BR" dirty="0"/>
              <a:t>2º Se resulta guerra:</a:t>
            </a:r>
          </a:p>
          <a:p>
            <a:pPr marL="0" indent="0">
              <a:buNone/>
            </a:pPr>
            <a:r>
              <a:rPr lang="pt-BR" dirty="0" smtClean="0"/>
              <a:t>Pena </a:t>
            </a:r>
            <a:r>
              <a:rPr lang="pt-BR" dirty="0"/>
              <a:t>- reclusão, de doze a trinta anos.</a:t>
            </a:r>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24</a:t>
            </a:fld>
            <a:endParaRPr lang="pt-BR"/>
          </a:p>
        </p:txBody>
      </p:sp>
    </p:spTree>
    <p:extLst>
      <p:ext uri="{BB962C8B-B14F-4D97-AF65-F5344CB8AC3E}">
        <p14:creationId xmlns:p14="http://schemas.microsoft.com/office/powerpoint/2010/main" val="31749786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4900" b="1" dirty="0" smtClean="0"/>
              <a:t>CPM </a:t>
            </a:r>
            <a:r>
              <a:rPr lang="pt-BR" altLang="pt-BR" sz="5400" b="1" dirty="0" smtClean="0"/>
              <a:t>PARTE</a:t>
            </a:r>
            <a:r>
              <a:rPr lang="pt-BR" altLang="pt-BR" sz="6600" b="1" dirty="0" smtClean="0"/>
              <a:t> </a:t>
            </a:r>
            <a:r>
              <a:rPr lang="pt-BR" altLang="pt-BR" sz="5400" b="1" dirty="0"/>
              <a:t>ESPECIAL</a:t>
            </a:r>
            <a:r>
              <a:rPr lang="pt-BR" sz="5400" b="1" dirty="0"/>
              <a:t/>
            </a:r>
            <a:br>
              <a:rPr lang="pt-BR" sz="5400" b="1" dirty="0"/>
            </a:b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838200" y="1487619"/>
            <a:ext cx="9776447"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b="1" dirty="0"/>
              <a:t>Provocação a país estrangeiro</a:t>
            </a:r>
            <a:endParaRPr lang="pt-BR" dirty="0"/>
          </a:p>
          <a:p>
            <a:pPr marL="0" indent="0">
              <a:buNone/>
            </a:pPr>
            <a:r>
              <a:rPr lang="pt-BR" dirty="0" smtClean="0"/>
              <a:t>Art</a:t>
            </a:r>
            <a:r>
              <a:rPr lang="pt-BR" dirty="0"/>
              <a:t>. 137. Provocar o militar, diretamente, país estrangeiro a declarar guerra ou mover hostilidade contra o Brasil ou a intervir em questão que respeite à soberania </a:t>
            </a:r>
            <a:r>
              <a:rPr lang="pt-BR" dirty="0" smtClean="0"/>
              <a:t>nacional:</a:t>
            </a:r>
          </a:p>
          <a:p>
            <a:pPr marL="0" indent="0">
              <a:buNone/>
            </a:pPr>
            <a:r>
              <a:rPr lang="pt-BR" dirty="0" smtClean="0"/>
              <a:t>Pena - reclusão, de doze a trinta anos.</a:t>
            </a:r>
          </a:p>
          <a:p>
            <a:pPr marL="0" indent="0">
              <a:buNone/>
            </a:pPr>
            <a:endParaRPr lang="pt-BR" dirty="0" smtClean="0"/>
          </a:p>
          <a:p>
            <a:pPr marL="0" indent="0">
              <a:buNone/>
            </a:pPr>
            <a:r>
              <a:rPr lang="pt-BR" b="1" dirty="0" smtClean="0"/>
              <a:t>Ato </a:t>
            </a:r>
            <a:r>
              <a:rPr lang="pt-BR" b="1" dirty="0"/>
              <a:t>de jurisdição indevida</a:t>
            </a:r>
            <a:endParaRPr lang="pt-BR" dirty="0"/>
          </a:p>
          <a:p>
            <a:pPr marL="0" indent="0">
              <a:buNone/>
            </a:pPr>
            <a:r>
              <a:rPr lang="pt-BR" dirty="0" smtClean="0"/>
              <a:t>Art</a:t>
            </a:r>
            <a:r>
              <a:rPr lang="pt-BR" dirty="0"/>
              <a:t>. 138. Praticar o militar, indevidamente, no território nacional, ato de jurisdição de país estrangeiro, ou favorecer a prática de ato dessa </a:t>
            </a:r>
            <a:r>
              <a:rPr lang="pt-BR" dirty="0" smtClean="0"/>
              <a:t>natureza:</a:t>
            </a:r>
          </a:p>
          <a:p>
            <a:pPr marL="0" indent="0">
              <a:buNone/>
            </a:pPr>
            <a:r>
              <a:rPr lang="pt-BR" dirty="0" smtClean="0"/>
              <a:t>Pena - reclusão, de cinco a quinze anos.</a:t>
            </a:r>
            <a:endParaRPr lang="pt-BR" dirty="0"/>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25</a:t>
            </a:fld>
            <a:endParaRPr lang="pt-BR"/>
          </a:p>
        </p:txBody>
      </p:sp>
    </p:spTree>
    <p:extLst>
      <p:ext uri="{BB962C8B-B14F-4D97-AF65-F5344CB8AC3E}">
        <p14:creationId xmlns:p14="http://schemas.microsoft.com/office/powerpoint/2010/main" val="28110054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4900" b="1" dirty="0" smtClean="0"/>
              <a:t>CPM </a:t>
            </a:r>
            <a:r>
              <a:rPr lang="pt-BR" altLang="pt-BR" sz="5400" b="1" dirty="0" smtClean="0"/>
              <a:t>PARTE</a:t>
            </a:r>
            <a:r>
              <a:rPr lang="pt-BR" altLang="pt-BR" sz="6600" b="1" dirty="0" smtClean="0"/>
              <a:t> </a:t>
            </a:r>
            <a:r>
              <a:rPr lang="pt-BR" altLang="pt-BR" sz="5400" b="1" dirty="0"/>
              <a:t>ESPECIAL</a:t>
            </a:r>
            <a:r>
              <a:rPr lang="pt-BR" sz="5400" b="1" dirty="0"/>
              <a:t/>
            </a:r>
            <a:br>
              <a:rPr lang="pt-BR" sz="5400" b="1" dirty="0"/>
            </a:b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838200" y="1487619"/>
            <a:ext cx="9776447" cy="441960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b="1" dirty="0"/>
              <a:t>Violação de território estrangeiro</a:t>
            </a:r>
            <a:endParaRPr lang="pt-BR" dirty="0"/>
          </a:p>
          <a:p>
            <a:pPr marL="0" indent="0">
              <a:buNone/>
            </a:pPr>
            <a:r>
              <a:rPr lang="pt-BR" dirty="0" smtClean="0"/>
              <a:t>Art</a:t>
            </a:r>
            <a:r>
              <a:rPr lang="pt-BR" dirty="0"/>
              <a:t>. 139. Violar o militar território estrangeiro, com o fim de praticar ato de jurisdição em nome do Brasil:</a:t>
            </a:r>
          </a:p>
          <a:p>
            <a:pPr marL="0" indent="0">
              <a:buNone/>
            </a:pPr>
            <a:r>
              <a:rPr lang="pt-BR" dirty="0" smtClean="0"/>
              <a:t>Pena </a:t>
            </a:r>
            <a:r>
              <a:rPr lang="pt-BR" dirty="0"/>
              <a:t>- reclusão, de dois a seis anos</a:t>
            </a:r>
            <a:r>
              <a:rPr lang="pt-BR" dirty="0" smtClean="0"/>
              <a:t>.</a:t>
            </a:r>
          </a:p>
          <a:p>
            <a:pPr marL="0" indent="0">
              <a:buNone/>
            </a:pPr>
            <a:endParaRPr lang="pt-BR" dirty="0"/>
          </a:p>
          <a:p>
            <a:pPr marL="0" indent="0">
              <a:buNone/>
            </a:pPr>
            <a:r>
              <a:rPr lang="pt-BR" b="1" dirty="0" smtClean="0"/>
              <a:t>Entendimento </a:t>
            </a:r>
            <a:r>
              <a:rPr lang="pt-BR" b="1" dirty="0"/>
              <a:t>para empenhar o Brasil à neutralidade ou à guerra</a:t>
            </a:r>
            <a:endParaRPr lang="pt-BR" dirty="0"/>
          </a:p>
          <a:p>
            <a:pPr marL="0" indent="0">
              <a:buNone/>
            </a:pPr>
            <a:r>
              <a:rPr lang="pt-BR" dirty="0" smtClean="0"/>
              <a:t>Art</a:t>
            </a:r>
            <a:r>
              <a:rPr lang="pt-BR" dirty="0"/>
              <a:t>. 140. Entrar ou tentar entrar o militar em entendimento com país estrangeiro, para empenhar o Brasil à neutralidade ou à guerra</a:t>
            </a:r>
            <a:r>
              <a:rPr lang="pt-BR" dirty="0" smtClean="0"/>
              <a:t>:</a:t>
            </a:r>
          </a:p>
          <a:p>
            <a:pPr marL="0" indent="0">
              <a:buNone/>
            </a:pPr>
            <a:r>
              <a:rPr lang="pt-BR" dirty="0" smtClean="0"/>
              <a:t>Pena </a:t>
            </a:r>
            <a:r>
              <a:rPr lang="pt-BR" dirty="0"/>
              <a:t>- reclusão, de seis a doze anos.</a:t>
            </a:r>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26</a:t>
            </a:fld>
            <a:endParaRPr lang="pt-BR"/>
          </a:p>
        </p:txBody>
      </p:sp>
    </p:spTree>
    <p:extLst>
      <p:ext uri="{BB962C8B-B14F-4D97-AF65-F5344CB8AC3E}">
        <p14:creationId xmlns:p14="http://schemas.microsoft.com/office/powerpoint/2010/main" val="2368187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4900" b="1" dirty="0" smtClean="0"/>
              <a:t>CPM </a:t>
            </a:r>
            <a:r>
              <a:rPr lang="pt-BR" altLang="pt-BR" sz="5400" b="1" dirty="0" smtClean="0"/>
              <a:t>PARTE</a:t>
            </a:r>
            <a:r>
              <a:rPr lang="pt-BR" altLang="pt-BR" sz="6600" b="1" dirty="0" smtClean="0"/>
              <a:t> </a:t>
            </a:r>
            <a:r>
              <a:rPr lang="pt-BR" altLang="pt-BR" sz="5400" b="1" dirty="0"/>
              <a:t>ESPECIAL</a:t>
            </a:r>
            <a:r>
              <a:rPr lang="pt-BR" sz="5400" b="1" dirty="0"/>
              <a:t/>
            </a:r>
            <a:br>
              <a:rPr lang="pt-BR" sz="5400" b="1" dirty="0"/>
            </a:b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838200" y="1487619"/>
            <a:ext cx="9776447" cy="5264878"/>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b="1" dirty="0"/>
              <a:t>Entendimento para gerar conflito ou divergência com o Brasil</a:t>
            </a:r>
            <a:endParaRPr lang="pt-BR" dirty="0"/>
          </a:p>
          <a:p>
            <a:pPr marL="0" indent="0">
              <a:buNone/>
            </a:pPr>
            <a:r>
              <a:rPr lang="pt-BR" dirty="0" smtClean="0"/>
              <a:t>Art</a:t>
            </a:r>
            <a:r>
              <a:rPr lang="pt-BR" dirty="0"/>
              <a:t>. 141. Entrar em entendimento com país estrangeiro, ou organização </a:t>
            </a:r>
            <a:r>
              <a:rPr lang="pt-BR" dirty="0" err="1"/>
              <a:t>nêle</a:t>
            </a:r>
            <a:r>
              <a:rPr lang="pt-BR" dirty="0"/>
              <a:t> existente, para gerar conflito ou divergência de caráter internacional entre o Brasil e qualquer outro país, ou para lhes perturbar as relações diplomáticas:</a:t>
            </a:r>
          </a:p>
          <a:p>
            <a:pPr marL="0" indent="0">
              <a:buNone/>
            </a:pPr>
            <a:r>
              <a:rPr lang="pt-BR" dirty="0" smtClean="0"/>
              <a:t>Pena </a:t>
            </a:r>
            <a:r>
              <a:rPr lang="pt-BR" dirty="0"/>
              <a:t>- reclusão, de quatro a oito anos.</a:t>
            </a:r>
          </a:p>
          <a:p>
            <a:pPr marL="0" indent="0">
              <a:buNone/>
            </a:pPr>
            <a:r>
              <a:rPr lang="pt-BR" b="1" dirty="0" smtClean="0"/>
              <a:t>Resultado </a:t>
            </a:r>
            <a:r>
              <a:rPr lang="pt-BR" b="1" dirty="0"/>
              <a:t>mais grave</a:t>
            </a:r>
            <a:endParaRPr lang="pt-BR" dirty="0"/>
          </a:p>
          <a:p>
            <a:pPr marL="0" indent="0">
              <a:buNone/>
            </a:pPr>
            <a:r>
              <a:rPr lang="pt-BR" dirty="0" smtClean="0"/>
              <a:t>§ </a:t>
            </a:r>
            <a:r>
              <a:rPr lang="pt-BR" dirty="0"/>
              <a:t>1º Se resulta ruptura de relações diplomáticas:</a:t>
            </a:r>
          </a:p>
          <a:p>
            <a:pPr marL="0" indent="0">
              <a:buNone/>
            </a:pPr>
            <a:r>
              <a:rPr lang="pt-BR" dirty="0" smtClean="0"/>
              <a:t>Pena </a:t>
            </a:r>
            <a:r>
              <a:rPr lang="pt-BR" dirty="0"/>
              <a:t>- reclusão, de seis a dezoito anos.</a:t>
            </a:r>
          </a:p>
          <a:p>
            <a:pPr marL="0" indent="0">
              <a:buNone/>
            </a:pPr>
            <a:r>
              <a:rPr lang="pt-BR" dirty="0" smtClean="0"/>
              <a:t>§ </a:t>
            </a:r>
            <a:r>
              <a:rPr lang="pt-BR" dirty="0"/>
              <a:t>2º Se resulta guerra:</a:t>
            </a:r>
          </a:p>
          <a:p>
            <a:pPr marL="0" indent="0">
              <a:buNone/>
            </a:pPr>
            <a:r>
              <a:rPr lang="pt-BR" dirty="0" smtClean="0"/>
              <a:t>Pena </a:t>
            </a:r>
            <a:r>
              <a:rPr lang="pt-BR" dirty="0"/>
              <a:t>- reclusão, de dez a vinte e quatro anos.</a:t>
            </a:r>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27</a:t>
            </a:fld>
            <a:endParaRPr lang="pt-BR"/>
          </a:p>
        </p:txBody>
      </p:sp>
    </p:spTree>
    <p:extLst>
      <p:ext uri="{BB962C8B-B14F-4D97-AF65-F5344CB8AC3E}">
        <p14:creationId xmlns:p14="http://schemas.microsoft.com/office/powerpoint/2010/main" val="34539233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4900" b="1" dirty="0" smtClean="0"/>
              <a:t>CPM </a:t>
            </a:r>
            <a:r>
              <a:rPr lang="pt-BR" altLang="pt-BR" sz="5400" b="1" dirty="0" smtClean="0"/>
              <a:t>PARTE</a:t>
            </a:r>
            <a:r>
              <a:rPr lang="pt-BR" altLang="pt-BR" sz="6600" b="1" dirty="0" smtClean="0"/>
              <a:t> </a:t>
            </a:r>
            <a:r>
              <a:rPr lang="pt-BR" altLang="pt-BR" sz="5400" b="1" dirty="0"/>
              <a:t>ESPECIAL</a:t>
            </a:r>
            <a:r>
              <a:rPr lang="pt-BR" sz="5400" b="1" dirty="0"/>
              <a:t/>
            </a:r>
            <a:br>
              <a:rPr lang="pt-BR" sz="5400" b="1" dirty="0"/>
            </a:b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838200" y="1487619"/>
            <a:ext cx="9776447" cy="5264878"/>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b="1" dirty="0" smtClean="0"/>
              <a:t>Tentativa </a:t>
            </a:r>
            <a:r>
              <a:rPr lang="pt-BR" b="1" dirty="0"/>
              <a:t>contra a soberania do Brasil</a:t>
            </a:r>
            <a:endParaRPr lang="pt-BR" dirty="0"/>
          </a:p>
          <a:p>
            <a:pPr marL="0" indent="0">
              <a:buNone/>
            </a:pPr>
            <a:r>
              <a:rPr lang="pt-BR" dirty="0" smtClean="0"/>
              <a:t>Art</a:t>
            </a:r>
            <a:r>
              <a:rPr lang="pt-BR" dirty="0"/>
              <a:t>. 142. Tentar:</a:t>
            </a:r>
          </a:p>
          <a:p>
            <a:pPr marL="0" indent="0">
              <a:buNone/>
            </a:pPr>
            <a:r>
              <a:rPr lang="pt-BR" dirty="0" smtClean="0"/>
              <a:t>I </a:t>
            </a:r>
            <a:r>
              <a:rPr lang="pt-BR" dirty="0"/>
              <a:t>- submeter o território nacional, ou parte </a:t>
            </a:r>
            <a:r>
              <a:rPr lang="pt-BR" dirty="0" err="1"/>
              <a:t>dêle</a:t>
            </a:r>
            <a:r>
              <a:rPr lang="pt-BR" dirty="0"/>
              <a:t>, à soberania de país estrangeiro;</a:t>
            </a:r>
          </a:p>
          <a:p>
            <a:pPr marL="0" indent="0">
              <a:buNone/>
            </a:pPr>
            <a:r>
              <a:rPr lang="pt-BR" dirty="0" smtClean="0"/>
              <a:t>II </a:t>
            </a:r>
            <a:r>
              <a:rPr lang="pt-BR" dirty="0"/>
              <a:t>- desmembrar, por meio de movimento armado ou tumultos planejados, o território nacional, desde que o fato atente contra a segurança externa do Brasil ou a sua soberania;</a:t>
            </a:r>
          </a:p>
          <a:p>
            <a:pPr marL="0" indent="0">
              <a:buNone/>
            </a:pPr>
            <a:r>
              <a:rPr lang="pt-BR" dirty="0" smtClean="0"/>
              <a:t>III </a:t>
            </a:r>
            <a:r>
              <a:rPr lang="pt-BR" dirty="0"/>
              <a:t>- internacionalizar, por qualquer meio, região ou parte do território nacional</a:t>
            </a:r>
            <a:r>
              <a:rPr lang="pt-BR" dirty="0" smtClean="0"/>
              <a:t>:</a:t>
            </a:r>
          </a:p>
          <a:p>
            <a:pPr marL="0" indent="0">
              <a:buNone/>
            </a:pPr>
            <a:r>
              <a:rPr lang="pt-BR" dirty="0" smtClean="0"/>
              <a:t>Pena </a:t>
            </a:r>
            <a:r>
              <a:rPr lang="pt-BR" dirty="0"/>
              <a:t>- reclusão, de quinze a trinta anos, para os cabeças; de dez a vinte anos, para os demais agentes.</a:t>
            </a:r>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28</a:t>
            </a:fld>
            <a:endParaRPr lang="pt-BR"/>
          </a:p>
        </p:txBody>
      </p:sp>
    </p:spTree>
    <p:extLst>
      <p:ext uri="{BB962C8B-B14F-4D97-AF65-F5344CB8AC3E}">
        <p14:creationId xmlns:p14="http://schemas.microsoft.com/office/powerpoint/2010/main" val="10296912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4900" b="1" dirty="0" smtClean="0"/>
              <a:t>CPM </a:t>
            </a:r>
            <a:r>
              <a:rPr lang="pt-BR" altLang="pt-BR" sz="5400" b="1" dirty="0" smtClean="0"/>
              <a:t>PARTE</a:t>
            </a:r>
            <a:r>
              <a:rPr lang="pt-BR" altLang="pt-BR" sz="6600" b="1" dirty="0" smtClean="0"/>
              <a:t> </a:t>
            </a:r>
            <a:r>
              <a:rPr lang="pt-BR" altLang="pt-BR" sz="5400" b="1" dirty="0"/>
              <a:t>ESPECIAL</a:t>
            </a:r>
            <a:r>
              <a:rPr lang="pt-BR" sz="5400" b="1" dirty="0"/>
              <a:t/>
            </a:r>
            <a:br>
              <a:rPr lang="pt-BR" sz="5400" b="1" dirty="0"/>
            </a:b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838200" y="1274034"/>
            <a:ext cx="9776447" cy="5264878"/>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sz="1900" b="1" dirty="0"/>
              <a:t>Consecução de notícia, informação ou documento para fim de espionagem</a:t>
            </a:r>
            <a:endParaRPr lang="pt-BR" sz="1900" dirty="0"/>
          </a:p>
          <a:p>
            <a:pPr marL="0" indent="0">
              <a:buNone/>
            </a:pPr>
            <a:r>
              <a:rPr lang="pt-BR" sz="1900" dirty="0" smtClean="0"/>
              <a:t>Art</a:t>
            </a:r>
            <a:r>
              <a:rPr lang="pt-BR" sz="1900" dirty="0"/>
              <a:t>. 143. Conseguir, para o fim de espionagem militar, notícia, informação ou documento, cujo sigilo seja de </a:t>
            </a:r>
            <a:r>
              <a:rPr lang="pt-BR" sz="1900" dirty="0" err="1"/>
              <a:t>interêsse</a:t>
            </a:r>
            <a:r>
              <a:rPr lang="pt-BR" sz="1900" dirty="0"/>
              <a:t> da segurança externa do Brasil:</a:t>
            </a:r>
          </a:p>
          <a:p>
            <a:pPr marL="0" indent="0">
              <a:buNone/>
            </a:pPr>
            <a:r>
              <a:rPr lang="pt-BR" sz="1900" b="1" dirty="0" smtClean="0"/>
              <a:t>Pena </a:t>
            </a:r>
            <a:r>
              <a:rPr lang="pt-BR" sz="1900" b="1" dirty="0"/>
              <a:t>- reclusão, de quatro a doze anos.</a:t>
            </a:r>
            <a:endParaRPr lang="pt-BR" sz="1900" dirty="0"/>
          </a:p>
          <a:p>
            <a:pPr marL="0" indent="0">
              <a:buNone/>
            </a:pPr>
            <a:r>
              <a:rPr lang="pt-BR" sz="1900" dirty="0" smtClean="0"/>
              <a:t>§ </a:t>
            </a:r>
            <a:r>
              <a:rPr lang="pt-BR" sz="1900" dirty="0"/>
              <a:t>1º A pena é de reclusão de dez a vinte anos:</a:t>
            </a:r>
          </a:p>
          <a:p>
            <a:pPr marL="0" indent="0">
              <a:buNone/>
            </a:pPr>
            <a:r>
              <a:rPr lang="pt-BR" sz="1900" dirty="0" smtClean="0"/>
              <a:t>I </a:t>
            </a:r>
            <a:r>
              <a:rPr lang="pt-BR" sz="1900" dirty="0"/>
              <a:t>- se o fato compromete a preparação ou eficiência bélica do Brasil, ou o agente transmite ou fornece, por qualquer meio, mesmo sem remuneração, a notícia, informação ou documento, a autoridade ou pessoa estrangeira;</a:t>
            </a:r>
          </a:p>
          <a:p>
            <a:pPr marL="0" indent="0">
              <a:buNone/>
            </a:pPr>
            <a:r>
              <a:rPr lang="pt-BR" sz="1900" dirty="0" smtClean="0"/>
              <a:t>II </a:t>
            </a:r>
            <a:r>
              <a:rPr lang="pt-BR" sz="1900" dirty="0"/>
              <a:t>- se o agente, em detrimento da segurança externa do Brasil, promove ou mantém no território nacional atividade ou serviço destinado à espionagem;</a:t>
            </a:r>
          </a:p>
          <a:p>
            <a:pPr marL="0" indent="0">
              <a:buNone/>
            </a:pPr>
            <a:r>
              <a:rPr lang="pt-BR" sz="1900" dirty="0" smtClean="0"/>
              <a:t>III </a:t>
            </a:r>
            <a:r>
              <a:rPr lang="pt-BR" sz="1900" dirty="0"/>
              <a:t>- se o agente se utiliza, ou contribui para que outrem se utilize, de meio de comunicação, para dar indicação que ponha ou possa pôr em perigo a segurança externa do Brasil.</a:t>
            </a:r>
          </a:p>
          <a:p>
            <a:pPr marL="0" indent="0">
              <a:buNone/>
            </a:pPr>
            <a:r>
              <a:rPr lang="pt-BR" sz="1900" b="1" dirty="0" smtClean="0"/>
              <a:t>Modalidade </a:t>
            </a:r>
            <a:r>
              <a:rPr lang="pt-BR" sz="1900" b="1" dirty="0"/>
              <a:t>culposa</a:t>
            </a:r>
            <a:endParaRPr lang="pt-BR" sz="1900" dirty="0"/>
          </a:p>
          <a:p>
            <a:pPr marL="0" indent="0">
              <a:buNone/>
            </a:pPr>
            <a:r>
              <a:rPr lang="pt-BR" sz="1900" dirty="0" smtClean="0"/>
              <a:t>§ </a:t>
            </a:r>
            <a:r>
              <a:rPr lang="pt-BR" sz="1900" dirty="0"/>
              <a:t>2º Contribuir culposamente para a execução do </a:t>
            </a:r>
            <a:r>
              <a:rPr lang="pt-BR" sz="1900" dirty="0" smtClean="0"/>
              <a:t>crime:</a:t>
            </a:r>
          </a:p>
          <a:p>
            <a:pPr marL="0" indent="0">
              <a:buNone/>
            </a:pPr>
            <a:r>
              <a:rPr lang="pt-BR" sz="1900" dirty="0" smtClean="0"/>
              <a:t>Pena - detenção, de seis meses a dois anos, no caso do artigo; ou até quatro anos, no caso do § 1º, nº I.</a:t>
            </a:r>
            <a:endParaRPr lang="pt-BR" sz="1900" dirty="0"/>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29</a:t>
            </a:fld>
            <a:endParaRPr lang="pt-BR"/>
          </a:p>
        </p:txBody>
      </p:sp>
    </p:spTree>
    <p:extLst>
      <p:ext uri="{BB962C8B-B14F-4D97-AF65-F5344CB8AC3E}">
        <p14:creationId xmlns:p14="http://schemas.microsoft.com/office/powerpoint/2010/main" val="5096139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4900" b="1" dirty="0" smtClean="0"/>
              <a:t>CPM </a:t>
            </a:r>
            <a:r>
              <a:rPr lang="pt-BR" altLang="pt-BR" sz="5400" b="1" dirty="0" smtClean="0"/>
              <a:t>PARTE</a:t>
            </a:r>
            <a:r>
              <a:rPr lang="pt-BR" altLang="pt-BR" sz="6600" b="1" dirty="0" smtClean="0"/>
              <a:t> </a:t>
            </a:r>
            <a:r>
              <a:rPr lang="pt-BR" altLang="pt-BR" sz="5400" b="1" dirty="0"/>
              <a:t>ESPECIAL</a:t>
            </a:r>
            <a:r>
              <a:rPr lang="pt-BR" sz="5400" b="1" dirty="0"/>
              <a:t/>
            </a:r>
            <a:br>
              <a:rPr lang="pt-BR" sz="5400" b="1" dirty="0"/>
            </a:b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838200" y="1274034"/>
            <a:ext cx="9776447" cy="5264878"/>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sz="2000" b="1" dirty="0"/>
              <a:t>Revelação de notícia, informação ou documento</a:t>
            </a:r>
            <a:endParaRPr lang="pt-BR" sz="2000" dirty="0"/>
          </a:p>
          <a:p>
            <a:pPr marL="0" indent="0">
              <a:buNone/>
            </a:pPr>
            <a:r>
              <a:rPr lang="pt-BR" sz="2000" dirty="0" smtClean="0"/>
              <a:t>Art</a:t>
            </a:r>
            <a:r>
              <a:rPr lang="pt-BR" sz="2000" dirty="0"/>
              <a:t>. 144. Revelar notícia, informação ou documento, cujo sigilo seja de </a:t>
            </a:r>
            <a:r>
              <a:rPr lang="pt-BR" sz="2000" dirty="0" err="1"/>
              <a:t>interêsse</a:t>
            </a:r>
            <a:r>
              <a:rPr lang="pt-BR" sz="2000" dirty="0"/>
              <a:t> da segurança externa do Brasil:</a:t>
            </a:r>
          </a:p>
          <a:p>
            <a:pPr marL="0" indent="0">
              <a:buNone/>
            </a:pPr>
            <a:r>
              <a:rPr lang="pt-BR" sz="2000" dirty="0" smtClean="0"/>
              <a:t>Pena </a:t>
            </a:r>
            <a:r>
              <a:rPr lang="pt-BR" sz="2000" dirty="0"/>
              <a:t>- reclusão, de três a oito anos.</a:t>
            </a:r>
          </a:p>
          <a:p>
            <a:pPr marL="0" indent="0">
              <a:buNone/>
            </a:pPr>
            <a:r>
              <a:rPr lang="pt-BR" sz="2000" b="1" dirty="0" smtClean="0"/>
              <a:t>Fim </a:t>
            </a:r>
            <a:r>
              <a:rPr lang="pt-BR" sz="2000" b="1" dirty="0"/>
              <a:t>da espionagem militar</a:t>
            </a:r>
            <a:endParaRPr lang="pt-BR" sz="2000" dirty="0"/>
          </a:p>
          <a:p>
            <a:pPr marL="0" indent="0">
              <a:buNone/>
            </a:pPr>
            <a:r>
              <a:rPr lang="pt-BR" sz="2000" dirty="0" smtClean="0"/>
              <a:t>§ </a:t>
            </a:r>
            <a:r>
              <a:rPr lang="pt-BR" sz="2000" dirty="0"/>
              <a:t>1º Se o fato é cometido com o fim de espionagem militar:</a:t>
            </a:r>
          </a:p>
          <a:p>
            <a:pPr marL="0" indent="0">
              <a:buNone/>
            </a:pPr>
            <a:r>
              <a:rPr lang="pt-BR" sz="2000" dirty="0" smtClean="0"/>
              <a:t>Pena </a:t>
            </a:r>
            <a:r>
              <a:rPr lang="pt-BR" sz="2000" dirty="0"/>
              <a:t>- reclusão, de seis a doze </a:t>
            </a:r>
            <a:r>
              <a:rPr lang="pt-BR" sz="2000" dirty="0" smtClean="0"/>
              <a:t>anos.</a:t>
            </a:r>
          </a:p>
          <a:p>
            <a:pPr marL="0" indent="0">
              <a:buNone/>
            </a:pPr>
            <a:r>
              <a:rPr lang="pt-BR" sz="2000" b="1" dirty="0" smtClean="0"/>
              <a:t>Resultado mais grave</a:t>
            </a:r>
            <a:endParaRPr lang="pt-BR" sz="2000" dirty="0" smtClean="0"/>
          </a:p>
          <a:p>
            <a:pPr marL="0" indent="0">
              <a:buNone/>
            </a:pPr>
            <a:r>
              <a:rPr lang="pt-BR" sz="2000" dirty="0" smtClean="0"/>
              <a:t>§ </a:t>
            </a:r>
            <a:r>
              <a:rPr lang="pt-BR" sz="2000" dirty="0"/>
              <a:t>2º Se o fato compromete a preparação ou a eficiência bélica do país:</a:t>
            </a:r>
          </a:p>
          <a:p>
            <a:pPr marL="0" indent="0">
              <a:buNone/>
            </a:pPr>
            <a:r>
              <a:rPr lang="pt-BR" sz="2000" dirty="0" smtClean="0"/>
              <a:t>Pena </a:t>
            </a:r>
            <a:r>
              <a:rPr lang="pt-BR" sz="2000" dirty="0"/>
              <a:t>- reclusão, de dez a vinte anos.</a:t>
            </a:r>
          </a:p>
          <a:p>
            <a:pPr marL="0" indent="0">
              <a:buNone/>
            </a:pPr>
            <a:r>
              <a:rPr lang="pt-BR" sz="2000" b="1" dirty="0" smtClean="0"/>
              <a:t>Modalidade </a:t>
            </a:r>
            <a:r>
              <a:rPr lang="pt-BR" sz="2000" b="1" dirty="0"/>
              <a:t>culposa</a:t>
            </a:r>
            <a:endParaRPr lang="pt-BR" sz="2000" dirty="0"/>
          </a:p>
          <a:p>
            <a:pPr marL="0" indent="0">
              <a:buNone/>
            </a:pPr>
            <a:r>
              <a:rPr lang="pt-BR" sz="2000" dirty="0" smtClean="0"/>
              <a:t>§ </a:t>
            </a:r>
            <a:r>
              <a:rPr lang="pt-BR" sz="2000" dirty="0"/>
              <a:t>3º Se a revelação é culposa:</a:t>
            </a:r>
          </a:p>
          <a:p>
            <a:pPr marL="0" indent="0">
              <a:buNone/>
            </a:pPr>
            <a:r>
              <a:rPr lang="pt-BR" sz="2000" dirty="0" smtClean="0"/>
              <a:t>Pena </a:t>
            </a:r>
            <a:r>
              <a:rPr lang="pt-BR" sz="2000" dirty="0"/>
              <a:t>- detenção, de seis meses a dois anos, no caso do artigo; ou até quatro anos, nos casos dos §§ 1° e 2.</a:t>
            </a:r>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30</a:t>
            </a:fld>
            <a:endParaRPr lang="pt-BR"/>
          </a:p>
        </p:txBody>
      </p:sp>
    </p:spTree>
    <p:extLst>
      <p:ext uri="{BB962C8B-B14F-4D97-AF65-F5344CB8AC3E}">
        <p14:creationId xmlns:p14="http://schemas.microsoft.com/office/powerpoint/2010/main" val="9845107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4900" b="1" dirty="0" smtClean="0"/>
              <a:t>CPM </a:t>
            </a:r>
            <a:r>
              <a:rPr lang="pt-BR" altLang="pt-BR" sz="5400" b="1" dirty="0" smtClean="0"/>
              <a:t>PARTE</a:t>
            </a:r>
            <a:r>
              <a:rPr lang="pt-BR" altLang="pt-BR" sz="6600" b="1" dirty="0" smtClean="0"/>
              <a:t> </a:t>
            </a:r>
            <a:r>
              <a:rPr lang="pt-BR" altLang="pt-BR" sz="5400" b="1" dirty="0"/>
              <a:t>ESPECIAL</a:t>
            </a:r>
            <a:r>
              <a:rPr lang="pt-BR" sz="5400" b="1" dirty="0"/>
              <a:t/>
            </a:r>
            <a:br>
              <a:rPr lang="pt-BR" sz="5400" b="1" dirty="0"/>
            </a:b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838200" y="1274034"/>
            <a:ext cx="9776447" cy="5264878"/>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b="1" dirty="0"/>
              <a:t>Turbação de objeto ou documento</a:t>
            </a:r>
            <a:endParaRPr lang="pt-BR" dirty="0"/>
          </a:p>
          <a:p>
            <a:pPr marL="0" indent="0">
              <a:buNone/>
            </a:pPr>
            <a:r>
              <a:rPr lang="pt-BR" dirty="0" smtClean="0"/>
              <a:t>Art</a:t>
            </a:r>
            <a:r>
              <a:rPr lang="pt-BR" dirty="0"/>
              <a:t>. 145. Suprimir, subtrair, deturpar, alterar, desviar, ainda que </a:t>
            </a:r>
            <a:r>
              <a:rPr lang="pt-BR" dirty="0" err="1"/>
              <a:t>temporàriamente</a:t>
            </a:r>
            <a:r>
              <a:rPr lang="pt-BR" dirty="0"/>
              <a:t>, objeto ou documento concernente à segurança externa do Brasil:</a:t>
            </a:r>
          </a:p>
          <a:p>
            <a:pPr marL="0" indent="0">
              <a:buNone/>
            </a:pPr>
            <a:r>
              <a:rPr lang="pt-BR" dirty="0" smtClean="0"/>
              <a:t>Pena </a:t>
            </a:r>
            <a:r>
              <a:rPr lang="pt-BR" dirty="0"/>
              <a:t>- reclusão, de três a oito anos.</a:t>
            </a:r>
          </a:p>
          <a:p>
            <a:pPr marL="0" indent="0">
              <a:buNone/>
            </a:pPr>
            <a:r>
              <a:rPr lang="pt-BR" b="1" dirty="0" smtClean="0"/>
              <a:t>Resultado </a:t>
            </a:r>
            <a:r>
              <a:rPr lang="pt-BR" b="1" dirty="0"/>
              <a:t>mais grave</a:t>
            </a:r>
            <a:endParaRPr lang="pt-BR" dirty="0"/>
          </a:p>
          <a:p>
            <a:pPr marL="0" indent="0">
              <a:buNone/>
            </a:pPr>
            <a:r>
              <a:rPr lang="pt-BR" dirty="0"/>
              <a:t> </a:t>
            </a:r>
            <a:r>
              <a:rPr lang="pt-BR" dirty="0" smtClean="0"/>
              <a:t>§ </a:t>
            </a:r>
            <a:r>
              <a:rPr lang="pt-BR" dirty="0"/>
              <a:t>1º Se o fato compromete a segurança ou a eficiência bélica do país:</a:t>
            </a:r>
          </a:p>
          <a:p>
            <a:pPr marL="0" indent="0">
              <a:buNone/>
            </a:pPr>
            <a:r>
              <a:rPr lang="pt-BR" dirty="0"/>
              <a:t> </a:t>
            </a:r>
            <a:r>
              <a:rPr lang="pt-BR" dirty="0" smtClean="0"/>
              <a:t>Pena </a:t>
            </a:r>
            <a:r>
              <a:rPr lang="pt-BR" dirty="0"/>
              <a:t>- Reclusão, de dez a vinte anos.</a:t>
            </a:r>
          </a:p>
          <a:p>
            <a:pPr marL="0" indent="0">
              <a:buNone/>
            </a:pPr>
            <a:r>
              <a:rPr lang="pt-BR" dirty="0"/>
              <a:t> </a:t>
            </a:r>
            <a:r>
              <a:rPr lang="pt-BR" b="1" dirty="0" smtClean="0"/>
              <a:t>Modalidade </a:t>
            </a:r>
            <a:r>
              <a:rPr lang="pt-BR" b="1" dirty="0"/>
              <a:t>culposa</a:t>
            </a:r>
            <a:endParaRPr lang="pt-BR" dirty="0"/>
          </a:p>
          <a:p>
            <a:pPr marL="0" indent="0">
              <a:buNone/>
            </a:pPr>
            <a:r>
              <a:rPr lang="pt-BR" dirty="0"/>
              <a:t> </a:t>
            </a:r>
            <a:r>
              <a:rPr lang="pt-BR" dirty="0" smtClean="0"/>
              <a:t>§ </a:t>
            </a:r>
            <a:r>
              <a:rPr lang="pt-BR" dirty="0"/>
              <a:t>2º Contribuir culposamente para o fato:</a:t>
            </a:r>
          </a:p>
          <a:p>
            <a:pPr marL="0" indent="0">
              <a:buNone/>
            </a:pPr>
            <a:r>
              <a:rPr lang="pt-BR" dirty="0"/>
              <a:t> </a:t>
            </a:r>
            <a:r>
              <a:rPr lang="pt-BR" dirty="0" smtClean="0"/>
              <a:t>Pena </a:t>
            </a:r>
            <a:r>
              <a:rPr lang="pt-BR" dirty="0"/>
              <a:t>- detenção, de seis meses a dois anos.</a:t>
            </a:r>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31</a:t>
            </a:fld>
            <a:endParaRPr lang="pt-BR"/>
          </a:p>
        </p:txBody>
      </p:sp>
    </p:spTree>
    <p:extLst>
      <p:ext uri="{BB962C8B-B14F-4D97-AF65-F5344CB8AC3E}">
        <p14:creationId xmlns:p14="http://schemas.microsoft.com/office/powerpoint/2010/main" val="37133694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4900" b="1" dirty="0" smtClean="0"/>
              <a:t>CPM </a:t>
            </a:r>
            <a:r>
              <a:rPr lang="pt-BR" altLang="pt-BR" sz="5400" b="1" dirty="0" smtClean="0"/>
              <a:t>PARTE</a:t>
            </a:r>
            <a:r>
              <a:rPr lang="pt-BR" altLang="pt-BR" sz="6600" b="1" dirty="0" smtClean="0"/>
              <a:t> </a:t>
            </a:r>
            <a:r>
              <a:rPr lang="pt-BR" altLang="pt-BR" sz="5400" b="1" dirty="0"/>
              <a:t>ESPECIAL</a:t>
            </a:r>
            <a:r>
              <a:rPr lang="pt-BR" sz="5400" b="1" dirty="0"/>
              <a:t/>
            </a:r>
            <a:br>
              <a:rPr lang="pt-BR" sz="5400" b="1" dirty="0"/>
            </a:b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838200" y="1274034"/>
            <a:ext cx="9776447" cy="5264878"/>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b="1" dirty="0"/>
              <a:t>Penetração com o fim de </a:t>
            </a:r>
            <a:r>
              <a:rPr lang="pt-BR" b="1" dirty="0" smtClean="0"/>
              <a:t>espionagem</a:t>
            </a:r>
          </a:p>
          <a:p>
            <a:pPr marL="0" indent="0">
              <a:buNone/>
            </a:pPr>
            <a:r>
              <a:rPr lang="pt-BR" dirty="0" smtClean="0"/>
              <a:t>Art</a:t>
            </a:r>
            <a:r>
              <a:rPr lang="pt-BR" dirty="0"/>
              <a:t>. 146. Penetrar, sem licença, ou introduzir-se clandestinamente ou sob falso pretexto, em lugar sujeito à administração militar, ou centro industrial a serviço de construção ou fabricação sob fiscalização militar, para </a:t>
            </a:r>
            <a:r>
              <a:rPr lang="pt-BR" dirty="0" err="1"/>
              <a:t>colhêr</a:t>
            </a:r>
            <a:r>
              <a:rPr lang="pt-BR" dirty="0"/>
              <a:t> informação destinada a país estrangeiro ou agente </a:t>
            </a:r>
            <a:r>
              <a:rPr lang="pt-BR" dirty="0" smtClean="0"/>
              <a:t>seu:</a:t>
            </a:r>
          </a:p>
          <a:p>
            <a:pPr marL="0" indent="0">
              <a:buNone/>
            </a:pPr>
            <a:r>
              <a:rPr lang="pt-BR" dirty="0" smtClean="0"/>
              <a:t>Pena </a:t>
            </a:r>
            <a:r>
              <a:rPr lang="pt-BR" dirty="0"/>
              <a:t>- reclusão, de três a oito anos.</a:t>
            </a:r>
          </a:p>
          <a:p>
            <a:pPr marL="0" indent="0" algn="just">
              <a:buNone/>
            </a:pPr>
            <a:r>
              <a:rPr lang="pt-BR" dirty="0" smtClean="0"/>
              <a:t>Parágrafo </a:t>
            </a:r>
            <a:r>
              <a:rPr lang="pt-BR" dirty="0"/>
              <a:t>único. Entrar, em local referido no artigo, sem licença de autoridade competente, munido de máquina fotográfica ou qualquer outro meio hábil para a prática de espionagem:</a:t>
            </a:r>
          </a:p>
          <a:p>
            <a:pPr marL="0" indent="0" algn="just">
              <a:buNone/>
            </a:pPr>
            <a:r>
              <a:rPr lang="pt-BR" dirty="0" smtClean="0"/>
              <a:t>Pena </a:t>
            </a:r>
            <a:r>
              <a:rPr lang="pt-BR" dirty="0"/>
              <a:t>- reclusão, até três anos.</a:t>
            </a:r>
          </a:p>
          <a:p>
            <a:pPr marL="0" indent="0" algn="just">
              <a:buNone/>
            </a:pPr>
            <a:r>
              <a:rPr lang="pt-BR" dirty="0"/>
              <a:t>        </a:t>
            </a:r>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32</a:t>
            </a:fld>
            <a:endParaRPr lang="pt-BR"/>
          </a:p>
        </p:txBody>
      </p:sp>
    </p:spTree>
    <p:extLst>
      <p:ext uri="{BB962C8B-B14F-4D97-AF65-F5344CB8AC3E}">
        <p14:creationId xmlns:p14="http://schemas.microsoft.com/office/powerpoint/2010/main" val="31067460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
            <a:lum/>
          </a:blip>
          <a:srcRect/>
          <a:stretch>
            <a:fillRect l="7000" t="1000" r="4000" b="29000"/>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3071"/>
            <a:ext cx="10515600" cy="1325563"/>
          </a:xfrm>
        </p:spPr>
        <p:txBody>
          <a:bodyPr>
            <a:normAutofit fontScale="90000"/>
          </a:bodyPr>
          <a:lstStyle/>
          <a:p>
            <a:pPr algn="ctr" defTabSz="179388"/>
            <a:r>
              <a:rPr lang="pt-BR" sz="4900" b="1" dirty="0" smtClean="0"/>
              <a:t/>
            </a:r>
            <a:br>
              <a:rPr lang="pt-BR" sz="4900" b="1" dirty="0" smtClean="0"/>
            </a:br>
            <a:r>
              <a:rPr lang="pt-BR" sz="4900" b="1" dirty="0"/>
              <a:t/>
            </a:r>
            <a:br>
              <a:rPr lang="pt-BR" sz="4900" b="1" dirty="0"/>
            </a:br>
            <a:r>
              <a:rPr lang="pt-BR" sz="4900" b="1" dirty="0" smtClean="0"/>
              <a:t/>
            </a:r>
            <a:br>
              <a:rPr lang="pt-BR" sz="4900" b="1" dirty="0" smtClean="0"/>
            </a:br>
            <a:r>
              <a:rPr lang="pt-BR" sz="4900" b="1" dirty="0"/>
              <a:t/>
            </a:r>
            <a:br>
              <a:rPr lang="pt-BR" sz="4900" b="1" dirty="0"/>
            </a:br>
            <a:r>
              <a:rPr lang="pt-BR" sz="4900" b="1" dirty="0" smtClean="0"/>
              <a:t>CPM </a:t>
            </a:r>
            <a:r>
              <a:rPr lang="pt-BR" altLang="pt-BR" sz="5400" b="1" dirty="0" smtClean="0"/>
              <a:t>PARTE</a:t>
            </a:r>
            <a:r>
              <a:rPr lang="pt-BR" altLang="pt-BR" sz="6600" b="1" dirty="0" smtClean="0"/>
              <a:t> </a:t>
            </a:r>
            <a:r>
              <a:rPr lang="pt-BR" altLang="pt-BR" sz="5400" b="1" dirty="0"/>
              <a:t>ESPECIAL</a:t>
            </a:r>
            <a:r>
              <a:rPr lang="pt-BR" sz="5400" b="1" dirty="0"/>
              <a:t/>
            </a:r>
            <a:br>
              <a:rPr lang="pt-BR" sz="5400" b="1" dirty="0"/>
            </a:br>
            <a:r>
              <a:rPr lang="pt-BR" sz="5400" b="1" dirty="0"/>
              <a:t/>
            </a:r>
            <a:br>
              <a:rPr lang="pt-BR" sz="5400" b="1" dirty="0"/>
            </a:br>
            <a:r>
              <a:rPr lang="pt-BR" sz="4900" b="1" dirty="0"/>
              <a:t/>
            </a:r>
            <a:br>
              <a:rPr lang="pt-BR" sz="4900" b="1" dirty="0"/>
            </a:br>
            <a:r>
              <a:rPr lang="pt-BR" sz="4900" b="1" dirty="0" smtClean="0"/>
              <a:t/>
            </a:r>
            <a:br>
              <a:rPr lang="pt-BR" sz="4900" b="1" dirty="0" smtClean="0"/>
            </a:br>
            <a:r>
              <a:rPr lang="pt-BR" sz="4900" b="1" dirty="0"/>
              <a:t/>
            </a:r>
            <a:br>
              <a:rPr lang="pt-BR" sz="4900" b="1" dirty="0"/>
            </a:br>
            <a:endParaRPr lang="pt-BR" sz="4900" b="1" dirty="0"/>
          </a:p>
        </p:txBody>
      </p:sp>
      <p:sp>
        <p:nvSpPr>
          <p:cNvPr id="3" name="Título 3"/>
          <p:cNvSpPr txBox="1">
            <a:spLocks/>
          </p:cNvSpPr>
          <p:nvPr/>
        </p:nvSpPr>
        <p:spPr>
          <a:xfrm>
            <a:off x="806729" y="193053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5400" b="1" dirty="0"/>
          </a:p>
        </p:txBody>
      </p:sp>
      <p:sp>
        <p:nvSpPr>
          <p:cNvPr id="2" name="Espaço Reservado para Rodapé 1"/>
          <p:cNvSpPr>
            <a:spLocks noGrp="1"/>
          </p:cNvSpPr>
          <p:nvPr>
            <p:ph type="ftr" sz="quarter" idx="11"/>
          </p:nvPr>
        </p:nvSpPr>
        <p:spPr>
          <a:xfrm>
            <a:off x="7207529" y="6371861"/>
            <a:ext cx="4114800" cy="365125"/>
          </a:xfrm>
        </p:spPr>
        <p:txBody>
          <a:bodyPr/>
          <a:lstStyle/>
          <a:p>
            <a:r>
              <a:rPr lang="pt-BR" dirty="0" smtClean="0"/>
              <a:t>Direito Penal Militar. Prof. Carlos </a:t>
            </a:r>
            <a:r>
              <a:rPr lang="pt-BR" dirty="0" err="1" smtClean="0"/>
              <a:t>Fauaze</a:t>
            </a:r>
            <a:endParaRPr lang="pt-BR" dirty="0"/>
          </a:p>
        </p:txBody>
      </p:sp>
      <p:sp>
        <p:nvSpPr>
          <p:cNvPr id="7" name="Retângulo 6"/>
          <p:cNvSpPr/>
          <p:nvPr/>
        </p:nvSpPr>
        <p:spPr>
          <a:xfrm>
            <a:off x="245847" y="2386686"/>
            <a:ext cx="11992130" cy="584775"/>
          </a:xfrm>
          <a:prstGeom prst="rect">
            <a:avLst/>
          </a:prstGeom>
        </p:spPr>
        <p:txBody>
          <a:bodyPr wrap="square">
            <a:spAutoFit/>
          </a:bodyPr>
          <a:lstStyle/>
          <a:p>
            <a:endParaRPr lang="pt-BR" sz="3200" b="1" i="0" dirty="0">
              <a:solidFill>
                <a:srgbClr val="202122"/>
              </a:solidFill>
              <a:effectLst/>
              <a:latin typeface="+mj-lt"/>
            </a:endParaRPr>
          </a:p>
        </p:txBody>
      </p:sp>
      <p:sp>
        <p:nvSpPr>
          <p:cNvPr id="8" name="Título 3"/>
          <p:cNvSpPr txBox="1">
            <a:spLocks/>
          </p:cNvSpPr>
          <p:nvPr/>
        </p:nvSpPr>
        <p:spPr>
          <a:xfrm>
            <a:off x="644336" y="458165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pt-BR" sz="3600" b="1" dirty="0"/>
          </a:p>
        </p:txBody>
      </p:sp>
      <p:sp>
        <p:nvSpPr>
          <p:cNvPr id="9" name="Rectangle 3"/>
          <p:cNvSpPr txBox="1">
            <a:spLocks noChangeArrowheads="1"/>
          </p:cNvSpPr>
          <p:nvPr/>
        </p:nvSpPr>
        <p:spPr>
          <a:xfrm>
            <a:off x="838200" y="1274034"/>
            <a:ext cx="9776447" cy="5264878"/>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b="1" dirty="0"/>
              <a:t>Desenho ou levantamento de plano ou planta de local militar ou de engenho de </a:t>
            </a:r>
            <a:r>
              <a:rPr lang="pt-BR" b="1" dirty="0" smtClean="0"/>
              <a:t>guerra</a:t>
            </a:r>
            <a:endParaRPr lang="pt-BR" dirty="0" smtClean="0"/>
          </a:p>
          <a:p>
            <a:pPr marL="0" indent="0" algn="just">
              <a:buNone/>
            </a:pPr>
            <a:r>
              <a:rPr lang="pt-BR" dirty="0" smtClean="0"/>
              <a:t>Art</a:t>
            </a:r>
            <a:r>
              <a:rPr lang="pt-BR" dirty="0"/>
              <a:t>. 147. Fazer desenho ou levantar plano ou planta de fortificação, quartel, fábrica, arsenal, hangar ou aeródromo, ou de navio, aeronave ou engenho de guerra motomecanizado, utilizados ou em construção sob administração ou fiscalização militar, ou fotografá-los ou filmá-los:</a:t>
            </a:r>
          </a:p>
          <a:p>
            <a:pPr marL="0" indent="0" algn="just">
              <a:buNone/>
            </a:pPr>
            <a:r>
              <a:rPr lang="pt-BR" dirty="0" smtClean="0"/>
              <a:t>Pena </a:t>
            </a:r>
            <a:r>
              <a:rPr lang="pt-BR" dirty="0"/>
              <a:t>- reclusão, até quatro anos, se o fato não constitui crime mais grave.</a:t>
            </a:r>
          </a:p>
          <a:p>
            <a:pPr marL="0" indent="0" algn="just">
              <a:buNone/>
            </a:pPr>
            <a:r>
              <a:rPr lang="pt-BR" b="1" dirty="0" err="1" smtClean="0"/>
              <a:t>Sobrevôo</a:t>
            </a:r>
            <a:r>
              <a:rPr lang="pt-BR" b="1" dirty="0" smtClean="0"/>
              <a:t> </a:t>
            </a:r>
            <a:r>
              <a:rPr lang="pt-BR" b="1" dirty="0"/>
              <a:t>em local interdito</a:t>
            </a:r>
            <a:endParaRPr lang="pt-BR" dirty="0"/>
          </a:p>
          <a:p>
            <a:pPr marL="0" indent="0" algn="just">
              <a:buNone/>
            </a:pPr>
            <a:r>
              <a:rPr lang="pt-BR" dirty="0" smtClean="0"/>
              <a:t>Art</a:t>
            </a:r>
            <a:r>
              <a:rPr lang="pt-BR" dirty="0"/>
              <a:t>. 148. Sobrevoar local declarado interdito:</a:t>
            </a:r>
          </a:p>
          <a:p>
            <a:pPr marL="0" indent="0" algn="just">
              <a:buNone/>
            </a:pPr>
            <a:r>
              <a:rPr lang="pt-BR" dirty="0" smtClean="0"/>
              <a:t>Pena </a:t>
            </a:r>
            <a:r>
              <a:rPr lang="pt-BR" dirty="0"/>
              <a:t>- reclusão, até três anos.</a:t>
            </a:r>
            <a:endParaRPr lang="pt-BR" dirty="0"/>
          </a:p>
        </p:txBody>
      </p:sp>
      <p:sp>
        <p:nvSpPr>
          <p:cNvPr id="5" name="Espaço Reservado para Número de Slide 4"/>
          <p:cNvSpPr>
            <a:spLocks noGrp="1"/>
          </p:cNvSpPr>
          <p:nvPr>
            <p:ph type="sldNum" sz="quarter" idx="12"/>
          </p:nvPr>
        </p:nvSpPr>
        <p:spPr/>
        <p:txBody>
          <a:bodyPr/>
          <a:lstStyle/>
          <a:p>
            <a:fld id="{4526D6B3-4A4A-47C5-9466-E6AB7B0EA323}" type="slidenum">
              <a:rPr lang="pt-BR" smtClean="0"/>
              <a:t>33</a:t>
            </a:fld>
            <a:endParaRPr lang="pt-BR"/>
          </a:p>
        </p:txBody>
      </p:sp>
    </p:spTree>
    <p:extLst>
      <p:ext uri="{BB962C8B-B14F-4D97-AF65-F5344CB8AC3E}">
        <p14:creationId xmlns:p14="http://schemas.microsoft.com/office/powerpoint/2010/main" val="319038186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9713</TotalTime>
  <Words>1591</Words>
  <Application>Microsoft Office PowerPoint</Application>
  <PresentationFormat>Widescreen</PresentationFormat>
  <Paragraphs>299</Paragraphs>
  <Slides>33</Slides>
  <Notes>1</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33</vt:i4>
      </vt:variant>
    </vt:vector>
  </HeadingPairs>
  <TitlesOfParts>
    <vt:vector size="37" baseType="lpstr">
      <vt:lpstr>Arial</vt:lpstr>
      <vt:lpstr>Calibri</vt:lpstr>
      <vt:lpstr>Calibri Light</vt:lpstr>
      <vt:lpstr>Tema do Office</vt:lpstr>
      <vt:lpstr>DIREITO PENAL MILITAR </vt:lpstr>
      <vt:lpstr>    DAS PENAS    </vt:lpstr>
      <vt:lpstr>    DAS PENAS    </vt:lpstr>
      <vt:lpstr>    DAS PENAS    </vt:lpstr>
      <vt:lpstr>    DAS PENAS    </vt:lpstr>
      <vt:lpstr>    DAS PENAS    </vt:lpstr>
      <vt:lpstr>    DAS PENAS    </vt:lpstr>
      <vt:lpstr>    DAS PENAS    </vt:lpstr>
      <vt:lpstr>    DAS PENAS    </vt:lpstr>
      <vt:lpstr>    DAS PENAS    </vt:lpstr>
      <vt:lpstr>    DAS PENAS    </vt:lpstr>
      <vt:lpstr>    DAS PENAS    </vt:lpstr>
      <vt:lpstr>    DAS PENAS    </vt:lpstr>
      <vt:lpstr>    DAS PENAS    </vt:lpstr>
      <vt:lpstr>    DAS PENAS    </vt:lpstr>
      <vt:lpstr>    DAS PENAS    </vt:lpstr>
      <vt:lpstr>    DAS PENAS    </vt:lpstr>
      <vt:lpstr>    DAS PENAS    </vt:lpstr>
      <vt:lpstr>    DAS PENAS    </vt:lpstr>
      <vt:lpstr>    DAS PENAS    </vt:lpstr>
      <vt:lpstr>    DAS PENAS    </vt:lpstr>
      <vt:lpstr>    DIREITO PENAL MILITAR    </vt:lpstr>
      <vt:lpstr>    PARTE ESPECIAL     </vt:lpstr>
      <vt:lpstr>    CPM PARTE ESPECIAL     </vt:lpstr>
      <vt:lpstr>    CPM PARTE ESPECIAL     </vt:lpstr>
      <vt:lpstr>    CPM PARTE ESPECIAL     </vt:lpstr>
      <vt:lpstr>    CPM PARTE ESPECIAL     </vt:lpstr>
      <vt:lpstr>    CPM PARTE ESPECIAL     </vt:lpstr>
      <vt:lpstr>    CPM PARTE ESPECIAL     </vt:lpstr>
      <vt:lpstr>    CPM PARTE ESPECIAL     </vt:lpstr>
      <vt:lpstr>    CPM PARTE ESPECIAL     </vt:lpstr>
      <vt:lpstr>    CPM PARTE ESPECIAL     </vt:lpstr>
      <vt:lpstr>    CPM PARTE ESPECIAL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DIREITO PENAL MILITAR</dc:title>
  <dc:creator>Acer</dc:creator>
  <cp:lastModifiedBy>Acer</cp:lastModifiedBy>
  <cp:revision>57</cp:revision>
  <dcterms:created xsi:type="dcterms:W3CDTF">2021-01-20T15:26:14Z</dcterms:created>
  <dcterms:modified xsi:type="dcterms:W3CDTF">2021-02-24T01:45:14Z</dcterms:modified>
</cp:coreProperties>
</file>