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82" r:id="rId16"/>
    <p:sldId id="283" r:id="rId17"/>
    <p:sldId id="284" r:id="rId18"/>
    <p:sldId id="285" r:id="rId19"/>
    <p:sldId id="271" r:id="rId20"/>
    <p:sldId id="265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24B701-A82C-44CE-B9F1-CA4BC74D82BA}" type="datetimeFigureOut">
              <a:rPr lang="pt-BR" smtClean="0"/>
              <a:t>26/08/2021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7997FD-D6C1-4005-A18F-93BAADB079F4}" type="slidenum">
              <a:rPr lang="pt-BR" smtClean="0"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91264" cy="792088"/>
          </a:xfrm>
        </p:spPr>
        <p:txBody>
          <a:bodyPr>
            <a:normAutofit fontScale="90000"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t-B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CLIMAS E BIOMAS MUNDIAIS</a:t>
            </a:r>
            <a:endParaRPr lang="pt-B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Professor: Mário Jorge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556792"/>
            <a:ext cx="439248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859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		    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 x TEMPO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89185"/>
            <a:ext cx="8208912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4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79"/>
            <a:ext cx="8568952" cy="588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7178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06" y="332656"/>
            <a:ext cx="849694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12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30" y="1124744"/>
            <a:ext cx="806208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981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9519"/>
            <a:ext cx="7499548" cy="5624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5523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40940"/>
            <a:ext cx="8010128" cy="4505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054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631904"/>
          </a:xfrm>
        </p:spPr>
        <p:txBody>
          <a:bodyPr/>
          <a:lstStyle/>
          <a:p>
            <a:r>
              <a:rPr lang="pt-BR" dirty="0" smtClean="0"/>
              <a:t>ZONAS TÉRMICAS - LATITUDES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66" y="1268760"/>
            <a:ext cx="7609348" cy="50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10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12968" cy="576064"/>
          </a:xfrm>
        </p:spPr>
        <p:txBody>
          <a:bodyPr>
            <a:normAutofit fontScale="90000"/>
          </a:bodyPr>
          <a:lstStyle/>
          <a:p>
            <a:pPr algn="just"/>
            <a:r>
              <a:rPr lang="pt-BR" u="sng" dirty="0" smtClean="0"/>
              <a:t>Principais Tipos Climáticos da Terra</a:t>
            </a:r>
            <a:endParaRPr lang="pt-BR" u="sng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14506"/>
            <a:ext cx="798744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452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063952"/>
          </a:xfrm>
        </p:spPr>
        <p:txBody>
          <a:bodyPr/>
          <a:lstStyle/>
          <a:p>
            <a:pPr algn="just"/>
            <a:r>
              <a:rPr lang="pt-BR" b="1" u="sng" dirty="0"/>
              <a:t>Clima Equatorial</a:t>
            </a:r>
            <a:r>
              <a:rPr lang="pt-BR" dirty="0"/>
              <a:t>: Presente nas zonas tropicais (Amazônia, África e Indonésia), próximas à Linha do Equador. Apresenta temperaturas elevadas, com médias anuais </a:t>
            </a:r>
            <a:r>
              <a:rPr lang="pt-BR" dirty="0" smtClean="0"/>
              <a:t>acima </a:t>
            </a:r>
            <a:r>
              <a:rPr lang="pt-BR" dirty="0"/>
              <a:t>de </a:t>
            </a:r>
            <a:r>
              <a:rPr lang="pt-BR" dirty="0" smtClean="0"/>
              <a:t>26°C</a:t>
            </a:r>
            <a:r>
              <a:rPr lang="pt-BR" dirty="0"/>
              <a:t>, pequena amplitude térmica (diferença entre a maior temperatura registrada e a menor) e muita umidade, com médias pluviométricas superiores a 2.000 milímetros por ano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b="1" u="sng" dirty="0"/>
              <a:t>Clima Tropical</a:t>
            </a:r>
            <a:r>
              <a:rPr lang="pt-BR" dirty="0"/>
              <a:t>: Ocorre na maior parte das regiões localizadas entre os trópicos de Capricórnio e de Câncer. Apresenta elevadas temperaturas, com médias anuais em torno de 20ºC, e duas estações bem definidas: uma quente e úmida (verão) e outra mais fria e seca (inverno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1922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135960"/>
          </a:xfrm>
        </p:spPr>
        <p:txBody>
          <a:bodyPr>
            <a:normAutofit/>
          </a:bodyPr>
          <a:lstStyle/>
          <a:p>
            <a:pPr algn="just"/>
            <a:r>
              <a:rPr lang="pt-BR" b="1" u="sng" dirty="0"/>
              <a:t>Clima Temperado</a:t>
            </a:r>
            <a:r>
              <a:rPr lang="pt-BR" dirty="0"/>
              <a:t>: Presente em áreas de médias altitudes, é o único tipo de clima que possui as quatro estações bem definidas: Primavera, Verão, Outono e Inverno. Possui temperaturas mais amenas, com médias anuais que variam em torno de 8ºC e 15ºC, e umidade que varia de acordo com a sua localização (quanto mais próximo ao litoral, mais úmido</a:t>
            </a:r>
            <a:r>
              <a:rPr lang="pt-BR" dirty="0" smtClean="0"/>
              <a:t>).</a:t>
            </a:r>
          </a:p>
          <a:p>
            <a:pPr algn="just"/>
            <a:r>
              <a:rPr lang="pt-BR" b="1" u="sng" dirty="0"/>
              <a:t>Subtropical</a:t>
            </a:r>
            <a:r>
              <a:rPr lang="pt-BR" dirty="0"/>
              <a:t>: T</a:t>
            </a:r>
            <a:r>
              <a:rPr lang="pt-BR" dirty="0" smtClean="0"/>
              <a:t>ransição </a:t>
            </a:r>
            <a:r>
              <a:rPr lang="pt-BR" dirty="0"/>
              <a:t>entre o clima tropical e o clima temperado. Apresenta temperaturas mais amenas e grande amplitude térmica anual, com temperaturas negativas no inverno e acima dos 30ºC no verão. As estações do ano, apesar de não serem tão bem definidas como as do clima temperado, já começam a se delinear. As chuvas são bem </a:t>
            </a:r>
            <a:r>
              <a:rPr lang="pt-BR" dirty="0" err="1"/>
              <a:t>destribuídas</a:t>
            </a:r>
            <a:r>
              <a:rPr lang="pt-BR" dirty="0"/>
              <a:t> durante o ano e apresentam maior ocorrência durante o verão.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624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063952"/>
          </a:xfrm>
        </p:spPr>
        <p:txBody>
          <a:bodyPr>
            <a:normAutofit fontScale="92500" lnSpcReduction="10000"/>
          </a:bodyPr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b="1" u="sng" dirty="0"/>
              <a:t>Mediterrâneo</a:t>
            </a:r>
            <a:r>
              <a:rPr lang="pt-BR" dirty="0"/>
              <a:t>: Ocorre, principalmente, nas regiões próximas ao Mar Mediterrâneo. </a:t>
            </a:r>
            <a:r>
              <a:rPr lang="pt-BR" dirty="0" err="1"/>
              <a:t>Aprensenta</a:t>
            </a:r>
            <a:r>
              <a:rPr lang="pt-BR" dirty="0"/>
              <a:t> duas estações bem definidas: verão (quente e seco) e inverno (chuvoso e menos quente). As médias de temperatura assemelham-se muito às do clima tropical, mas a quantidade de chuvas é ligeiramente menor no clima mediterrâneo.</a:t>
            </a:r>
          </a:p>
          <a:p>
            <a:pPr algn="just"/>
            <a:endParaRPr lang="pt-BR" dirty="0"/>
          </a:p>
          <a:p>
            <a:pPr algn="just"/>
            <a:r>
              <a:rPr lang="pt-BR" b="1" u="sng" dirty="0"/>
              <a:t>Frio (subpolar):</a:t>
            </a:r>
            <a:r>
              <a:rPr lang="pt-BR" b="1" dirty="0"/>
              <a:t> </a:t>
            </a:r>
            <a:r>
              <a:rPr lang="pt-BR" dirty="0"/>
              <a:t>Presente nas regiões temperadas mais próximas aos polos e apresenta duas estações bem definidas: Verão fresco, com temperaturas em torno de 10º C, e inverno bastante rigoroso, com temperaturas negativas. O índice </a:t>
            </a:r>
            <a:r>
              <a:rPr lang="pt-BR" dirty="0" err="1"/>
              <a:t>pluviomético</a:t>
            </a:r>
            <a:r>
              <a:rPr lang="pt-BR" dirty="0"/>
              <a:t> varia entre 100 e 1000 milímetros, sendo comum a precipitação em forma de flocos de neve durante o inverno.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5815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332656"/>
            <a:ext cx="8424936" cy="619268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b="1" u="sng" dirty="0"/>
              <a:t>Frio de Montanha</a:t>
            </a:r>
            <a:r>
              <a:rPr lang="pt-BR" dirty="0"/>
              <a:t>: Ocorre em regiões com grandes cadeias de montanhas, como os Andes, Himalaia, as Montanhas Rochosas e os Alpes. Caracteriza-se pelas baixas altitudes, com uma grande variação de temperatura conforme a altitude (quanto maior a altitude, menor a temperatura), e a presença de neves eternas (que nunca derretem</a:t>
            </a:r>
            <a:r>
              <a:rPr lang="pt-BR" dirty="0" smtClean="0"/>
              <a:t>).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b="1" u="sng" dirty="0"/>
              <a:t>Polar ou Glacial</a:t>
            </a:r>
            <a:r>
              <a:rPr lang="pt-BR" dirty="0"/>
              <a:t>: Ocorre nas zonas polares ou em latitudes muito elevadas, próximas aos polos norte e sul. Apresenta temperaturas baixas durante o ano todo, com médias anuais próximas a -30º C, uma grande variação na duração do dia e da noite e baixa umidade, com um índice pluviométrico de menos de 200 milímetros anuais.</a:t>
            </a:r>
          </a:p>
        </p:txBody>
      </p:sp>
    </p:spTree>
    <p:extLst>
      <p:ext uri="{BB962C8B-B14F-4D97-AF65-F5344CB8AC3E}">
        <p14:creationId xmlns:p14="http://schemas.microsoft.com/office/powerpoint/2010/main" val="956266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26469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    </a:t>
            </a:r>
            <a:r>
              <a:rPr lang="pt-BR" b="1" u="sng" dirty="0"/>
              <a:t>Desértico</a:t>
            </a:r>
            <a:r>
              <a:rPr lang="pt-BR" dirty="0"/>
              <a:t>: Presente tanto em regiões temperadas quanto em regiões tropicais (norte da África, Oriente Médio, oeste dos Estados Unidos, norte do México, litoral do Chile e do Peru, Austrália e noroeste da Índia), geralmente em regiões de depressões. Apresenta uma grande amplitude térmica durante o dia (com temperaturas próximas aos 50ºC durante o dia e temperaturas negativas durante a noite), baixa umidade, chuvas escassas </a:t>
            </a:r>
            <a:r>
              <a:rPr lang="pt-BR" dirty="0" smtClean="0"/>
              <a:t>e insuficiência pluviométrica </a:t>
            </a:r>
            <a:r>
              <a:rPr lang="pt-BR" dirty="0"/>
              <a:t>e índices pluviométricos inferiores a 250 mm por ano.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    </a:t>
            </a:r>
            <a:r>
              <a:rPr lang="pt-BR" b="1" u="sng" dirty="0"/>
              <a:t>Semiárido</a:t>
            </a:r>
            <a:r>
              <a:rPr lang="pt-BR" dirty="0"/>
              <a:t>: Localiza-se nas bordas dos desertos da América do Norte, América do Sul, Austrália, África e na região Nordeste do Brasil, que, embora não esteja próxima a um deserto, também possui esse tipo de clima em virtude da baixa umidade existente na região.  O semiárido caracteriza-se pela presença de altas temperaturas, com médias anuais em torno de 27º C, baixa umidade, chuvas escassas e irregulares e médias pluviométricas que variam em torno de 300 a 800 milímetros por ano.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002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720080"/>
          </a:xfrm>
        </p:spPr>
        <p:txBody>
          <a:bodyPr>
            <a:normAutofit/>
          </a:bodyPr>
          <a:lstStyle/>
          <a:p>
            <a:pPr algn="just"/>
            <a:r>
              <a:rPr lang="pt-BR" sz="4400" dirty="0" smtClean="0"/>
              <a:t>    </a:t>
            </a:r>
            <a:r>
              <a:rPr lang="pt-BR" sz="4400" u="sng" dirty="0" smtClean="0"/>
              <a:t>Principais </a:t>
            </a:r>
            <a:r>
              <a:rPr lang="pt-BR" sz="4400" u="sng" dirty="0"/>
              <a:t>F</a:t>
            </a:r>
            <a:r>
              <a:rPr lang="pt-BR" sz="4400" u="sng" dirty="0" smtClean="0"/>
              <a:t>enômenos </a:t>
            </a:r>
            <a:r>
              <a:rPr lang="pt-BR" sz="4400" u="sng" dirty="0"/>
              <a:t>C</a:t>
            </a:r>
            <a:r>
              <a:rPr lang="pt-BR" sz="4400" u="sng" dirty="0" smtClean="0"/>
              <a:t>limáticos</a:t>
            </a:r>
            <a:endParaRPr lang="pt-BR" sz="4400" u="sng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236296" cy="5427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688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15146"/>
            <a:ext cx="859026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702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01253"/>
            <a:ext cx="7080448" cy="442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236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900113"/>
            <a:ext cx="8096250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7660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435280" cy="576064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	</a:t>
            </a:r>
            <a:r>
              <a:rPr lang="pt-BR" u="sng" dirty="0" smtClean="0"/>
              <a:t>Principais Biomas </a:t>
            </a:r>
            <a:r>
              <a:rPr lang="pt-BR" u="sng" dirty="0"/>
              <a:t>M</a:t>
            </a:r>
            <a:r>
              <a:rPr lang="pt-BR" u="sng" dirty="0" smtClean="0"/>
              <a:t>undiais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5055840"/>
          </a:xfrm>
        </p:spPr>
        <p:txBody>
          <a:bodyPr/>
          <a:lstStyle/>
          <a:p>
            <a:pPr algn="just"/>
            <a:r>
              <a:rPr lang="pt-BR" u="sng" dirty="0" smtClean="0"/>
              <a:t>BIOMA:</a:t>
            </a:r>
            <a:r>
              <a:rPr lang="pt-BR" dirty="0" smtClean="0"/>
              <a:t> </a:t>
            </a:r>
            <a:r>
              <a:rPr lang="pt-BR" dirty="0"/>
              <a:t> </a:t>
            </a:r>
            <a:r>
              <a:rPr lang="pt-BR" dirty="0" smtClean="0"/>
              <a:t>Conjunto </a:t>
            </a:r>
            <a:r>
              <a:rPr lang="pt-BR" dirty="0"/>
              <a:t>de vida vegetal e animal, constituído pelo agrupamento de tipos de vegetação </a:t>
            </a:r>
            <a:r>
              <a:rPr lang="pt-BR" dirty="0" smtClean="0"/>
              <a:t>contíguos. </a:t>
            </a:r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/>
              <a:t>P</a:t>
            </a:r>
            <a:r>
              <a:rPr lang="pt-BR" dirty="0" smtClean="0"/>
              <a:t>odem </a:t>
            </a:r>
            <a:r>
              <a:rPr lang="pt-BR" dirty="0"/>
              <a:t>ser identificados a nível regional, com condições de geologia e clima semelhantes e que, historicamente, sofreram os mesmos processos de formação da paisagem, resultando em uma diversidade de flora e fauna própria.</a:t>
            </a:r>
          </a:p>
        </p:txBody>
      </p:sp>
    </p:spTree>
    <p:extLst>
      <p:ext uri="{BB962C8B-B14F-4D97-AF65-F5344CB8AC3E}">
        <p14:creationId xmlns:p14="http://schemas.microsoft.com/office/powerpoint/2010/main" val="2074824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514732" cy="5171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296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6768752" cy="555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4011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532440" cy="639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eta para a direita 1"/>
          <p:cNvSpPr/>
          <p:nvPr/>
        </p:nvSpPr>
        <p:spPr>
          <a:xfrm>
            <a:off x="611560" y="1340768"/>
            <a:ext cx="792088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135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6632"/>
            <a:ext cx="8568952" cy="6408712"/>
          </a:xfrm>
        </p:spPr>
        <p:txBody>
          <a:bodyPr/>
          <a:lstStyle/>
          <a:p>
            <a:endParaRPr lang="pt-BR" b="1" u="sng" dirty="0" smtClean="0"/>
          </a:p>
          <a:p>
            <a:pPr marL="0" indent="0">
              <a:buNone/>
            </a:pPr>
            <a:endParaRPr lang="pt-BR" b="1" u="sng" dirty="0"/>
          </a:p>
          <a:p>
            <a:endParaRPr lang="pt-BR" b="1" u="sng" dirty="0" smtClean="0"/>
          </a:p>
          <a:p>
            <a:endParaRPr lang="pt-BR" b="1" u="sng" dirty="0"/>
          </a:p>
          <a:p>
            <a:endParaRPr lang="pt-BR" b="1" u="sng" dirty="0" smtClean="0"/>
          </a:p>
          <a:p>
            <a:pPr marL="0" indent="0">
              <a:buNone/>
            </a:pPr>
            <a:endParaRPr lang="pt-BR" sz="1200" b="1" u="sng" dirty="0" smtClean="0"/>
          </a:p>
          <a:p>
            <a:pPr algn="just"/>
            <a:r>
              <a:rPr lang="pt-BR" b="1" u="sng" dirty="0" smtClean="0"/>
              <a:t>Tundra</a:t>
            </a:r>
            <a:r>
              <a:rPr lang="pt-BR" b="1" dirty="0" smtClean="0"/>
              <a:t>: </a:t>
            </a:r>
            <a:r>
              <a:rPr lang="pt-BR" sz="1800" dirty="0" smtClean="0"/>
              <a:t>Bioma </a:t>
            </a:r>
            <a:r>
              <a:rPr lang="pt-BR" sz="1800" dirty="0"/>
              <a:t>localizado no Hemisfério Norte do planeta, nas regiões próximas ao Ártico, mais precisamente no norte da América, da Europa e em outras localidades, como o Alasca e a Sibéria</a:t>
            </a:r>
            <a:r>
              <a:rPr lang="pt-BR" sz="1800" dirty="0" smtClean="0"/>
              <a:t>.</a:t>
            </a:r>
          </a:p>
          <a:p>
            <a:pPr marL="0" indent="0" algn="just">
              <a:buNone/>
            </a:pPr>
            <a:endParaRPr lang="pt-BR" sz="1800" dirty="0" smtClean="0"/>
          </a:p>
          <a:p>
            <a:pPr algn="just"/>
            <a:r>
              <a:rPr lang="pt-BR" sz="1800" dirty="0" smtClean="0"/>
              <a:t>É </a:t>
            </a:r>
            <a:r>
              <a:rPr lang="pt-BR" sz="1800" dirty="0"/>
              <a:t>marcada pela presença de pequenos vegetais espaçados entre si, com predominância para arbustos, ervas, líquens e </a:t>
            </a:r>
            <a:r>
              <a:rPr lang="pt-BR" sz="1800" dirty="0" smtClean="0"/>
              <a:t>musgos.</a:t>
            </a:r>
          </a:p>
          <a:p>
            <a:pPr marL="0" indent="0" algn="just">
              <a:buNone/>
            </a:pPr>
            <a:endParaRPr lang="pt-BR" sz="1800" dirty="0" smtClean="0"/>
          </a:p>
          <a:p>
            <a:pPr algn="just"/>
            <a:r>
              <a:rPr lang="pt-BR" sz="1800" dirty="0"/>
              <a:t>O tipo de solo da Tundra é </a:t>
            </a:r>
            <a:r>
              <a:rPr lang="pt-BR" sz="1800" dirty="0" smtClean="0"/>
              <a:t>o PERMAFROST, </a:t>
            </a:r>
            <a:r>
              <a:rPr lang="pt-BR" sz="1800" dirty="0"/>
              <a:t>também conhecido como </a:t>
            </a:r>
            <a:r>
              <a:rPr lang="pt-BR" sz="1800" dirty="0" err="1"/>
              <a:t>pergelissolo</a:t>
            </a:r>
            <a:r>
              <a:rPr lang="pt-BR" sz="1800" dirty="0"/>
              <a:t>. O </a:t>
            </a:r>
            <a:r>
              <a:rPr lang="pt-BR" sz="1800" dirty="0" err="1"/>
              <a:t>permafrost</a:t>
            </a:r>
            <a:r>
              <a:rPr lang="pt-BR" sz="1800" dirty="0"/>
              <a:t> é, em linhas gerais, caracterizado por estar quase sempre congelado, não permitindo ou dificultando ao máximo a penetração das raízes das plantas em grandes profundidades.</a:t>
            </a:r>
          </a:p>
          <a:p>
            <a:pPr algn="just"/>
            <a:endParaRPr lang="pt-BR" sz="1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66" y="188640"/>
            <a:ext cx="361950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40"/>
            <a:ext cx="36195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769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13596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r>
              <a:rPr lang="pt-BR" b="1" u="sng" dirty="0" smtClean="0"/>
              <a:t>TAIGA</a:t>
            </a:r>
            <a:r>
              <a:rPr lang="pt-BR" dirty="0"/>
              <a:t>: </a:t>
            </a:r>
            <a:r>
              <a:rPr lang="pt-BR" dirty="0" smtClean="0"/>
              <a:t>Ou </a:t>
            </a:r>
            <a:r>
              <a:rPr lang="pt-BR" dirty="0"/>
              <a:t>floresta </a:t>
            </a:r>
            <a:r>
              <a:rPr lang="pt-BR" dirty="0" smtClean="0"/>
              <a:t>boreal/floresta </a:t>
            </a:r>
            <a:r>
              <a:rPr lang="pt-BR" dirty="0"/>
              <a:t>de coníferas, é o tipo de vegetação predominante das regiões localizadas em </a:t>
            </a:r>
            <a:r>
              <a:rPr lang="pt-BR" dirty="0" smtClean="0"/>
              <a:t>MÉDIAS</a:t>
            </a:r>
            <a:r>
              <a:rPr lang="pt-BR" dirty="0" smtClean="0"/>
              <a:t> </a:t>
            </a:r>
            <a:r>
              <a:rPr lang="pt-BR" dirty="0" smtClean="0"/>
              <a:t>latitudes (norte).</a:t>
            </a:r>
          </a:p>
          <a:p>
            <a:pPr algn="just"/>
            <a:r>
              <a:rPr lang="pt-BR" dirty="0" smtClean="0"/>
              <a:t>Localizada </a:t>
            </a:r>
            <a:r>
              <a:rPr lang="pt-BR" dirty="0"/>
              <a:t>entre as florestas tropicais </a:t>
            </a:r>
            <a:r>
              <a:rPr lang="pt-BR" dirty="0" smtClean="0"/>
              <a:t>(em baixas latitudes) </a:t>
            </a:r>
            <a:r>
              <a:rPr lang="pt-BR" dirty="0"/>
              <a:t>e a tundra </a:t>
            </a:r>
            <a:r>
              <a:rPr lang="pt-BR" dirty="0" smtClean="0"/>
              <a:t>(em altas latitudes norte), </a:t>
            </a:r>
            <a:r>
              <a:rPr lang="pt-BR" dirty="0"/>
              <a:t>pode ser encontrado nas porções norte da América do Norte, da Europa e da Ásia</a:t>
            </a:r>
            <a:r>
              <a:rPr lang="pt-BR" dirty="0" smtClean="0"/>
              <a:t>.</a:t>
            </a:r>
          </a:p>
          <a:p>
            <a:pPr algn="just"/>
            <a:r>
              <a:rPr lang="pt-BR" dirty="0" smtClean="0"/>
              <a:t>Composta </a:t>
            </a:r>
            <a:r>
              <a:rPr lang="pt-BR" dirty="0"/>
              <a:t>por árvores de grande porte com troncos retos e copas em forma de cones. As principais espécies são o pinheiro, cipreste e o abeto. P</a:t>
            </a:r>
            <a:r>
              <a:rPr lang="pt-BR" dirty="0" smtClean="0"/>
              <a:t>ossuem </a:t>
            </a:r>
            <a:r>
              <a:rPr lang="pt-BR" dirty="0"/>
              <a:t>folhas aciculifoliadas, ou seja, em forma de agulha – essa característica é uma forma para não acumular neve.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174" y="188640"/>
            <a:ext cx="3747115" cy="2499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1653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264696"/>
          </a:xfrm>
        </p:spPr>
        <p:txBody>
          <a:bodyPr/>
          <a:lstStyle/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r>
              <a:rPr lang="pt-BR" b="1" u="sng" dirty="0" smtClean="0"/>
              <a:t>Floresta </a:t>
            </a:r>
            <a:r>
              <a:rPr lang="pt-BR" b="1" u="sng" dirty="0"/>
              <a:t>Temperada:</a:t>
            </a:r>
            <a:r>
              <a:rPr lang="pt-BR" dirty="0"/>
              <a:t> </a:t>
            </a:r>
            <a:r>
              <a:rPr lang="pt-BR" sz="2000" dirty="0"/>
              <a:t>Origina-se nas zonas temperadas, principalmente nos países da América do Norte, Europa e em alguns países da Ásia. Em virtude da existência das quatro estações do ano bastante definidas, a vegetação é abundante e diversificada, possuindo espécies de diversos tamanhos, cascas grossas e folhas largas que caem durante o outono e brotam na </a:t>
            </a:r>
            <a:r>
              <a:rPr lang="pt-BR" sz="2000" dirty="0" smtClean="0"/>
              <a:t>primavera.</a:t>
            </a:r>
            <a:endParaRPr lang="pt-BR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6672"/>
            <a:ext cx="403244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635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496944" cy="6192688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r>
              <a:rPr lang="pt-BR" b="1" u="sng" dirty="0" smtClean="0"/>
              <a:t>Florestas </a:t>
            </a:r>
            <a:r>
              <a:rPr lang="pt-BR" b="1" u="sng" dirty="0"/>
              <a:t>Tropicais: </a:t>
            </a:r>
            <a:r>
              <a:rPr lang="pt-BR" sz="2000" dirty="0"/>
              <a:t>Localizada em áreas de clima tropical, principalmente próximas do litoral, possui características semelhantes às da floresta equatorial. Recebe muita umidade e possui uma vegetação densa, com vários extratos (tamanhos diferentes) e muita biodiversidade. O exemplo de floresta tropical brasileira é a Mata Atlântica, que já foi praticamente toda devastada pela atividade humana</a:t>
            </a:r>
            <a:r>
              <a:rPr lang="pt-BR" sz="2000" dirty="0" smtClean="0"/>
              <a:t>.</a:t>
            </a:r>
          </a:p>
          <a:p>
            <a:pPr algn="just"/>
            <a:r>
              <a:rPr lang="pt-BR" sz="2000" dirty="0" smtClean="0"/>
              <a:t>Diferencia-se das florestas equatoriais basicamente por possuir maior biodiversidade relativa.</a:t>
            </a:r>
            <a:endParaRPr lang="pt-BR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4664"/>
            <a:ext cx="492054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597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6135960"/>
          </a:xfrm>
        </p:spPr>
        <p:txBody>
          <a:bodyPr>
            <a:normAutofit/>
          </a:bodyPr>
          <a:lstStyle/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r>
              <a:rPr lang="pt-BR" b="1" u="sng" dirty="0" smtClean="0"/>
              <a:t>SAVANAS</a:t>
            </a:r>
            <a:r>
              <a:rPr lang="pt-BR" b="1" u="sng" dirty="0"/>
              <a:t>: </a:t>
            </a:r>
            <a:r>
              <a:rPr lang="pt-BR" sz="2000" dirty="0"/>
              <a:t>Localizam-se entre as áreas de florestas tropicais e regiões de climas áridos ou semiáridos, nas zonas tropicais, havendo predominância de uma estação úmida (verão) e outra seca (inverno). Em razão da alternância entre estações secas e úmidas, a vegetação nas savanas é constituída, principalmente, por arbustos e árvores de médio e pequeno porte com raízes profundas, folhas grossas e troncos retorcidos</a:t>
            </a:r>
            <a:r>
              <a:rPr lang="pt-BR" sz="2000" dirty="0" smtClean="0"/>
              <a:t>.</a:t>
            </a:r>
          </a:p>
          <a:p>
            <a:pPr algn="just"/>
            <a:r>
              <a:rPr lang="pt-BR" sz="2000" dirty="0" smtClean="0"/>
              <a:t>EX: Savana ( África ) Cerrado (Brasil) Bush e o </a:t>
            </a:r>
            <a:r>
              <a:rPr lang="pt-BR" sz="2000" dirty="0" err="1" smtClean="0"/>
              <a:t>Scrub</a:t>
            </a:r>
            <a:r>
              <a:rPr lang="pt-BR" sz="2000" dirty="0" smtClean="0"/>
              <a:t> ( Austrália) e o Lhanos (Venezuela).</a:t>
            </a:r>
            <a:endParaRPr lang="pt-BR" sz="2000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48"/>
            <a:ext cx="4536504" cy="3010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762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424936" cy="6336704"/>
          </a:xfrm>
        </p:spPr>
        <p:txBody>
          <a:bodyPr>
            <a:normAutofit/>
          </a:bodyPr>
          <a:lstStyle/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r>
              <a:rPr lang="pt-BR" dirty="0" smtClean="0"/>
              <a:t>PRADARIAS: </a:t>
            </a:r>
            <a:r>
              <a:rPr lang="pt-BR" sz="2000" dirty="0" smtClean="0"/>
              <a:t>Muito </a:t>
            </a:r>
            <a:r>
              <a:rPr lang="pt-BR" sz="2000" dirty="0"/>
              <a:t>comuns em área de clima subtropical e de relevos em que predominam as planícies. São muito encontrados nos Estados Unidos, no sul do Brasil e em algumas regiões da Ásia. Em virtude da irregularidade das chuvas, esse bioma possui poucas, ou nenhuma, espécies herbáceas e arbóreas, sendo constituído principalmente por gramíneas e outras plantas que se adaptam a esse tipo de clima.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9158"/>
            <a:ext cx="443933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007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991944"/>
          </a:xfrm>
        </p:spPr>
        <p:txBody>
          <a:bodyPr>
            <a:normAutofit/>
          </a:bodyPr>
          <a:lstStyle/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/>
          </a:p>
          <a:p>
            <a:pPr algn="just"/>
            <a:endParaRPr lang="pt-BR" sz="2000" u="sng" dirty="0" smtClean="0"/>
          </a:p>
          <a:p>
            <a:pPr algn="just"/>
            <a:r>
              <a:rPr lang="pt-BR" sz="2400" u="sng" dirty="0" smtClean="0"/>
              <a:t>Vegetação </a:t>
            </a:r>
            <a:r>
              <a:rPr lang="pt-BR" sz="2400" u="sng" dirty="0" err="1" smtClean="0"/>
              <a:t>semi-árida</a:t>
            </a:r>
            <a:r>
              <a:rPr lang="pt-BR" sz="2400" dirty="0"/>
              <a:t>: Nesse ambiente, desenvolve-se uma vegetação adaptada à falta de água. As plantas apresentam raízes desenvolvidas, para poder retirar o máximo de água do solo; caules suculentos, que armazenam água, e folhas pequenas, muitas vezes transformadas em espinhos, que caem durante a seca (verão) para reduzir a perda de água por transpiração. Predominam árvores e arbustos baixos e um grande número de cactáceas....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424" y="404664"/>
            <a:ext cx="3936479" cy="2249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342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120680"/>
          </a:xfrm>
        </p:spPr>
        <p:txBody>
          <a:bodyPr>
            <a:normAutofit/>
          </a:bodyPr>
          <a:lstStyle/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endParaRPr lang="pt-BR" b="1" u="sng" dirty="0" smtClean="0"/>
          </a:p>
          <a:p>
            <a:pPr algn="just"/>
            <a:endParaRPr lang="pt-BR" b="1" u="sng" dirty="0"/>
          </a:p>
          <a:p>
            <a:pPr algn="just"/>
            <a:r>
              <a:rPr lang="pt-BR" b="1" u="sng" dirty="0" smtClean="0"/>
              <a:t>Vegetação Desértica</a:t>
            </a:r>
            <a:r>
              <a:rPr lang="pt-BR" dirty="0"/>
              <a:t>: Localizam-se em áreas de clima árido ou desértico, com pouca umidade e chuvas irregulares, solos arenosos e uma escassa vegetação, que está adaptada à baixa umidade (xerófilas</a:t>
            </a:r>
            <a:r>
              <a:rPr lang="pt-BR" dirty="0" smtClean="0"/>
              <a:t>). </a:t>
            </a:r>
            <a:r>
              <a:rPr lang="pt-BR" dirty="0"/>
              <a:t>Os principais desertos do mundo são: o deserto do Saara, o deserto do Kalahari, o deserto de Gobi e o grande deserto australiano.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188640"/>
            <a:ext cx="4176464" cy="2784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5377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567</TotalTime>
  <Words>1415</Words>
  <Application>Microsoft Office PowerPoint</Application>
  <PresentationFormat>Apresentação na tela (4:3)</PresentationFormat>
  <Paragraphs>105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Fluxo</vt:lpstr>
      <vt:lpstr> CLIMAS E BIOMAS MUNDIAIS</vt:lpstr>
      <vt:lpstr>      CLIMA x TEMPO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Principais Tipos Climáticos da Terra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Principais Fenômenos Climáticos</vt:lpstr>
      <vt:lpstr>Apresentação do PowerPoint</vt:lpstr>
      <vt:lpstr>Apresentação do PowerPoint</vt:lpstr>
      <vt:lpstr>Apresentação do PowerPoint</vt:lpstr>
      <vt:lpstr> Principais Biomas Mundiais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CLIMAS E BIOMAS MUNDIAIS</dc:title>
  <dc:creator>Cliente</dc:creator>
  <cp:lastModifiedBy>Cliente</cp:lastModifiedBy>
  <cp:revision>36</cp:revision>
  <dcterms:created xsi:type="dcterms:W3CDTF">2016-05-05T22:15:58Z</dcterms:created>
  <dcterms:modified xsi:type="dcterms:W3CDTF">2021-08-26T20:02:27Z</dcterms:modified>
</cp:coreProperties>
</file>