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4"/>
  </p:notesMasterIdLst>
  <p:sldIdLst>
    <p:sldId id="267" r:id="rId3"/>
    <p:sldId id="469" r:id="rId4"/>
    <p:sldId id="502" r:id="rId5"/>
    <p:sldId id="506" r:id="rId6"/>
    <p:sldId id="507" r:id="rId7"/>
    <p:sldId id="508" r:id="rId8"/>
    <p:sldId id="509" r:id="rId9"/>
    <p:sldId id="510" r:id="rId10"/>
    <p:sldId id="536" r:id="rId11"/>
    <p:sldId id="537" r:id="rId12"/>
    <p:sldId id="504" r:id="rId13"/>
    <p:sldId id="515" r:id="rId14"/>
    <p:sldId id="516" r:id="rId15"/>
    <p:sldId id="519" r:id="rId16"/>
    <p:sldId id="518" r:id="rId17"/>
    <p:sldId id="520" r:id="rId18"/>
    <p:sldId id="521" r:id="rId19"/>
    <p:sldId id="522" r:id="rId20"/>
    <p:sldId id="524" r:id="rId21"/>
    <p:sldId id="523" r:id="rId22"/>
    <p:sldId id="525" r:id="rId23"/>
    <p:sldId id="526" r:id="rId24"/>
    <p:sldId id="527" r:id="rId25"/>
    <p:sldId id="528" r:id="rId26"/>
    <p:sldId id="529" r:id="rId27"/>
    <p:sldId id="530" r:id="rId28"/>
    <p:sldId id="531" r:id="rId29"/>
    <p:sldId id="532" r:id="rId30"/>
    <p:sldId id="533" r:id="rId31"/>
    <p:sldId id="534" r:id="rId32"/>
    <p:sldId id="535"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5EA"/>
    <a:srgbClr val="EAEFF7"/>
    <a:srgbClr val="D2DEEF"/>
    <a:srgbClr val="BAD5ED"/>
    <a:srgbClr val="FFA225"/>
    <a:srgbClr val="FA0000"/>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édio 1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Estilo Médio 4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varScale="1">
        <p:scale>
          <a:sx n="72" d="100"/>
          <a:sy n="72" d="100"/>
        </p:scale>
        <p:origin x="660"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F8B9-4D36-41B5-BD7C-239993938E63}" type="datetimeFigureOut">
              <a:rPr lang="pt-BR" smtClean="0"/>
              <a:t>16/08/2022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03381-1091-4779-8CA0-34E059F384EC}" type="slidenum">
              <a:rPr lang="pt-BR" smtClean="0"/>
              <a:t>‹nº›</a:t>
            </a:fld>
            <a:endParaRPr lang="pt-BR"/>
          </a:p>
        </p:txBody>
      </p:sp>
    </p:spTree>
    <p:extLst>
      <p:ext uri="{BB962C8B-B14F-4D97-AF65-F5344CB8AC3E}">
        <p14:creationId xmlns:p14="http://schemas.microsoft.com/office/powerpoint/2010/main" val="63393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576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54597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63417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05909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61470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56069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198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2049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06905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25187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t>16/08/2022</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t>‹nº›</a:t>
            </a:fld>
            <a:endParaRPr lang="pt-BR" dirty="0"/>
          </a:p>
        </p:txBody>
      </p:sp>
    </p:spTree>
    <p:extLst>
      <p:ext uri="{BB962C8B-B14F-4D97-AF65-F5344CB8AC3E}">
        <p14:creationId xmlns:p14="http://schemas.microsoft.com/office/powerpoint/2010/main" val="395894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dirty="0">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3914609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dirty="0">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168693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dirty="0">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733210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dirty="0">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4214460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dirty="0">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2365573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dirty="0">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471726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dirty="0">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3887445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dirty="0">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681990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dirty="0">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1098715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dirty="0">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569690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dirty="0">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2225458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t>16/08/2022</a:t>
            </a:fld>
            <a:endParaRPr lang="pt-BR" dirty="0"/>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t>‹nº›</a:t>
            </a:fld>
            <a:endParaRPr lang="pt-BR" dirty="0"/>
          </a:p>
        </p:txBody>
      </p:sp>
    </p:spTree>
    <p:extLst>
      <p:ext uri="{BB962C8B-B14F-4D97-AF65-F5344CB8AC3E}">
        <p14:creationId xmlns:p14="http://schemas.microsoft.com/office/powerpoint/2010/main" val="184766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A17E5-379D-4CCC-BD84-B3E98858446B}" type="datetimeFigureOut">
              <a:rPr lang="pt-BR" smtClean="0">
                <a:solidFill>
                  <a:prstClr val="black">
                    <a:tint val="75000"/>
                  </a:prstClr>
                </a:solidFill>
              </a:rPr>
              <a:pPr/>
              <a:t>16/08/2022</a:t>
            </a:fld>
            <a:endParaRPr lang="pt-BR" dirty="0">
              <a:solidFill>
                <a:prstClr val="black">
                  <a:tint val="75000"/>
                </a:prstClr>
              </a:solidFill>
            </a:endParaRP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solidFill>
                <a:prstClr val="black">
                  <a:tint val="75000"/>
                </a:prstClr>
              </a:solidFill>
            </a:endParaRP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C49B8-E5E0-4946-B84E-E66DF14B47A0}" type="slidenum">
              <a:rPr lang="pt-BR" smtClean="0">
                <a:solidFill>
                  <a:prstClr val="black">
                    <a:tint val="75000"/>
                  </a:prstClr>
                </a:solidFill>
              </a:rPr>
              <a:pPr/>
              <a:t>‹nº›</a:t>
            </a:fld>
            <a:endParaRPr lang="pt-BR" dirty="0">
              <a:solidFill>
                <a:prstClr val="black">
                  <a:tint val="75000"/>
                </a:prstClr>
              </a:solidFill>
            </a:endParaRPr>
          </a:p>
        </p:txBody>
      </p:sp>
    </p:spTree>
    <p:extLst>
      <p:ext uri="{BB962C8B-B14F-4D97-AF65-F5344CB8AC3E}">
        <p14:creationId xmlns:p14="http://schemas.microsoft.com/office/powerpoint/2010/main" val="33938120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1070866"/>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sp>
        <p:nvSpPr>
          <p:cNvPr id="6" name="CaixaDeTexto 5"/>
          <p:cNvSpPr txBox="1"/>
          <p:nvPr/>
        </p:nvSpPr>
        <p:spPr>
          <a:xfrm>
            <a:off x="2675525" y="4864377"/>
            <a:ext cx="6840950" cy="830997"/>
          </a:xfrm>
          <a:prstGeom prst="rect">
            <a:avLst/>
          </a:prstGeom>
          <a:noFill/>
        </p:spPr>
        <p:txBody>
          <a:bodyPr wrap="square" rtlCol="0">
            <a:spAutoFit/>
          </a:bodyPr>
          <a:lstStyle/>
          <a:p>
            <a:pPr algn="ctr"/>
            <a:r>
              <a:rPr lang="pt-BR" sz="4800" b="1" dirty="0">
                <a:latin typeface="Arial Black" panose="020B0A04020102020204" pitchFamily="34" charset="0"/>
                <a:cs typeface="Arial" panose="020B0604020202020204" pitchFamily="34" charset="0"/>
              </a:rPr>
              <a:t>ICA 100-12</a:t>
            </a:r>
            <a:endParaRPr lang="pt-BR" sz="4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3011063"/>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algn="ctr"/>
            <a:r>
              <a:rPr lang="pt-BR" sz="2400" b="1" dirty="0">
                <a:solidFill>
                  <a:schemeClr val="accent5">
                    <a:lumMod val="75000"/>
                  </a:schemeClr>
                </a:solidFill>
                <a:latin typeface="Arial Black" panose="020B0A04020102020204" pitchFamily="34" charset="0"/>
              </a:rPr>
              <a:t>Prof. Ailton Pinheiro</a:t>
            </a:r>
          </a:p>
        </p:txBody>
      </p:sp>
      <p:sp>
        <p:nvSpPr>
          <p:cNvPr id="8" name="CaixaDeTexto 7"/>
          <p:cNvSpPr txBox="1"/>
          <p:nvPr/>
        </p:nvSpPr>
        <p:spPr>
          <a:xfrm>
            <a:off x="2523125" y="5994677"/>
            <a:ext cx="6840950" cy="523220"/>
          </a:xfrm>
          <a:prstGeom prst="rect">
            <a:avLst/>
          </a:prstGeom>
          <a:noFill/>
        </p:spPr>
        <p:txBody>
          <a:bodyPr wrap="square" rtlCol="0">
            <a:spAutoFit/>
          </a:bodyPr>
          <a:lstStyle/>
          <a:p>
            <a:pPr algn="ctr"/>
            <a:r>
              <a:rPr lang="pt-BR" sz="2800" b="1" dirty="0">
                <a:latin typeface="Arial Black" panose="020B0A04020102020204" pitchFamily="34" charset="0"/>
                <a:cs typeface="Arial" panose="020B0604020202020204" pitchFamily="34" charset="0"/>
              </a:rPr>
              <a:t>Aula 02.03</a:t>
            </a:r>
            <a:endParaRPr lang="pt-BR" sz="2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spTree>
    <p:extLst>
      <p:ext uri="{BB962C8B-B14F-4D97-AF65-F5344CB8AC3E}">
        <p14:creationId xmlns:p14="http://schemas.microsoft.com/office/powerpoint/2010/main" val="29223499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2435414" cy="60604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4388415" y="1070866"/>
            <a:ext cx="3415170" cy="1761136"/>
          </a:xfrm>
        </p:spPr>
        <p:txBody>
          <a:bodyPr>
            <a:normAutofit/>
          </a:bodyPr>
          <a:lstStyle/>
          <a:p>
            <a:r>
              <a:rPr lang="pt-BR" sz="9600" dirty="0">
                <a:ln>
                  <a:solidFill>
                    <a:schemeClr val="accent1">
                      <a:lumMod val="75000"/>
                    </a:schemeClr>
                  </a:solidFill>
                </a:ln>
                <a:effectLst>
                  <a:outerShdw blurRad="50800" dist="38100" dir="18900000" algn="bl" rotWithShape="0">
                    <a:prstClr val="black">
                      <a:alpha val="40000"/>
                    </a:prstClr>
                  </a:outerShdw>
                </a:effectLst>
                <a:latin typeface="Arial Black" panose="020B0A04020102020204" pitchFamily="34" charset="0"/>
              </a:rPr>
              <a:t>BCT</a:t>
            </a:r>
          </a:p>
        </p:txBody>
      </p:sp>
      <p:sp>
        <p:nvSpPr>
          <p:cNvPr id="6" name="CaixaDeTexto 5"/>
          <p:cNvSpPr txBox="1"/>
          <p:nvPr/>
        </p:nvSpPr>
        <p:spPr>
          <a:xfrm>
            <a:off x="2675525" y="4864377"/>
            <a:ext cx="6840950" cy="830997"/>
          </a:xfrm>
          <a:prstGeom prst="rect">
            <a:avLst/>
          </a:prstGeom>
          <a:noFill/>
        </p:spPr>
        <p:txBody>
          <a:bodyPr wrap="square" rtlCol="0">
            <a:spAutoFit/>
          </a:bodyPr>
          <a:lstStyle/>
          <a:p>
            <a:pPr algn="ctr"/>
            <a:r>
              <a:rPr lang="pt-BR" sz="4800" b="1" dirty="0">
                <a:latin typeface="Arial Black" panose="020B0A04020102020204" pitchFamily="34" charset="0"/>
                <a:cs typeface="Arial" panose="020B0604020202020204" pitchFamily="34" charset="0"/>
              </a:rPr>
              <a:t>ICA 100-12</a:t>
            </a:r>
            <a:endParaRPr lang="pt-BR" sz="4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pic>
        <p:nvPicPr>
          <p:cNvPr id="8194"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8255" t="11755" r="9441" b="40713"/>
          <a:stretch/>
        </p:blipFill>
        <p:spPr bwMode="auto">
          <a:xfrm>
            <a:off x="2200468" y="3011063"/>
            <a:ext cx="7791063" cy="167425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8366077" y="311636"/>
            <a:ext cx="3516508" cy="461665"/>
          </a:xfrm>
          <a:prstGeom prst="rect">
            <a:avLst/>
          </a:prstGeom>
          <a:noFill/>
        </p:spPr>
        <p:txBody>
          <a:bodyPr wrap="square" rtlCol="0">
            <a:spAutoFit/>
          </a:bodyPr>
          <a:lstStyle/>
          <a:p>
            <a:pPr algn="ctr"/>
            <a:r>
              <a:rPr lang="pt-BR" sz="2400" b="1" dirty="0">
                <a:solidFill>
                  <a:schemeClr val="accent5">
                    <a:lumMod val="75000"/>
                  </a:schemeClr>
                </a:solidFill>
                <a:latin typeface="Arial Black" panose="020B0A04020102020204" pitchFamily="34" charset="0"/>
              </a:rPr>
              <a:t>Prof. Ailton Pinheiro</a:t>
            </a:r>
          </a:p>
        </p:txBody>
      </p:sp>
      <p:sp>
        <p:nvSpPr>
          <p:cNvPr id="8" name="CaixaDeTexto 7"/>
          <p:cNvSpPr txBox="1"/>
          <p:nvPr/>
        </p:nvSpPr>
        <p:spPr>
          <a:xfrm>
            <a:off x="2523125" y="5994677"/>
            <a:ext cx="6840950" cy="523220"/>
          </a:xfrm>
          <a:prstGeom prst="rect">
            <a:avLst/>
          </a:prstGeom>
          <a:noFill/>
        </p:spPr>
        <p:txBody>
          <a:bodyPr wrap="square" rtlCol="0">
            <a:spAutoFit/>
          </a:bodyPr>
          <a:lstStyle/>
          <a:p>
            <a:pPr algn="ctr"/>
            <a:r>
              <a:rPr lang="pt-BR" sz="2800" b="1" dirty="0">
                <a:latin typeface="Arial Black" panose="020B0A04020102020204" pitchFamily="34" charset="0"/>
                <a:cs typeface="Arial" panose="020B0604020202020204" pitchFamily="34" charset="0"/>
              </a:rPr>
              <a:t>REGRAS DO AR</a:t>
            </a:r>
            <a:endParaRPr lang="pt-BR" sz="2800" b="1" dirty="0">
              <a:ln>
                <a:solidFill>
                  <a:schemeClr val="accent1">
                    <a:lumMod val="75000"/>
                  </a:schemeClr>
                </a:solidFill>
              </a:ln>
              <a:effectLst>
                <a:outerShdw blurRad="63500" sx="102000" sy="102000" algn="ctr" rotWithShape="0">
                  <a:prstClr val="black">
                    <a:alpha val="40000"/>
                  </a:prstClr>
                </a:outerShdw>
              </a:effectLst>
              <a:latin typeface="Arial Black" panose="020B0A04020102020204" pitchFamily="34" charset="0"/>
            </a:endParaRPr>
          </a:p>
        </p:txBody>
      </p:sp>
    </p:spTree>
    <p:extLst>
      <p:ext uri="{BB962C8B-B14F-4D97-AF65-F5344CB8AC3E}">
        <p14:creationId xmlns:p14="http://schemas.microsoft.com/office/powerpoint/2010/main" val="21398142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4.6.2.5 Desvios do Plano de Voo em vigor</a:t>
            </a:r>
          </a:p>
          <a:p>
            <a:pPr marL="0" indent="0" algn="just">
              <a:buNone/>
            </a:pPr>
            <a:endParaRPr lang="pt-BR" sz="100" dirty="0">
              <a:latin typeface="Arial" panose="020B0604020202020204" pitchFamily="34" charset="0"/>
              <a:cs typeface="Arial" panose="020B0604020202020204" pitchFamily="34" charset="0"/>
            </a:endParaRPr>
          </a:p>
          <a:p>
            <a:pPr marL="0" indent="0" algn="just">
              <a:buNone/>
            </a:pPr>
            <a:r>
              <a:rPr lang="pt-BR" sz="2000" dirty="0">
                <a:latin typeface="Arial" panose="020B0604020202020204" pitchFamily="34" charset="0"/>
                <a:cs typeface="Arial" panose="020B0604020202020204" pitchFamily="34" charset="0"/>
              </a:rPr>
              <a:t>4.6.2.5.1 No caso que um voo controlado desvie do seu Plano de Voo em vigor, as seguintes ações devem ser tomadas:</a:t>
            </a:r>
          </a:p>
          <a:p>
            <a:pPr marL="0" indent="0" algn="just">
              <a:buNone/>
            </a:pPr>
            <a:r>
              <a:rPr lang="pt-BR" sz="2000" dirty="0">
                <a:latin typeface="Arial" panose="020B0604020202020204" pitchFamily="34" charset="0"/>
                <a:cs typeface="Arial" panose="020B0604020202020204" pitchFamily="34" charset="0"/>
              </a:rPr>
              <a:t>a) </a:t>
            </a:r>
            <a:r>
              <a:rPr lang="pt-BR" sz="2000" b="1" dirty="0">
                <a:latin typeface="Arial" panose="020B0604020202020204" pitchFamily="34" charset="0"/>
                <a:cs typeface="Arial" panose="020B0604020202020204" pitchFamily="34" charset="0"/>
              </a:rPr>
              <a:t>desvio de rota</a:t>
            </a:r>
            <a:r>
              <a:rPr lang="pt-BR" sz="2000" dirty="0">
                <a:latin typeface="Arial" panose="020B0604020202020204" pitchFamily="34" charset="0"/>
                <a:cs typeface="Arial" panose="020B0604020202020204" pitchFamily="34" charset="0"/>
              </a:rPr>
              <a:t>: se a aeronave se desviar da rota, deverão ser tomadas providências no sentido de mudar a proa e retornar à rota proposta imediatamente;</a:t>
            </a:r>
          </a:p>
          <a:p>
            <a:pPr marL="0" indent="0" algn="just">
              <a:buNone/>
            </a:pPr>
            <a:r>
              <a:rPr lang="pt-BR" sz="2000" dirty="0">
                <a:latin typeface="Arial" panose="020B0604020202020204" pitchFamily="34" charset="0"/>
                <a:cs typeface="Arial" panose="020B0604020202020204" pitchFamily="34" charset="0"/>
              </a:rPr>
              <a:t>b) </a:t>
            </a:r>
            <a:r>
              <a:rPr lang="pt-BR" sz="2000" b="1" dirty="0">
                <a:latin typeface="Arial" panose="020B0604020202020204" pitchFamily="34" charset="0"/>
                <a:cs typeface="Arial" panose="020B0604020202020204" pitchFamily="34" charset="0"/>
              </a:rPr>
              <a:t>desvio do número Mach/velocidade indicada</a:t>
            </a:r>
            <a:r>
              <a:rPr lang="pt-BR" sz="2000" dirty="0">
                <a:latin typeface="Arial" panose="020B0604020202020204" pitchFamily="34" charset="0"/>
                <a:cs typeface="Arial" panose="020B0604020202020204" pitchFamily="34" charset="0"/>
              </a:rPr>
              <a:t> atribuído(a) pelo ATC: o órgão ATS apropriado deve ser informado imediatamente;</a:t>
            </a:r>
          </a:p>
        </p:txBody>
      </p:sp>
    </p:spTree>
    <p:extLst>
      <p:ext uri="{BB962C8B-B14F-4D97-AF65-F5344CB8AC3E}">
        <p14:creationId xmlns:p14="http://schemas.microsoft.com/office/powerpoint/2010/main" val="6754774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4.6.2.5 Desvios do Plano de Voo em vigor</a:t>
            </a:r>
          </a:p>
          <a:p>
            <a:pPr marL="0" indent="0" algn="just">
              <a:buNone/>
            </a:pPr>
            <a:endParaRPr lang="pt-BR" sz="100" dirty="0">
              <a:latin typeface="Arial" panose="020B0604020202020204" pitchFamily="34" charset="0"/>
              <a:cs typeface="Arial" panose="020B0604020202020204" pitchFamily="34" charset="0"/>
            </a:endParaRPr>
          </a:p>
          <a:p>
            <a:pPr marL="0" indent="0" algn="just">
              <a:buNone/>
            </a:pPr>
            <a:r>
              <a:rPr lang="pt-BR" sz="2000" dirty="0">
                <a:latin typeface="Arial" panose="020B0604020202020204" pitchFamily="34" charset="0"/>
                <a:cs typeface="Arial" panose="020B0604020202020204" pitchFamily="34" charset="0"/>
              </a:rPr>
              <a:t>4.6.2.5.1 No caso que um voo controlado desvie do seu Plano de Voo em vigor, as seguintes ações devem ser tomadas:</a:t>
            </a:r>
          </a:p>
          <a:p>
            <a:pPr marL="0" indent="0" algn="just">
              <a:buNone/>
            </a:pPr>
            <a:r>
              <a:rPr lang="pt-BR" sz="2000" dirty="0">
                <a:latin typeface="Arial" panose="020B0604020202020204" pitchFamily="34" charset="0"/>
                <a:cs typeface="Arial" panose="020B0604020202020204" pitchFamily="34" charset="0"/>
              </a:rPr>
              <a:t>c) </a:t>
            </a:r>
            <a:r>
              <a:rPr lang="pt-BR" sz="2000" b="1" dirty="0">
                <a:latin typeface="Arial" panose="020B0604020202020204" pitchFamily="34" charset="0"/>
                <a:cs typeface="Arial" panose="020B0604020202020204" pitchFamily="34" charset="0"/>
              </a:rPr>
              <a:t>desvio do número Mach/velocidade verdadeira</a:t>
            </a:r>
            <a:r>
              <a:rPr lang="pt-BR" sz="2000" dirty="0">
                <a:latin typeface="Arial" panose="020B0604020202020204" pitchFamily="34" charset="0"/>
                <a:cs typeface="Arial" panose="020B0604020202020204" pitchFamily="34" charset="0"/>
              </a:rPr>
              <a:t>: se o número Mach/velocidade verdadeira mantida no nível de cruzeiro variar em mais ou menos 0,02 Mach ou mais; ou, ainda, mais ou menos 19 km/h (10 </a:t>
            </a:r>
            <a:r>
              <a:rPr lang="pt-BR" sz="2000" dirty="0" err="1">
                <a:latin typeface="Arial" panose="020B0604020202020204" pitchFamily="34" charset="0"/>
                <a:cs typeface="Arial" panose="020B0604020202020204" pitchFamily="34" charset="0"/>
              </a:rPr>
              <a:t>kt</a:t>
            </a:r>
            <a:r>
              <a:rPr lang="pt-BR" sz="2000" dirty="0">
                <a:latin typeface="Arial" panose="020B0604020202020204" pitchFamily="34" charset="0"/>
                <a:cs typeface="Arial" panose="020B0604020202020204" pitchFamily="34" charset="0"/>
              </a:rPr>
              <a:t>) de velocidade verdadeira ou mais, do indicado no Plano de Voo em vigor, o Órgão ATS apropriado deve ser informado; e</a:t>
            </a:r>
          </a:p>
          <a:p>
            <a:pPr marL="0" indent="0" algn="just">
              <a:buNone/>
            </a:pPr>
            <a:r>
              <a:rPr lang="pt-BR" sz="2000" dirty="0">
                <a:latin typeface="Arial" panose="020B0604020202020204" pitchFamily="34" charset="0"/>
                <a:cs typeface="Arial" panose="020B0604020202020204" pitchFamily="34" charset="0"/>
              </a:rPr>
              <a:t>d) </a:t>
            </a:r>
            <a:r>
              <a:rPr lang="pt-BR" sz="2000" b="1" dirty="0">
                <a:latin typeface="Arial" panose="020B0604020202020204" pitchFamily="34" charset="0"/>
                <a:cs typeface="Arial" panose="020B0604020202020204" pitchFamily="34" charset="0"/>
              </a:rPr>
              <a:t>mudanças de hora estimada</a:t>
            </a:r>
            <a:r>
              <a:rPr lang="pt-BR" sz="2000" dirty="0">
                <a:latin typeface="Arial" panose="020B0604020202020204" pitchFamily="34" charset="0"/>
                <a:cs typeface="Arial" panose="020B0604020202020204" pitchFamily="34" charset="0"/>
              </a:rPr>
              <a:t>: exceto onde o ADS-C esteja ativado e em condições de serviço em espaço aéreo que se proporcione serviços ADS-C, caso a hora estimada sobre o próximo ponto de notificação, limite de FIR ou aeródromo de destino, o que ocorrer primeiro, modificar além de 2 minutos em relação àquela anteriormente notificada, a tripulação de voo deverá notificar a nova hora estimada ao Órgão ATS apropriado, o mais cedo possível.</a:t>
            </a:r>
          </a:p>
        </p:txBody>
      </p:sp>
    </p:spTree>
    <p:extLst>
      <p:ext uri="{BB962C8B-B14F-4D97-AF65-F5344CB8AC3E}">
        <p14:creationId xmlns:p14="http://schemas.microsoft.com/office/powerpoint/2010/main" val="31205379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4.6.2.6 Solicitações de mudanças</a:t>
            </a:r>
          </a:p>
          <a:p>
            <a:pPr marL="0" indent="0" algn="just">
              <a:buNone/>
            </a:pPr>
            <a:r>
              <a:rPr lang="pt-BR" sz="2000" dirty="0">
                <a:latin typeface="Arial" panose="020B0604020202020204" pitchFamily="34" charset="0"/>
                <a:cs typeface="Arial" panose="020B0604020202020204" pitchFamily="34" charset="0"/>
              </a:rPr>
              <a:t>As informações que devem ser emitidas, quando se desejar modificar o Plano de Voo em vigor, são as seguintes:</a:t>
            </a:r>
          </a:p>
        </p:txBody>
      </p:sp>
      <p:sp>
        <p:nvSpPr>
          <p:cNvPr id="14" name="CaixaDeTexto 13">
            <a:extLst>
              <a:ext uri="{FF2B5EF4-FFF2-40B4-BE49-F238E27FC236}">
                <a16:creationId xmlns:a16="http://schemas.microsoft.com/office/drawing/2014/main" id="{3519F386-27B9-49DE-B1F9-9367348CCFAE}"/>
              </a:ext>
            </a:extLst>
          </p:cNvPr>
          <p:cNvSpPr txBox="1"/>
          <p:nvPr/>
        </p:nvSpPr>
        <p:spPr>
          <a:xfrm>
            <a:off x="303740" y="3302066"/>
            <a:ext cx="11408648" cy="1477328"/>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pt-BR" dirty="0">
                <a:latin typeface="Arial" panose="020B0604020202020204" pitchFamily="34" charset="0"/>
                <a:cs typeface="Arial" panose="020B0604020202020204" pitchFamily="34" charset="0"/>
              </a:rPr>
              <a:t>a) </a:t>
            </a:r>
            <a:r>
              <a:rPr lang="pt-BR" b="1" u="sng" dirty="0">
                <a:latin typeface="Arial" panose="020B0604020202020204" pitchFamily="34" charset="0"/>
                <a:cs typeface="Arial" panose="020B0604020202020204" pitchFamily="34" charset="0"/>
              </a:rPr>
              <a:t>mudanças de nível de cruzeiro</a:t>
            </a:r>
            <a:r>
              <a:rPr lang="pt-BR" dirty="0">
                <a:latin typeface="Arial" panose="020B0604020202020204" pitchFamily="34" charset="0"/>
                <a:cs typeface="Arial" panose="020B0604020202020204" pitchFamily="34" charset="0"/>
              </a:rPr>
              <a:t>:</a:t>
            </a:r>
          </a:p>
          <a:p>
            <a:pPr algn="just"/>
            <a:r>
              <a:rPr lang="pt-BR" dirty="0">
                <a:latin typeface="Arial" panose="020B0604020202020204" pitchFamily="34" charset="0"/>
                <a:cs typeface="Arial" panose="020B0604020202020204" pitchFamily="34" charset="0"/>
              </a:rPr>
              <a:t>- identificação da aeronave;</a:t>
            </a:r>
          </a:p>
          <a:p>
            <a:pPr algn="just"/>
            <a:r>
              <a:rPr lang="pt-BR" dirty="0">
                <a:latin typeface="Arial" panose="020B0604020202020204" pitchFamily="34" charset="0"/>
                <a:cs typeface="Arial" panose="020B0604020202020204" pitchFamily="34" charset="0"/>
              </a:rPr>
              <a:t>- novo nível de cruzeiro solicitado;</a:t>
            </a:r>
          </a:p>
          <a:p>
            <a:pPr algn="just"/>
            <a:r>
              <a:rPr lang="pt-BR" dirty="0">
                <a:latin typeface="Arial" panose="020B0604020202020204" pitchFamily="34" charset="0"/>
                <a:cs typeface="Arial" panose="020B0604020202020204" pitchFamily="34" charset="0"/>
              </a:rPr>
              <a:t>- número Mach/velocidade verdadeira de cruzeiro nesse nível; e</a:t>
            </a:r>
          </a:p>
          <a:p>
            <a:pPr algn="just"/>
            <a:r>
              <a:rPr lang="pt-BR" dirty="0">
                <a:latin typeface="Arial" panose="020B0604020202020204" pitchFamily="34" charset="0"/>
                <a:cs typeface="Arial" panose="020B0604020202020204" pitchFamily="34" charset="0"/>
              </a:rPr>
              <a:t>- novos estimados (se aplicável) sobre subsequentes pontos de notificação ou limites de FIR.</a:t>
            </a:r>
          </a:p>
        </p:txBody>
      </p:sp>
    </p:spTree>
    <p:extLst>
      <p:ext uri="{BB962C8B-B14F-4D97-AF65-F5344CB8AC3E}">
        <p14:creationId xmlns:p14="http://schemas.microsoft.com/office/powerpoint/2010/main" val="405500076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4.6.2.6 Solicitações de mudanças</a:t>
            </a:r>
          </a:p>
          <a:p>
            <a:pPr marL="0" indent="0" algn="just">
              <a:buNone/>
            </a:pPr>
            <a:r>
              <a:rPr lang="pt-BR" sz="2000" dirty="0">
                <a:latin typeface="Arial" panose="020B0604020202020204" pitchFamily="34" charset="0"/>
                <a:cs typeface="Arial" panose="020B0604020202020204" pitchFamily="34" charset="0"/>
              </a:rPr>
              <a:t>As informações que devem ser emitidas, quando se desejar modificar o Plano de Voo em vigor, são as seguintes:</a:t>
            </a:r>
          </a:p>
        </p:txBody>
      </p:sp>
      <p:sp>
        <p:nvSpPr>
          <p:cNvPr id="14" name="CaixaDeTexto 13">
            <a:extLst>
              <a:ext uri="{FF2B5EF4-FFF2-40B4-BE49-F238E27FC236}">
                <a16:creationId xmlns:a16="http://schemas.microsoft.com/office/drawing/2014/main" id="{2DA6F86C-E2DE-471E-A53E-797334D29341}"/>
              </a:ext>
            </a:extLst>
          </p:cNvPr>
          <p:cNvSpPr txBox="1"/>
          <p:nvPr/>
        </p:nvSpPr>
        <p:spPr>
          <a:xfrm>
            <a:off x="303740" y="3302066"/>
            <a:ext cx="11408648" cy="923330"/>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pt-BR" dirty="0">
                <a:latin typeface="Arial" panose="020B0604020202020204" pitchFamily="34" charset="0"/>
                <a:cs typeface="Arial" panose="020B0604020202020204" pitchFamily="34" charset="0"/>
              </a:rPr>
              <a:t>b) </a:t>
            </a:r>
            <a:r>
              <a:rPr lang="pt-BR" b="1" u="sng" dirty="0">
                <a:latin typeface="Arial" panose="020B0604020202020204" pitchFamily="34" charset="0"/>
                <a:cs typeface="Arial" panose="020B0604020202020204" pitchFamily="34" charset="0"/>
              </a:rPr>
              <a:t>Mudança do número Mach/velocidade verdadeira</a:t>
            </a:r>
            <a:r>
              <a:rPr lang="pt-BR" dirty="0">
                <a:latin typeface="Arial" panose="020B0604020202020204" pitchFamily="34" charset="0"/>
                <a:cs typeface="Arial" panose="020B0604020202020204" pitchFamily="34" charset="0"/>
              </a:rPr>
              <a:t>:</a:t>
            </a:r>
          </a:p>
          <a:p>
            <a:pPr algn="just"/>
            <a:r>
              <a:rPr lang="pt-BR" dirty="0">
                <a:latin typeface="Arial" panose="020B0604020202020204" pitchFamily="34" charset="0"/>
                <a:cs typeface="Arial" panose="020B0604020202020204" pitchFamily="34" charset="0"/>
              </a:rPr>
              <a:t>- identificação da aeronave;</a:t>
            </a:r>
          </a:p>
          <a:p>
            <a:pPr algn="just"/>
            <a:r>
              <a:rPr lang="pt-BR" dirty="0">
                <a:latin typeface="Arial" panose="020B0604020202020204" pitchFamily="34" charset="0"/>
                <a:cs typeface="Arial" panose="020B0604020202020204" pitchFamily="34" charset="0"/>
              </a:rPr>
              <a:t>- número Mach/velocidade verdadeira solicitado (a).</a:t>
            </a:r>
          </a:p>
        </p:txBody>
      </p:sp>
    </p:spTree>
    <p:extLst>
      <p:ext uri="{BB962C8B-B14F-4D97-AF65-F5344CB8AC3E}">
        <p14:creationId xmlns:p14="http://schemas.microsoft.com/office/powerpoint/2010/main" val="244797694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4.6.2.6 Solicitações de mudanças</a:t>
            </a:r>
          </a:p>
          <a:p>
            <a:pPr marL="0" indent="0" algn="just">
              <a:buNone/>
            </a:pPr>
            <a:r>
              <a:rPr lang="pt-BR" sz="2000" dirty="0">
                <a:latin typeface="Arial" panose="020B0604020202020204" pitchFamily="34" charset="0"/>
                <a:cs typeface="Arial" panose="020B0604020202020204" pitchFamily="34" charset="0"/>
              </a:rPr>
              <a:t>As informações que devem ser emitidas, quando se desejar modificar o Plano de Voo em vigor, são as seguintes:</a:t>
            </a:r>
          </a:p>
        </p:txBody>
      </p:sp>
      <p:sp>
        <p:nvSpPr>
          <p:cNvPr id="14" name="CaixaDeTexto 13">
            <a:extLst>
              <a:ext uri="{FF2B5EF4-FFF2-40B4-BE49-F238E27FC236}">
                <a16:creationId xmlns:a16="http://schemas.microsoft.com/office/drawing/2014/main" id="{16586E50-5A8E-4BBE-B7CD-B6EDEC744FB2}"/>
              </a:ext>
            </a:extLst>
          </p:cNvPr>
          <p:cNvSpPr txBox="1"/>
          <p:nvPr/>
        </p:nvSpPr>
        <p:spPr>
          <a:xfrm>
            <a:off x="303740" y="3302066"/>
            <a:ext cx="11408648" cy="2031325"/>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pt-BR" dirty="0">
                <a:latin typeface="Arial" panose="020B0604020202020204" pitchFamily="34" charset="0"/>
                <a:cs typeface="Arial" panose="020B0604020202020204" pitchFamily="34" charset="0"/>
              </a:rPr>
              <a:t>c) </a:t>
            </a:r>
            <a:r>
              <a:rPr lang="pt-BR" b="1" u="sng" dirty="0">
                <a:latin typeface="Arial" panose="020B0604020202020204" pitchFamily="34" charset="0"/>
                <a:cs typeface="Arial" panose="020B0604020202020204" pitchFamily="34" charset="0"/>
              </a:rPr>
              <a:t>mudanças de rota sem modificação do ponto de destino</a:t>
            </a:r>
            <a:r>
              <a:rPr lang="pt-BR" dirty="0">
                <a:latin typeface="Arial" panose="020B0604020202020204" pitchFamily="34" charset="0"/>
                <a:cs typeface="Arial" panose="020B0604020202020204" pitchFamily="34" charset="0"/>
              </a:rPr>
              <a:t>:</a:t>
            </a:r>
          </a:p>
          <a:p>
            <a:pPr algn="just"/>
            <a:r>
              <a:rPr lang="pt-BR" dirty="0">
                <a:latin typeface="Arial" panose="020B0604020202020204" pitchFamily="34" charset="0"/>
                <a:cs typeface="Arial" panose="020B0604020202020204" pitchFamily="34" charset="0"/>
              </a:rPr>
              <a:t>- identificação da aeronave;</a:t>
            </a:r>
          </a:p>
          <a:p>
            <a:pPr algn="just"/>
            <a:r>
              <a:rPr lang="pt-BR" dirty="0">
                <a:latin typeface="Arial" panose="020B0604020202020204" pitchFamily="34" charset="0"/>
                <a:cs typeface="Arial" panose="020B0604020202020204" pitchFamily="34" charset="0"/>
              </a:rPr>
              <a:t>- regras de voo;</a:t>
            </a:r>
          </a:p>
          <a:p>
            <a:pPr algn="just"/>
            <a:r>
              <a:rPr lang="pt-BR" dirty="0">
                <a:latin typeface="Arial" panose="020B0604020202020204" pitchFamily="34" charset="0"/>
                <a:cs typeface="Arial" panose="020B0604020202020204" pitchFamily="34" charset="0"/>
              </a:rPr>
              <a:t>- descrição da nova rota de voo, incluindo-se os dados relacionados ao Plano de Voo, começando com a posição a partir da qual se inicia a mudança de rota solicitada;</a:t>
            </a:r>
          </a:p>
          <a:p>
            <a:pPr algn="just"/>
            <a:r>
              <a:rPr lang="pt-BR" dirty="0">
                <a:latin typeface="Arial" panose="020B0604020202020204" pitchFamily="34" charset="0"/>
                <a:cs typeface="Arial" panose="020B0604020202020204" pitchFamily="34" charset="0"/>
              </a:rPr>
              <a:t>- hora (s) estimada (s) revisada (s); e</a:t>
            </a:r>
          </a:p>
          <a:p>
            <a:pPr algn="just"/>
            <a:r>
              <a:rPr lang="pt-BR" dirty="0">
                <a:latin typeface="Arial" panose="020B0604020202020204" pitchFamily="34" charset="0"/>
                <a:cs typeface="Arial" panose="020B0604020202020204" pitchFamily="34" charset="0"/>
              </a:rPr>
              <a:t>- outras informações julgadas convenientes;</a:t>
            </a:r>
          </a:p>
        </p:txBody>
      </p:sp>
    </p:spTree>
    <p:extLst>
      <p:ext uri="{BB962C8B-B14F-4D97-AF65-F5344CB8AC3E}">
        <p14:creationId xmlns:p14="http://schemas.microsoft.com/office/powerpoint/2010/main" val="62411320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4.6.2.6 Solicitações de mudanças</a:t>
            </a:r>
          </a:p>
          <a:p>
            <a:pPr marL="0" indent="0" algn="just">
              <a:buNone/>
            </a:pPr>
            <a:r>
              <a:rPr lang="pt-BR" sz="2000" dirty="0">
                <a:latin typeface="Arial" panose="020B0604020202020204" pitchFamily="34" charset="0"/>
                <a:cs typeface="Arial" panose="020B0604020202020204" pitchFamily="34" charset="0"/>
              </a:rPr>
              <a:t>As informações que devem ser emitidas, quando se desejar modificar o Plano de Voo em vigor, são as seguintes:</a:t>
            </a:r>
          </a:p>
        </p:txBody>
      </p:sp>
      <p:sp>
        <p:nvSpPr>
          <p:cNvPr id="14" name="CaixaDeTexto 13">
            <a:extLst>
              <a:ext uri="{FF2B5EF4-FFF2-40B4-BE49-F238E27FC236}">
                <a16:creationId xmlns:a16="http://schemas.microsoft.com/office/drawing/2014/main" id="{F752D22B-C8BB-4702-B7DD-3BC5B43D3745}"/>
              </a:ext>
            </a:extLst>
          </p:cNvPr>
          <p:cNvSpPr txBox="1"/>
          <p:nvPr/>
        </p:nvSpPr>
        <p:spPr>
          <a:xfrm>
            <a:off x="303740" y="3302066"/>
            <a:ext cx="11408648" cy="2308324"/>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pt-BR" dirty="0">
                <a:latin typeface="Arial" panose="020B0604020202020204" pitchFamily="34" charset="0"/>
                <a:cs typeface="Arial" panose="020B0604020202020204" pitchFamily="34" charset="0"/>
              </a:rPr>
              <a:t>d) </a:t>
            </a:r>
            <a:r>
              <a:rPr lang="pt-BR" b="1" u="sng" dirty="0">
                <a:latin typeface="Arial" panose="020B0604020202020204" pitchFamily="34" charset="0"/>
                <a:cs typeface="Arial" panose="020B0604020202020204" pitchFamily="34" charset="0"/>
              </a:rPr>
              <a:t>mudanças de rota com modificações do ponto de destino</a:t>
            </a:r>
            <a:r>
              <a:rPr lang="pt-BR" dirty="0">
                <a:latin typeface="Arial" panose="020B0604020202020204" pitchFamily="34" charset="0"/>
                <a:cs typeface="Arial" panose="020B0604020202020204" pitchFamily="34" charset="0"/>
              </a:rPr>
              <a:t>:</a:t>
            </a:r>
          </a:p>
          <a:p>
            <a:pPr algn="just"/>
            <a:r>
              <a:rPr lang="pt-BR" dirty="0">
                <a:latin typeface="Arial" panose="020B0604020202020204" pitchFamily="34" charset="0"/>
                <a:cs typeface="Arial" panose="020B0604020202020204" pitchFamily="34" charset="0"/>
              </a:rPr>
              <a:t>- identificação da aeronave;</a:t>
            </a:r>
          </a:p>
          <a:p>
            <a:pPr algn="just"/>
            <a:r>
              <a:rPr lang="pt-BR" dirty="0">
                <a:latin typeface="Arial" panose="020B0604020202020204" pitchFamily="34" charset="0"/>
                <a:cs typeface="Arial" panose="020B0604020202020204" pitchFamily="34" charset="0"/>
              </a:rPr>
              <a:t>- regras de voo;</a:t>
            </a:r>
          </a:p>
          <a:p>
            <a:pPr algn="just"/>
            <a:r>
              <a:rPr lang="pt-BR" dirty="0">
                <a:latin typeface="Arial" panose="020B0604020202020204" pitchFamily="34" charset="0"/>
                <a:cs typeface="Arial" panose="020B0604020202020204" pitchFamily="34" charset="0"/>
              </a:rPr>
              <a:t>- descrição da nova rota de voo, até o novo aeródromo de destino, incluindo-se os dados relacionados ao Plano de Voo, começando com a posição a partir da qual se inicia a mudança de rota solicitada;</a:t>
            </a:r>
          </a:p>
          <a:p>
            <a:pPr algn="just"/>
            <a:r>
              <a:rPr lang="pt-BR" dirty="0">
                <a:latin typeface="Arial" panose="020B0604020202020204" pitchFamily="34" charset="0"/>
                <a:cs typeface="Arial" panose="020B0604020202020204" pitchFamily="34" charset="0"/>
              </a:rPr>
              <a:t>- hora (s) estimada (s) revisada (s);</a:t>
            </a:r>
          </a:p>
          <a:p>
            <a:pPr algn="just"/>
            <a:r>
              <a:rPr lang="pt-BR" dirty="0">
                <a:latin typeface="Arial" panose="020B0604020202020204" pitchFamily="34" charset="0"/>
                <a:cs typeface="Arial" panose="020B0604020202020204" pitchFamily="34" charset="0"/>
              </a:rPr>
              <a:t>- aeródromo (s) de alternativa; e</a:t>
            </a:r>
          </a:p>
          <a:p>
            <a:pPr algn="just"/>
            <a:r>
              <a:rPr lang="pt-BR" dirty="0">
                <a:latin typeface="Arial" panose="020B0604020202020204" pitchFamily="34" charset="0"/>
                <a:cs typeface="Arial" panose="020B0604020202020204" pitchFamily="34" charset="0"/>
              </a:rPr>
              <a:t>- outras informações julgadas convenientes.</a:t>
            </a:r>
          </a:p>
        </p:txBody>
      </p:sp>
    </p:spTree>
    <p:extLst>
      <p:ext uri="{BB962C8B-B14F-4D97-AF65-F5344CB8AC3E}">
        <p14:creationId xmlns:p14="http://schemas.microsoft.com/office/powerpoint/2010/main" val="152568955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4.6.2.7 Deterioração das condições meteorológicas até ficarem abaixo das condições meteorológicas visuais</a:t>
            </a:r>
          </a:p>
          <a:p>
            <a:pPr marL="0" indent="0">
              <a:buNone/>
            </a:pPr>
            <a:r>
              <a:rPr lang="pt-BR" sz="2000" dirty="0">
                <a:latin typeface="Arial" panose="020B0604020202020204" pitchFamily="34" charset="0"/>
                <a:cs typeface="Arial" panose="020B0604020202020204" pitchFamily="34" charset="0"/>
              </a:rPr>
              <a:t>Quando se tornar evidente não ser exequível o voo em VMC, de acordo com o seu Plano de Voo em vigor, a aeronave em voo VFR, conduzida como um voo controlado, deverá:</a:t>
            </a:r>
          </a:p>
        </p:txBody>
      </p:sp>
      <p:sp>
        <p:nvSpPr>
          <p:cNvPr id="14" name="CaixaDeTexto 13">
            <a:extLst>
              <a:ext uri="{FF2B5EF4-FFF2-40B4-BE49-F238E27FC236}">
                <a16:creationId xmlns:a16="http://schemas.microsoft.com/office/drawing/2014/main" id="{F752D22B-C8BB-4702-B7DD-3BC5B43D3745}"/>
              </a:ext>
            </a:extLst>
          </p:cNvPr>
          <p:cNvSpPr txBox="1"/>
          <p:nvPr/>
        </p:nvSpPr>
        <p:spPr>
          <a:xfrm>
            <a:off x="303740" y="3489634"/>
            <a:ext cx="11408648" cy="646331"/>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pt-BR" dirty="0">
                <a:latin typeface="Arial" panose="020B0604020202020204" pitchFamily="34" charset="0"/>
                <a:cs typeface="Arial" panose="020B0604020202020204" pitchFamily="34" charset="0"/>
              </a:rPr>
              <a:t>a) solicitar uma mudança de autorização que lhe permita prosseguir VMC até o destino ou um aeródromo de alternativa, ou abandonar o espaço aéreo dentro do qual é exigida uma autorização ATC;</a:t>
            </a:r>
          </a:p>
        </p:txBody>
      </p:sp>
      <p:sp>
        <p:nvSpPr>
          <p:cNvPr id="15" name="CaixaDeTexto 14">
            <a:extLst>
              <a:ext uri="{FF2B5EF4-FFF2-40B4-BE49-F238E27FC236}">
                <a16:creationId xmlns:a16="http://schemas.microsoft.com/office/drawing/2014/main" id="{F752D22B-C8BB-4702-B7DD-3BC5B43D3745}"/>
              </a:ext>
            </a:extLst>
          </p:cNvPr>
          <p:cNvSpPr txBox="1"/>
          <p:nvPr/>
        </p:nvSpPr>
        <p:spPr>
          <a:xfrm>
            <a:off x="315464" y="4661935"/>
            <a:ext cx="11408648" cy="923330"/>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pt-BR"/>
            </a:defPPr>
            <a:lvl1pPr algn="just">
              <a:defRPr>
                <a:latin typeface="Arial" panose="020B0604020202020204" pitchFamily="34" charset="0"/>
                <a:cs typeface="Arial" panose="020B0604020202020204" pitchFamily="34" charset="0"/>
              </a:defRPr>
            </a:lvl1pPr>
          </a:lstStyle>
          <a:p>
            <a:r>
              <a:rPr lang="pt-BR" dirty="0"/>
              <a:t>b) continuar em voo VMC e notificar ao órgão ATC correspondente as medidas tomadas ou para abandonar o referido espaço aéreo ou para pousar no aeródromo apropriado mais próximo se uma mudança de autorização não puder ser obtida;</a:t>
            </a:r>
          </a:p>
        </p:txBody>
      </p:sp>
    </p:spTree>
    <p:extLst>
      <p:ext uri="{BB962C8B-B14F-4D97-AF65-F5344CB8AC3E}">
        <p14:creationId xmlns:p14="http://schemas.microsoft.com/office/powerpoint/2010/main" val="38619651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chemeClr val="accent5">
                    <a:lumMod val="75000"/>
                  </a:scheme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latin typeface="Arial" panose="020B0604020202020204" pitchFamily="34" charset="0"/>
                <a:cs typeface="Arial" panose="020B0604020202020204" pitchFamily="34" charset="0"/>
              </a:rPr>
              <a:t>4.6.2 OBSERVÂNCIA DO PLANO DE VOO EM VIGOR</a:t>
            </a:r>
          </a:p>
          <a:p>
            <a:pPr marL="0" indent="0" algn="just">
              <a:buNone/>
            </a:pPr>
            <a:r>
              <a:rPr lang="pt-BR" sz="2000" dirty="0">
                <a:latin typeface="Arial" panose="020B0604020202020204" pitchFamily="34" charset="0"/>
                <a:cs typeface="Arial" panose="020B0604020202020204" pitchFamily="34" charset="0"/>
              </a:rPr>
              <a:t>4.6.2.7 Deterioração das condições meteorológicas até ficarem abaixo das condições meteorológicas visuais</a:t>
            </a:r>
          </a:p>
          <a:p>
            <a:pPr marL="0" indent="0">
              <a:buNone/>
            </a:pPr>
            <a:r>
              <a:rPr lang="pt-BR" sz="2000" dirty="0">
                <a:latin typeface="Arial" panose="020B0604020202020204" pitchFamily="34" charset="0"/>
                <a:cs typeface="Arial" panose="020B0604020202020204" pitchFamily="34" charset="0"/>
              </a:rPr>
              <a:t>Quando se tornar evidente não ser exequível o voo em VMC, de acordo com o seu Plano de Voo em vigor, a aeronave em voo VFR, conduzida como um voo controlado, deverá:</a:t>
            </a:r>
          </a:p>
        </p:txBody>
      </p:sp>
      <p:sp>
        <p:nvSpPr>
          <p:cNvPr id="14" name="CaixaDeTexto 13">
            <a:extLst>
              <a:ext uri="{FF2B5EF4-FFF2-40B4-BE49-F238E27FC236}">
                <a16:creationId xmlns:a16="http://schemas.microsoft.com/office/drawing/2014/main" id="{F752D22B-C8BB-4702-B7DD-3BC5B43D3745}"/>
              </a:ext>
            </a:extLst>
          </p:cNvPr>
          <p:cNvSpPr txBox="1"/>
          <p:nvPr/>
        </p:nvSpPr>
        <p:spPr>
          <a:xfrm>
            <a:off x="303740" y="3489634"/>
            <a:ext cx="11408648" cy="646331"/>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pt-BR"/>
            </a:defPPr>
            <a:lvl1pPr algn="just">
              <a:defRPr>
                <a:latin typeface="Arial" panose="020B0604020202020204" pitchFamily="34" charset="0"/>
                <a:cs typeface="Arial" panose="020B0604020202020204" pitchFamily="34" charset="0"/>
              </a:defRPr>
            </a:lvl1pPr>
          </a:lstStyle>
          <a:p>
            <a:r>
              <a:rPr lang="pt-BR" dirty="0"/>
              <a:t>c) solicitar uma autorização para prosseguir como voo VFR especial, caso se encontre dentro de uma TMA ou CTR; ou;</a:t>
            </a:r>
          </a:p>
        </p:txBody>
      </p:sp>
      <p:sp>
        <p:nvSpPr>
          <p:cNvPr id="15" name="CaixaDeTexto 14">
            <a:extLst>
              <a:ext uri="{FF2B5EF4-FFF2-40B4-BE49-F238E27FC236}">
                <a16:creationId xmlns:a16="http://schemas.microsoft.com/office/drawing/2014/main" id="{F752D22B-C8BB-4702-B7DD-3BC5B43D3745}"/>
              </a:ext>
            </a:extLst>
          </p:cNvPr>
          <p:cNvSpPr txBox="1"/>
          <p:nvPr/>
        </p:nvSpPr>
        <p:spPr>
          <a:xfrm>
            <a:off x="315464" y="4661935"/>
            <a:ext cx="11408648" cy="369332"/>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pt-BR"/>
            </a:defPPr>
            <a:lvl1pPr algn="just">
              <a:defRPr>
                <a:latin typeface="Arial" panose="020B0604020202020204" pitchFamily="34" charset="0"/>
                <a:cs typeface="Arial" panose="020B0604020202020204" pitchFamily="34" charset="0"/>
              </a:defRPr>
            </a:lvl1pPr>
          </a:lstStyle>
          <a:p>
            <a:r>
              <a:rPr lang="pt-BR" dirty="0"/>
              <a:t>d) solicitar autorização para voar de acordo com as regras de voo por instrumentos.</a:t>
            </a:r>
          </a:p>
        </p:txBody>
      </p:sp>
    </p:spTree>
    <p:extLst>
      <p:ext uri="{BB962C8B-B14F-4D97-AF65-F5344CB8AC3E}">
        <p14:creationId xmlns:p14="http://schemas.microsoft.com/office/powerpoint/2010/main" val="14060164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4.6.3 COMUNICAÇÕES</a:t>
            </a:r>
          </a:p>
          <a:p>
            <a:pPr marL="0" indent="0" algn="just">
              <a:buNone/>
            </a:pPr>
            <a:r>
              <a:rPr lang="pt-BR" sz="2000" dirty="0">
                <a:solidFill>
                  <a:prstClr val="black"/>
                </a:solidFill>
                <a:latin typeface="Arial" panose="020B0604020202020204" pitchFamily="34" charset="0"/>
                <a:cs typeface="Arial" panose="020B0604020202020204" pitchFamily="34" charset="0"/>
              </a:rPr>
              <a:t>4.6.3.1 Toda aeronave que realizar voo controlado deverá manter escuta permanente na frequência apropriada do órgão ATC correspondente e, quando for necessário, estabelecer com esse órgão comunicação bilateral.</a:t>
            </a:r>
          </a:p>
        </p:txBody>
      </p:sp>
      <p:sp>
        <p:nvSpPr>
          <p:cNvPr id="14" name="CaixaDeTexto 13">
            <a:extLst>
              <a:ext uri="{FF2B5EF4-FFF2-40B4-BE49-F238E27FC236}">
                <a16:creationId xmlns:a16="http://schemas.microsoft.com/office/drawing/2014/main" id="{2E82332E-C939-4FA7-B801-BEB5B7072CCD}"/>
              </a:ext>
            </a:extLst>
          </p:cNvPr>
          <p:cNvSpPr txBox="1"/>
          <p:nvPr/>
        </p:nvSpPr>
        <p:spPr>
          <a:xfrm>
            <a:off x="303740" y="3302066"/>
            <a:ext cx="11408648"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pt-BR" dirty="0">
                <a:solidFill>
                  <a:schemeClr val="bg1"/>
                </a:solidFill>
                <a:latin typeface="Arial" panose="020B0604020202020204" pitchFamily="34" charset="0"/>
                <a:cs typeface="Arial" panose="020B0604020202020204" pitchFamily="34" charset="0"/>
              </a:rPr>
              <a:t>NOTA: O sistema SELCAL ou dispositivo similar de sinalização automática satisfaz o requisito de manutenção.</a:t>
            </a:r>
          </a:p>
        </p:txBody>
      </p:sp>
    </p:spTree>
    <p:extLst>
      <p:ext uri="{BB962C8B-B14F-4D97-AF65-F5344CB8AC3E}">
        <p14:creationId xmlns:p14="http://schemas.microsoft.com/office/powerpoint/2010/main" val="5088056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4.6 SERVIÇO DE CONTROLE DE TRÁFEGO AÉREO</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4.6.4 NOTIFICAÇÃO DE POSIÇÃO</a:t>
            </a:r>
          </a:p>
          <a:p>
            <a:pPr marL="0" indent="0" algn="just">
              <a:buNone/>
            </a:pPr>
            <a:r>
              <a:rPr lang="pt-BR" sz="2000" dirty="0">
                <a:solidFill>
                  <a:prstClr val="black"/>
                </a:solidFill>
                <a:latin typeface="Arial" panose="020B0604020202020204" pitchFamily="34" charset="0"/>
                <a:cs typeface="Arial" panose="020B0604020202020204" pitchFamily="34" charset="0"/>
              </a:rPr>
              <a:t>A menos que seja dispensado pelo órgão ATS, os voos IFR e VFR controlados deverão notificar a esse órgão, tão pronto quanto seja possível, a hora e o nível em que passarem sobre cada um dos pontos de notificação compulsória designados, assim como qualquer outro dado que seja necessário. </a:t>
            </a:r>
          </a:p>
          <a:p>
            <a:pPr marL="0" indent="0" algn="just">
              <a:buNone/>
            </a:pPr>
            <a:r>
              <a:rPr lang="pt-BR" sz="2000" dirty="0">
                <a:solidFill>
                  <a:prstClr val="black"/>
                </a:solidFill>
                <a:latin typeface="Arial" panose="020B0604020202020204" pitchFamily="34" charset="0"/>
                <a:cs typeface="Arial" panose="020B0604020202020204" pitchFamily="34" charset="0"/>
              </a:rPr>
              <a:t>Do mesmo modo, deverão ser enviadas as notificações de posição sobre pontos de notificação adicionais, quando solicitadas pelo órgão ATS correspondente. À falta de pontos de notificação designados, as notificações de posição dar-se-ão a intervalos fixados, de acordo com regulamentação específica do DECEA sobre Serviços de Tráfego Aéreo, ou especificados pelo órgão ATS com jurisdição sobre a área onde se processa o voo.</a:t>
            </a:r>
          </a:p>
        </p:txBody>
      </p:sp>
    </p:spTree>
    <p:extLst>
      <p:ext uri="{BB962C8B-B14F-4D97-AF65-F5344CB8AC3E}">
        <p14:creationId xmlns:p14="http://schemas.microsoft.com/office/powerpoint/2010/main" val="386598288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5.1 CRITÉRIOS GERAIS</a:t>
            </a:r>
          </a:p>
          <a:p>
            <a:pPr marL="0" indent="0" algn="just">
              <a:buNone/>
            </a:pPr>
            <a:r>
              <a:rPr lang="pt-BR" sz="2000" dirty="0">
                <a:solidFill>
                  <a:prstClr val="black"/>
                </a:solidFill>
                <a:latin typeface="Arial" panose="020B0604020202020204" pitchFamily="34" charset="0"/>
                <a:cs typeface="Arial" panose="020B0604020202020204" pitchFamily="34" charset="0"/>
              </a:rPr>
              <a:t>5.1.1 Exceto quando operando como voo VFR especial, os voos VFR deverão ser conduzidos de forma que as aeronaves voem em condições de visibilidade e distância das nuvens iguais ou superiores àquelas especificadas no quadro da tabela 1.</a:t>
            </a:r>
          </a:p>
        </p:txBody>
      </p:sp>
    </p:spTree>
    <p:extLst>
      <p:ext uri="{BB962C8B-B14F-4D97-AF65-F5344CB8AC3E}">
        <p14:creationId xmlns:p14="http://schemas.microsoft.com/office/powerpoint/2010/main" val="123779443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4.9 MÍNIMOS DE VISIBILIDADE E DE DISTÂNCIA DE NUVENS EM VMC</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Os mínimos de visibilidade e de distância de nuvens em VMC estão contidos na tabela 1.</a:t>
            </a:r>
          </a:p>
        </p:txBody>
      </p:sp>
      <p:graphicFrame>
        <p:nvGraphicFramePr>
          <p:cNvPr id="2" name="Tabela 4">
            <a:extLst>
              <a:ext uri="{FF2B5EF4-FFF2-40B4-BE49-F238E27FC236}">
                <a16:creationId xmlns:a16="http://schemas.microsoft.com/office/drawing/2014/main" id="{BD32FCAB-6756-4415-AD75-2B54449ED2CF}"/>
              </a:ext>
            </a:extLst>
          </p:cNvPr>
          <p:cNvGraphicFramePr>
            <a:graphicFrameLocks noGrp="1"/>
          </p:cNvGraphicFramePr>
          <p:nvPr>
            <p:extLst>
              <p:ext uri="{D42A27DB-BD31-4B8C-83A1-F6EECF244321}">
                <p14:modId xmlns:p14="http://schemas.microsoft.com/office/powerpoint/2010/main" val="4242360050"/>
              </p:ext>
            </p:extLst>
          </p:nvPr>
        </p:nvGraphicFramePr>
        <p:xfrm>
          <a:off x="303739" y="2135115"/>
          <a:ext cx="11526590" cy="3850640"/>
        </p:xfrm>
        <a:graphic>
          <a:graphicData uri="http://schemas.openxmlformats.org/drawingml/2006/table">
            <a:tbl>
              <a:tblPr firstRow="1" bandRow="1">
                <a:tableStyleId>{22838BEF-8BB2-4498-84A7-C5851F593DF1}</a:tableStyleId>
              </a:tblPr>
              <a:tblGrid>
                <a:gridCol w="2305318">
                  <a:extLst>
                    <a:ext uri="{9D8B030D-6E8A-4147-A177-3AD203B41FA5}">
                      <a16:colId xmlns:a16="http://schemas.microsoft.com/office/drawing/2014/main" val="4235825284"/>
                    </a:ext>
                  </a:extLst>
                </a:gridCol>
                <a:gridCol w="2305318">
                  <a:extLst>
                    <a:ext uri="{9D8B030D-6E8A-4147-A177-3AD203B41FA5}">
                      <a16:colId xmlns:a16="http://schemas.microsoft.com/office/drawing/2014/main" val="3589306933"/>
                    </a:ext>
                  </a:extLst>
                </a:gridCol>
                <a:gridCol w="2305318">
                  <a:extLst>
                    <a:ext uri="{9D8B030D-6E8A-4147-A177-3AD203B41FA5}">
                      <a16:colId xmlns:a16="http://schemas.microsoft.com/office/drawing/2014/main" val="2216906837"/>
                    </a:ext>
                  </a:extLst>
                </a:gridCol>
                <a:gridCol w="2305318">
                  <a:extLst>
                    <a:ext uri="{9D8B030D-6E8A-4147-A177-3AD203B41FA5}">
                      <a16:colId xmlns:a16="http://schemas.microsoft.com/office/drawing/2014/main" val="1845414120"/>
                    </a:ext>
                  </a:extLst>
                </a:gridCol>
                <a:gridCol w="2305318">
                  <a:extLst>
                    <a:ext uri="{9D8B030D-6E8A-4147-A177-3AD203B41FA5}">
                      <a16:colId xmlns:a16="http://schemas.microsoft.com/office/drawing/2014/main" val="1423704277"/>
                    </a:ext>
                  </a:extLst>
                </a:gridCol>
              </a:tblGrid>
              <a:tr h="370840">
                <a:tc rowSpan="2">
                  <a:txBody>
                    <a:bodyPr/>
                    <a:lstStyle/>
                    <a:p>
                      <a:pPr algn="ctr"/>
                      <a:r>
                        <a:rPr lang="pt-BR" sz="2000" b="1" u="none" strike="noStrike" baseline="0" dirty="0"/>
                        <a:t>Classe de Espaço Aéreo</a:t>
                      </a:r>
                      <a:endParaRPr lang="pt-BR" sz="2000" b="1" i="0" u="none" strike="noStrike" baseline="0" dirty="0">
                        <a:latin typeface="Arial" panose="020B0604020202020204" pitchFamily="34" charset="0"/>
                        <a:cs typeface="Arial" panose="020B0604020202020204" pitchFamily="34" charset="0"/>
                      </a:endParaRPr>
                    </a:p>
                  </a:txBody>
                  <a:tcPr anchor="ctr"/>
                </a:tc>
                <a:tc rowSpan="2">
                  <a:txBody>
                    <a:bodyPr/>
                    <a:lstStyle/>
                    <a:p>
                      <a:pPr algn="ctr"/>
                      <a:r>
                        <a:rPr lang="pt-BR" sz="2000" b="1" u="none" strike="noStrike" baseline="0" dirty="0"/>
                        <a:t>B</a:t>
                      </a:r>
                      <a:endParaRPr lang="pt-BR" sz="2000" b="1" dirty="0">
                        <a:latin typeface="Arial" panose="020B0604020202020204" pitchFamily="34" charset="0"/>
                        <a:cs typeface="Arial" panose="020B0604020202020204" pitchFamily="34" charset="0"/>
                      </a:endParaRPr>
                    </a:p>
                  </a:txBody>
                  <a:tcPr anchor="ctr"/>
                </a:tc>
                <a:tc rowSpan="2">
                  <a:txBody>
                    <a:bodyPr/>
                    <a:lstStyle/>
                    <a:p>
                      <a:pPr algn="ctr"/>
                      <a:r>
                        <a:rPr lang="pt-BR" sz="2000" b="1" u="none" strike="noStrike" baseline="0" dirty="0"/>
                        <a:t>C D E</a:t>
                      </a:r>
                      <a:endParaRPr lang="pt-BR" sz="2000" b="1" dirty="0">
                        <a:latin typeface="Arial" panose="020B0604020202020204" pitchFamily="34" charset="0"/>
                        <a:cs typeface="Arial" panose="020B0604020202020204" pitchFamily="34" charset="0"/>
                      </a:endParaRPr>
                    </a:p>
                  </a:txBody>
                  <a:tcPr anchor="ctr"/>
                </a:tc>
                <a:tc gridSpan="2">
                  <a:txBody>
                    <a:bodyPr/>
                    <a:lstStyle/>
                    <a:p>
                      <a:pPr algn="ctr"/>
                      <a:r>
                        <a:rPr lang="pt-BR" sz="2000" b="1" u="none" strike="noStrike" kern="1200" baseline="0" dirty="0">
                          <a:solidFill>
                            <a:schemeClr val="tx1"/>
                          </a:solidFill>
                        </a:rPr>
                        <a:t>FG</a:t>
                      </a:r>
                      <a:endParaRPr lang="pt-BR" sz="2000" b="1" dirty="0">
                        <a:latin typeface="Arial" panose="020B0604020202020204" pitchFamily="34" charset="0"/>
                        <a:cs typeface="Arial" panose="020B0604020202020204" pitchFamily="34" charset="0"/>
                      </a:endParaRPr>
                    </a:p>
                  </a:txBody>
                  <a:tcPr anchor="ctr"/>
                </a:tc>
                <a:tc hMerge="1">
                  <a:txBody>
                    <a:bodyPr/>
                    <a:lstStyle/>
                    <a:p>
                      <a:endParaRPr lang="pt-BR" dirty="0"/>
                    </a:p>
                  </a:txBody>
                  <a:tcPr/>
                </a:tc>
                <a:extLst>
                  <a:ext uri="{0D108BD9-81ED-4DB2-BD59-A6C34878D82A}">
                    <a16:rowId xmlns:a16="http://schemas.microsoft.com/office/drawing/2014/main" val="3537646125"/>
                  </a:ext>
                </a:extLst>
              </a:tr>
              <a:tr h="370840">
                <a:tc vMerge="1">
                  <a:txBody>
                    <a:bodyPr/>
                    <a:lstStyle/>
                    <a:p>
                      <a:endParaRPr lang="pt-BR" dirty="0"/>
                    </a:p>
                  </a:txBody>
                  <a:tcPr/>
                </a:tc>
                <a:tc vMerge="1">
                  <a:txBody>
                    <a:bodyPr/>
                    <a:lstStyle/>
                    <a:p>
                      <a:endParaRPr lang="pt-BR" dirty="0"/>
                    </a:p>
                  </a:txBody>
                  <a:tcPr/>
                </a:tc>
                <a:tc vMerge="1">
                  <a:txBody>
                    <a:bodyPr/>
                    <a:lstStyle/>
                    <a:p>
                      <a:endParaRPr lang="pt-BR" dirty="0"/>
                    </a:p>
                  </a:txBody>
                  <a:tcPr/>
                </a:tc>
                <a:tc>
                  <a:txBody>
                    <a:bodyPr/>
                    <a:lstStyle/>
                    <a:p>
                      <a:pPr algn="just"/>
                      <a:r>
                        <a:rPr lang="pt-BR" sz="1400" b="0" u="none" strike="noStrike" kern="1200" baseline="0" dirty="0">
                          <a:solidFill>
                            <a:schemeClr val="tx1"/>
                          </a:solidFill>
                        </a:rPr>
                        <a:t>Acima de 900 m (3000 pés) AMSL ou acima de 300 m (1000 pés) sobre o  terreno o que for maior</a:t>
                      </a:r>
                      <a:endParaRPr lang="pt-BR" sz="1400" dirty="0">
                        <a:latin typeface="Arial" panose="020B0604020202020204" pitchFamily="34" charset="0"/>
                        <a:cs typeface="Arial" panose="020B0604020202020204" pitchFamily="34" charset="0"/>
                      </a:endParaRPr>
                    </a:p>
                  </a:txBody>
                  <a:tcPr/>
                </a:tc>
                <a:tc>
                  <a:txBody>
                    <a:bodyPr/>
                    <a:lstStyle/>
                    <a:p>
                      <a:pPr algn="just"/>
                      <a:r>
                        <a:rPr lang="pt-BR" sz="1400" b="0" u="none" strike="noStrike" kern="1200" baseline="0" dirty="0">
                          <a:solidFill>
                            <a:schemeClr val="tx1"/>
                          </a:solidFill>
                        </a:rPr>
                        <a:t>A 900 m (3000 pés) AMSL abaixo ou 300m (1000  pés) acima do terreno, o que for maior</a:t>
                      </a:r>
                      <a:endParaRPr lang="pt-BR"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99041465"/>
                  </a:ext>
                </a:extLst>
              </a:tr>
              <a:tr h="370840">
                <a:tc>
                  <a:txBody>
                    <a:bodyPr/>
                    <a:lstStyle/>
                    <a:p>
                      <a:pPr algn="ctr"/>
                      <a:r>
                        <a:rPr lang="pt-BR" sz="2000" b="1" u="none" strike="noStrike" baseline="0" dirty="0"/>
                        <a:t>Distância das Nuvens</a:t>
                      </a:r>
                      <a:endParaRPr lang="pt-BR" sz="2000" b="1" i="0" u="none" strike="noStrike" baseline="0" dirty="0">
                        <a:latin typeface="Arial" panose="020B0604020202020204" pitchFamily="34" charset="0"/>
                        <a:cs typeface="Arial" panose="020B0604020202020204" pitchFamily="34" charset="0"/>
                      </a:endParaRPr>
                    </a:p>
                  </a:txBody>
                  <a:tcPr anchor="ctr"/>
                </a:tc>
                <a:tc>
                  <a:txBody>
                    <a:bodyPr/>
                    <a:lstStyle/>
                    <a:p>
                      <a:pPr algn="just"/>
                      <a:r>
                        <a:rPr lang="pt-BR" sz="1400" b="0" u="none" strike="noStrike" baseline="0" dirty="0"/>
                        <a:t>Livre de Nuvens</a:t>
                      </a:r>
                      <a:endParaRPr lang="pt-BR" sz="1400" b="0" i="0" u="none" strike="noStrike" baseline="0" dirty="0">
                        <a:latin typeface="Arial" panose="020B0604020202020204" pitchFamily="34" charset="0"/>
                        <a:cs typeface="Arial" panose="020B0604020202020204" pitchFamily="34" charset="0"/>
                      </a:endParaRPr>
                    </a:p>
                  </a:txBody>
                  <a:tcPr>
                    <a:solidFill>
                      <a:srgbClr val="CFD5EA"/>
                    </a:solidFill>
                  </a:tcPr>
                </a:tc>
                <a:tc>
                  <a:txBody>
                    <a:bodyPr/>
                    <a:lstStyle/>
                    <a:p>
                      <a:pPr algn="just"/>
                      <a:r>
                        <a:rPr lang="pt-BR" sz="1400" b="0" u="none" strike="noStrike" baseline="0" dirty="0"/>
                        <a:t>1500 m horizontalmente</a:t>
                      </a:r>
                    </a:p>
                    <a:p>
                      <a:pPr algn="just"/>
                      <a:r>
                        <a:rPr lang="pt-BR" sz="1400" b="0" u="none" strike="noStrike" baseline="0" dirty="0"/>
                        <a:t>300 m (1000 pés) verticalmente</a:t>
                      </a:r>
                      <a:endParaRPr lang="pt-BR" sz="1400" b="0" i="0" u="none" strike="noStrike" baseline="0" dirty="0">
                        <a:latin typeface="Arial" panose="020B0604020202020204" pitchFamily="34" charset="0"/>
                        <a:cs typeface="Arial" panose="020B0604020202020204" pitchFamily="34" charset="0"/>
                      </a:endParaRPr>
                    </a:p>
                  </a:txBody>
                  <a:tcPr>
                    <a:solidFill>
                      <a:srgbClr val="CFD5EA"/>
                    </a:solidFill>
                  </a:tcPr>
                </a:tc>
                <a:tc>
                  <a:txBody>
                    <a:bodyPr/>
                    <a:lstStyle/>
                    <a:p>
                      <a:pPr algn="just"/>
                      <a:r>
                        <a:rPr lang="pt-BR" sz="1400" b="0" u="none" strike="noStrike" baseline="0" dirty="0"/>
                        <a:t>1500 m horizontalmente 300m verticalmente</a:t>
                      </a:r>
                      <a:endParaRPr lang="pt-BR" sz="1400" b="0" i="0" u="none" strike="noStrike" baseline="0" dirty="0">
                        <a:latin typeface="Arial" panose="020B0604020202020204" pitchFamily="34" charset="0"/>
                        <a:cs typeface="Arial" panose="020B0604020202020204" pitchFamily="34" charset="0"/>
                      </a:endParaRPr>
                    </a:p>
                  </a:txBody>
                  <a:tcPr>
                    <a:solidFill>
                      <a:srgbClr val="CFD5EA"/>
                    </a:solidFill>
                  </a:tcPr>
                </a:tc>
                <a:tc>
                  <a:txBody>
                    <a:bodyPr/>
                    <a:lstStyle/>
                    <a:p>
                      <a:pPr algn="just"/>
                      <a:r>
                        <a:rPr lang="pt-BR" sz="1400" b="0" u="none" strike="noStrike" baseline="0" dirty="0"/>
                        <a:t>Livre de nuvens e avistando o solo</a:t>
                      </a:r>
                      <a:endParaRPr lang="pt-BR" sz="1400" dirty="0">
                        <a:latin typeface="Arial" panose="020B0604020202020204" pitchFamily="34" charset="0"/>
                        <a:cs typeface="Arial" panose="020B0604020202020204" pitchFamily="34" charset="0"/>
                      </a:endParaRPr>
                    </a:p>
                  </a:txBody>
                  <a:tcPr>
                    <a:solidFill>
                      <a:srgbClr val="CFD5EA"/>
                    </a:solidFill>
                  </a:tcPr>
                </a:tc>
                <a:extLst>
                  <a:ext uri="{0D108BD9-81ED-4DB2-BD59-A6C34878D82A}">
                    <a16:rowId xmlns:a16="http://schemas.microsoft.com/office/drawing/2014/main" val="1272715626"/>
                  </a:ext>
                </a:extLst>
              </a:tr>
              <a:tr h="370840">
                <a:tc rowSpan="2">
                  <a:txBody>
                    <a:bodyPr/>
                    <a:lstStyle/>
                    <a:p>
                      <a:pPr algn="ctr"/>
                      <a:r>
                        <a:rPr lang="pt-BR" sz="2000" b="1" dirty="0"/>
                        <a:t>Visibilidade</a:t>
                      </a:r>
                      <a:endParaRPr lang="pt-BR" sz="2000" b="1" dirty="0">
                        <a:latin typeface="Arial" panose="020B0604020202020204" pitchFamily="34" charset="0"/>
                        <a:cs typeface="Arial" panose="020B0604020202020204" pitchFamily="34" charset="0"/>
                      </a:endParaRPr>
                    </a:p>
                  </a:txBody>
                  <a:tcPr anchor="ctr">
                    <a:solidFill>
                      <a:srgbClr val="EAEFF7"/>
                    </a:solidFill>
                  </a:tcPr>
                </a:tc>
                <a:tc>
                  <a:txBody>
                    <a:bodyPr/>
                    <a:lstStyle/>
                    <a:p>
                      <a:pPr algn="l"/>
                      <a:r>
                        <a:rPr lang="pt-BR" sz="1400" b="0" u="none" strike="noStrike" baseline="0" dirty="0"/>
                        <a:t>8 km se voando no ou acima do FL100</a:t>
                      </a:r>
                      <a:endParaRPr lang="pt-BR" sz="1400" b="0" i="0" u="none" strike="noStrike" baseline="0" dirty="0">
                        <a:latin typeface="Arial" panose="020B0604020202020204" pitchFamily="34" charset="0"/>
                        <a:cs typeface="Arial" panose="020B0604020202020204" pitchFamily="34" charset="0"/>
                      </a:endParaRPr>
                    </a:p>
                  </a:txBody>
                  <a:tcPr/>
                </a:tc>
                <a:tc>
                  <a:txBody>
                    <a:bodyPr/>
                    <a:lstStyle/>
                    <a:p>
                      <a:pPr algn="l"/>
                      <a:r>
                        <a:rPr lang="pt-BR" sz="1400" b="0" u="none" strike="noStrike" baseline="0" dirty="0"/>
                        <a:t>8 km se voando no ou </a:t>
                      </a:r>
                      <a:r>
                        <a:rPr lang="pt-BR" sz="1400" b="0" u="none" strike="noStrike" baseline="0"/>
                        <a:t>acima do FL100</a:t>
                      </a:r>
                      <a:endParaRPr lang="pt-BR" sz="1400" b="0" i="0" u="none" strike="noStrike" baseline="0" dirty="0">
                        <a:latin typeface="Arial" panose="020B0604020202020204" pitchFamily="34" charset="0"/>
                        <a:cs typeface="Arial" panose="020B0604020202020204" pitchFamily="34" charset="0"/>
                      </a:endParaRPr>
                    </a:p>
                  </a:txBody>
                  <a:tcPr/>
                </a:tc>
                <a:tc>
                  <a:txBody>
                    <a:bodyPr/>
                    <a:lstStyle/>
                    <a:p>
                      <a:pPr algn="l"/>
                      <a:r>
                        <a:rPr lang="pt-BR" sz="1400" b="0" u="none" strike="noStrike" baseline="0" dirty="0"/>
                        <a:t>8 km se voando no ou acima do FL100</a:t>
                      </a:r>
                      <a:endParaRPr lang="pt-BR" sz="1400" dirty="0">
                        <a:latin typeface="Arial" panose="020B0604020202020204" pitchFamily="34" charset="0"/>
                        <a:cs typeface="Arial" panose="020B0604020202020204" pitchFamily="34" charset="0"/>
                      </a:endParaRPr>
                    </a:p>
                  </a:txBody>
                  <a:tcPr/>
                </a:tc>
                <a:tc rowSpan="2">
                  <a:txBody>
                    <a:bodyPr/>
                    <a:lstStyle/>
                    <a:p>
                      <a:pPr algn="just"/>
                      <a:r>
                        <a:rPr lang="pt-BR" sz="1400" dirty="0"/>
                        <a:t>5 km</a:t>
                      </a:r>
                      <a:endParaRPr lang="pt-BR"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27501133"/>
                  </a:ext>
                </a:extLst>
              </a:tr>
              <a:tr h="370840">
                <a:tc vMerge="1">
                  <a:txBody>
                    <a:bodyPr/>
                    <a:lstStyle/>
                    <a:p>
                      <a:pPr algn="just"/>
                      <a:endParaRPr lang="pt-BR" sz="1400" dirty="0">
                        <a:latin typeface="Arial" panose="020B0604020202020204" pitchFamily="34" charset="0"/>
                        <a:cs typeface="Arial" panose="020B0604020202020204" pitchFamily="34" charset="0"/>
                      </a:endParaRPr>
                    </a:p>
                  </a:txBody>
                  <a:tcPr/>
                </a:tc>
                <a:tc>
                  <a:txBody>
                    <a:bodyPr/>
                    <a:lstStyle/>
                    <a:p>
                      <a:pPr algn="l"/>
                      <a:r>
                        <a:rPr lang="pt-BR" sz="1400" b="0" u="none" strike="noStrike" baseline="0" dirty="0"/>
                        <a:t>5 km se voando abaixo do FL100</a:t>
                      </a:r>
                      <a:endParaRPr lang="pt-BR" sz="1400" b="0" i="0" u="none" strike="noStrike" baseline="0" dirty="0">
                        <a:latin typeface="Arial" panose="020B0604020202020204" pitchFamily="34" charset="0"/>
                        <a:cs typeface="Arial" panose="020B0604020202020204" pitchFamily="34" charset="0"/>
                      </a:endParaRPr>
                    </a:p>
                  </a:txBody>
                  <a:tcPr>
                    <a:solidFill>
                      <a:srgbClr val="CFD5EA"/>
                    </a:solidFill>
                  </a:tcPr>
                </a:tc>
                <a:tc>
                  <a:txBody>
                    <a:bodyPr/>
                    <a:lstStyle/>
                    <a:p>
                      <a:pPr algn="l"/>
                      <a:r>
                        <a:rPr lang="pt-BR" sz="1400" b="0" u="none" strike="noStrike" baseline="0" dirty="0"/>
                        <a:t>5 km se voando abaixo do FL100</a:t>
                      </a:r>
                      <a:endParaRPr lang="pt-BR" sz="1400" b="0" i="0" u="none" strike="noStrike" baseline="0" dirty="0">
                        <a:latin typeface="Arial" panose="020B0604020202020204" pitchFamily="34" charset="0"/>
                        <a:cs typeface="Arial" panose="020B0604020202020204" pitchFamily="34" charset="0"/>
                      </a:endParaRPr>
                    </a:p>
                  </a:txBody>
                  <a:tcPr>
                    <a:solidFill>
                      <a:srgbClr val="CFD5EA"/>
                    </a:solidFill>
                  </a:tcPr>
                </a:tc>
                <a:tc>
                  <a:txBody>
                    <a:bodyPr/>
                    <a:lstStyle/>
                    <a:p>
                      <a:pPr algn="l"/>
                      <a:r>
                        <a:rPr lang="pt-BR" sz="1400" b="0" u="none" strike="noStrike" baseline="0" dirty="0"/>
                        <a:t>5 km se voando abaixo do FL100</a:t>
                      </a:r>
                      <a:endParaRPr lang="pt-BR" sz="1400" dirty="0">
                        <a:latin typeface="Arial" panose="020B0604020202020204" pitchFamily="34" charset="0"/>
                        <a:cs typeface="Arial" panose="020B0604020202020204" pitchFamily="34" charset="0"/>
                      </a:endParaRPr>
                    </a:p>
                  </a:txBody>
                  <a:tcPr>
                    <a:solidFill>
                      <a:srgbClr val="CFD5EA"/>
                    </a:solidFill>
                  </a:tcPr>
                </a:tc>
                <a:tc vMerge="1">
                  <a:txBody>
                    <a:bodyPr/>
                    <a:lstStyle/>
                    <a:p>
                      <a:pPr algn="just"/>
                      <a:endParaRPr lang="pt-BR"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01733742"/>
                  </a:ext>
                </a:extLst>
              </a:tr>
              <a:tr h="370840">
                <a:tc rowSpan="2">
                  <a:txBody>
                    <a:bodyPr/>
                    <a:lstStyle/>
                    <a:p>
                      <a:pPr algn="ctr"/>
                      <a:r>
                        <a:rPr lang="pt-BR" sz="2000" b="1" dirty="0"/>
                        <a:t>Limite de Velocidade</a:t>
                      </a:r>
                      <a:endParaRPr lang="pt-BR" sz="2000" b="1" dirty="0">
                        <a:latin typeface="Arial" panose="020B0604020202020204" pitchFamily="34" charset="0"/>
                        <a:cs typeface="Arial" panose="020B0604020202020204" pitchFamily="34" charset="0"/>
                      </a:endParaRPr>
                    </a:p>
                  </a:txBody>
                  <a:tcPr anchor="ctr">
                    <a:solidFill>
                      <a:srgbClr val="EAEFF7"/>
                    </a:solidFill>
                  </a:tcPr>
                </a:tc>
                <a:tc rowSpan="2">
                  <a:txBody>
                    <a:bodyPr/>
                    <a:lstStyle/>
                    <a:p>
                      <a:pPr algn="just"/>
                      <a:r>
                        <a:rPr lang="pt-BR" sz="1400" dirty="0"/>
                        <a:t>380 </a:t>
                      </a:r>
                      <a:r>
                        <a:rPr lang="pt-BR" sz="1400" dirty="0" err="1"/>
                        <a:t>kt</a:t>
                      </a:r>
                      <a:endParaRPr lang="pt-BR" sz="1400" dirty="0">
                        <a:latin typeface="Arial" panose="020B0604020202020204" pitchFamily="34" charset="0"/>
                        <a:cs typeface="Arial" panose="020B0604020202020204" pitchFamily="34" charset="0"/>
                      </a:endParaRPr>
                    </a:p>
                  </a:txBody>
                  <a:tcPr/>
                </a:tc>
                <a:tc gridSpan="3">
                  <a:txBody>
                    <a:bodyPr/>
                    <a:lstStyle/>
                    <a:p>
                      <a:pPr algn="l"/>
                      <a:r>
                        <a:rPr lang="pt-BR" sz="1400" b="0" u="none" strike="noStrike" baseline="0" dirty="0"/>
                        <a:t>250 </a:t>
                      </a:r>
                      <a:r>
                        <a:rPr lang="pt-BR" sz="1400" b="0" u="none" strike="noStrike" baseline="0" dirty="0" err="1"/>
                        <a:t>kt</a:t>
                      </a:r>
                      <a:r>
                        <a:rPr lang="pt-BR" sz="1400" b="0" u="none" strike="noStrike" baseline="0" dirty="0"/>
                        <a:t> IAS se voando abaixo do FL100</a:t>
                      </a:r>
                      <a:endParaRPr lang="pt-BR" sz="1400" b="0" i="0" u="none" strike="noStrike" baseline="0" dirty="0">
                        <a:latin typeface="Arial" panose="020B0604020202020204" pitchFamily="34" charset="0"/>
                        <a:cs typeface="Arial" panose="020B0604020202020204" pitchFamily="34" charset="0"/>
                      </a:endParaRPr>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298243848"/>
                  </a:ext>
                </a:extLst>
              </a:tr>
              <a:tr h="370840">
                <a:tc vMerge="1">
                  <a:txBody>
                    <a:bodyPr/>
                    <a:lstStyle/>
                    <a:p>
                      <a:endParaRPr lang="pt-BR" dirty="0"/>
                    </a:p>
                  </a:txBody>
                  <a:tcPr/>
                </a:tc>
                <a:tc vMerge="1">
                  <a:txBody>
                    <a:bodyPr/>
                    <a:lstStyle/>
                    <a:p>
                      <a:endParaRPr lang="pt-BR" dirty="0"/>
                    </a:p>
                  </a:txBody>
                  <a:tcPr/>
                </a:tc>
                <a:tc gridSpan="3">
                  <a:txBody>
                    <a:bodyPr/>
                    <a:lstStyle/>
                    <a:p>
                      <a:pPr algn="l"/>
                      <a:r>
                        <a:rPr lang="pt-BR" sz="1400" b="0" u="none" strike="noStrike" baseline="0" dirty="0"/>
                        <a:t>380 </a:t>
                      </a:r>
                      <a:r>
                        <a:rPr lang="pt-BR" sz="1400" b="0" u="none" strike="noStrike" baseline="0" dirty="0" err="1"/>
                        <a:t>kt</a:t>
                      </a:r>
                      <a:r>
                        <a:rPr lang="pt-BR" sz="1400" b="0" u="none" strike="noStrike" baseline="0" dirty="0"/>
                        <a:t> IAS se voando acima do FL100</a:t>
                      </a:r>
                      <a:endParaRPr lang="pt-BR" sz="1400" dirty="0">
                        <a:latin typeface="Arial" panose="020B0604020202020204" pitchFamily="34" charset="0"/>
                        <a:cs typeface="Arial" panose="020B0604020202020204" pitchFamily="34" charset="0"/>
                      </a:endParaRPr>
                    </a:p>
                  </a:txBody>
                  <a:tcPr>
                    <a:solidFill>
                      <a:srgbClr val="CFD5EA"/>
                    </a:solidFill>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2003407722"/>
                  </a:ext>
                </a:extLst>
              </a:tr>
            </a:tbl>
          </a:graphicData>
        </a:graphic>
      </p:graphicFrame>
    </p:spTree>
    <p:extLst>
      <p:ext uri="{BB962C8B-B14F-4D97-AF65-F5344CB8AC3E}">
        <p14:creationId xmlns:p14="http://schemas.microsoft.com/office/powerpoint/2010/main" val="102799006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5.1 CRITÉRIOS GERAIS</a:t>
            </a:r>
          </a:p>
          <a:p>
            <a:pPr marL="0" indent="0" algn="just">
              <a:buNone/>
            </a:pPr>
            <a:r>
              <a:rPr lang="pt-BR" sz="2000" dirty="0">
                <a:solidFill>
                  <a:prstClr val="black"/>
                </a:solidFill>
                <a:latin typeface="Arial" panose="020B0604020202020204" pitchFamily="34" charset="0"/>
                <a:cs typeface="Arial" panose="020B0604020202020204" pitchFamily="34" charset="0"/>
              </a:rPr>
              <a:t>5.1.2 Não obstante o estabelecido em 5.1.1 anterior, os voos VFR somente serão realizados quando simultânea e continuamente puderem cumprir as seguintes condições:</a:t>
            </a:r>
          </a:p>
          <a:p>
            <a:pPr marL="0" indent="0" algn="just">
              <a:buNone/>
            </a:pPr>
            <a:r>
              <a:rPr lang="pt-BR" sz="2000" dirty="0">
                <a:solidFill>
                  <a:prstClr val="black"/>
                </a:solidFill>
                <a:latin typeface="Arial" panose="020B0604020202020204" pitchFamily="34" charset="0"/>
                <a:cs typeface="Arial" panose="020B0604020202020204" pitchFamily="34" charset="0"/>
              </a:rPr>
              <a:t>a) manter referência com o solo ou água, de modo que as formações meteorológicas abaixo do nível de voo não obstruam mais da metade da área de visão do piloto;</a:t>
            </a:r>
          </a:p>
          <a:p>
            <a:pPr marL="0" indent="0" algn="just">
              <a:buNone/>
            </a:pPr>
            <a:r>
              <a:rPr lang="pt-BR" sz="2000" dirty="0">
                <a:solidFill>
                  <a:prstClr val="black"/>
                </a:solidFill>
                <a:latin typeface="Arial" panose="020B0604020202020204" pitchFamily="34" charset="0"/>
                <a:cs typeface="Arial" panose="020B0604020202020204" pitchFamily="34" charset="0"/>
              </a:rPr>
              <a:t>b) voar abaixo do FL 150; e</a:t>
            </a:r>
          </a:p>
          <a:p>
            <a:pPr marL="0" indent="0" algn="just">
              <a:buNone/>
            </a:pPr>
            <a:r>
              <a:rPr lang="pt-BR" sz="2000" dirty="0">
                <a:solidFill>
                  <a:prstClr val="black"/>
                </a:solidFill>
                <a:latin typeface="Arial" panose="020B0604020202020204" pitchFamily="34" charset="0"/>
                <a:cs typeface="Arial" panose="020B0604020202020204" pitchFamily="34" charset="0"/>
              </a:rPr>
              <a:t>c) voar com velocidade estabelecida no quadro da tabela 1.</a:t>
            </a:r>
          </a:p>
        </p:txBody>
      </p:sp>
    </p:spTree>
    <p:extLst>
      <p:ext uri="{BB962C8B-B14F-4D97-AF65-F5344CB8AC3E}">
        <p14:creationId xmlns:p14="http://schemas.microsoft.com/office/powerpoint/2010/main" val="95615496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5.1 CRITÉRIOS GERAIS</a:t>
            </a:r>
          </a:p>
          <a:p>
            <a:pPr marL="0" indent="0" algn="just">
              <a:buNone/>
            </a:pPr>
            <a:r>
              <a:rPr lang="pt-BR" sz="2000" dirty="0">
                <a:solidFill>
                  <a:prstClr val="black"/>
                </a:solidFill>
                <a:latin typeface="Arial" panose="020B0604020202020204" pitchFamily="34" charset="0"/>
                <a:cs typeface="Arial" panose="020B0604020202020204" pitchFamily="34" charset="0"/>
              </a:rPr>
              <a:t>5.1.3 Exceto quando autorizado pelo órgão ATC para atender a voo VFR especial, voos VFR não poderão pousar, decolar, entrar na ATZ ou no circuito de tráfego de tal aeródromo se:</a:t>
            </a:r>
          </a:p>
          <a:p>
            <a:pPr marL="0" indent="0" algn="just">
              <a:buNone/>
            </a:pPr>
            <a:r>
              <a:rPr lang="pt-BR" sz="2000" dirty="0">
                <a:solidFill>
                  <a:prstClr val="black"/>
                </a:solidFill>
                <a:latin typeface="Arial" panose="020B0604020202020204" pitchFamily="34" charset="0"/>
                <a:cs typeface="Arial" panose="020B0604020202020204" pitchFamily="34" charset="0"/>
              </a:rPr>
              <a:t>a) o teto for inferior a 450 m (1500 pés); ou</a:t>
            </a:r>
          </a:p>
          <a:p>
            <a:pPr marL="0" indent="0" algn="just">
              <a:buNone/>
            </a:pPr>
            <a:r>
              <a:rPr lang="pt-BR" sz="2000" dirty="0">
                <a:solidFill>
                  <a:prstClr val="black"/>
                </a:solidFill>
                <a:latin typeface="Arial" panose="020B0604020202020204" pitchFamily="34" charset="0"/>
                <a:cs typeface="Arial" panose="020B0604020202020204" pitchFamily="34" charset="0"/>
              </a:rPr>
              <a:t>b) a visibilidade no solo for inferior a 5 km.</a:t>
            </a:r>
          </a:p>
        </p:txBody>
      </p:sp>
      <p:sp>
        <p:nvSpPr>
          <p:cNvPr id="14" name="CaixaDeTexto 13">
            <a:extLst>
              <a:ext uri="{FF2B5EF4-FFF2-40B4-BE49-F238E27FC236}">
                <a16:creationId xmlns:a16="http://schemas.microsoft.com/office/drawing/2014/main" id="{46CD7805-F8E1-411E-909F-9BD3481950E4}"/>
              </a:ext>
            </a:extLst>
          </p:cNvPr>
          <p:cNvSpPr txBox="1"/>
          <p:nvPr/>
        </p:nvSpPr>
        <p:spPr>
          <a:xfrm>
            <a:off x="303740" y="3845406"/>
            <a:ext cx="11408648"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pt-BR" dirty="0">
                <a:solidFill>
                  <a:schemeClr val="bg1"/>
                </a:solidFill>
                <a:latin typeface="Arial" panose="020B0604020202020204" pitchFamily="34" charset="0"/>
                <a:cs typeface="Arial" panose="020B0604020202020204" pitchFamily="34" charset="0"/>
              </a:rPr>
              <a:t>NOTA: O teto continuará sendo utilizado como parâmetro meteorológico para definir a operacionalidade de um aeródromo (se VFR ou IFR). (NR) - Portaria nº 204/DGCEA, de 8 de novembro 2018.</a:t>
            </a:r>
          </a:p>
        </p:txBody>
      </p:sp>
    </p:spTree>
    <p:extLst>
      <p:ext uri="{BB962C8B-B14F-4D97-AF65-F5344CB8AC3E}">
        <p14:creationId xmlns:p14="http://schemas.microsoft.com/office/powerpoint/2010/main" val="37357524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5.1 CRITÉRIOS GERAIS</a:t>
            </a:r>
          </a:p>
          <a:p>
            <a:pPr marL="0" indent="0" algn="just">
              <a:buNone/>
            </a:pPr>
            <a:r>
              <a:rPr lang="pt-BR" sz="2000" dirty="0">
                <a:solidFill>
                  <a:prstClr val="black"/>
                </a:solidFill>
                <a:latin typeface="Arial" panose="020B0604020202020204" pitchFamily="34" charset="0"/>
                <a:cs typeface="Arial" panose="020B0604020202020204" pitchFamily="34" charset="0"/>
              </a:rPr>
              <a:t>5.1.4 Exceto em operação de pouso e decolagem, o voo VFR não será efetuado:</a:t>
            </a:r>
          </a:p>
          <a:p>
            <a:pPr marL="0" indent="0" algn="just">
              <a:buNone/>
            </a:pPr>
            <a:r>
              <a:rPr lang="pt-BR" sz="2000" dirty="0">
                <a:solidFill>
                  <a:prstClr val="black"/>
                </a:solidFill>
                <a:latin typeface="Arial" panose="020B0604020202020204" pitchFamily="34" charset="0"/>
                <a:cs typeface="Arial" panose="020B0604020202020204" pitchFamily="34" charset="0"/>
              </a:rPr>
              <a:t>a) sobre cidades, povoados, lugares habitados ou sobre grupos de pessoas ao ar livre, em altura inferior a 300 m (1000 pés) acima do mais alto obstáculo existente num raio de 600 m em torno da aeronave; e</a:t>
            </a:r>
          </a:p>
          <a:p>
            <a:pPr marL="0" indent="0" algn="just">
              <a:buNone/>
            </a:pPr>
            <a:r>
              <a:rPr lang="pt-BR" sz="2000" dirty="0">
                <a:solidFill>
                  <a:prstClr val="black"/>
                </a:solidFill>
                <a:latin typeface="Arial" panose="020B0604020202020204" pitchFamily="34" charset="0"/>
                <a:cs typeface="Arial" panose="020B0604020202020204" pitchFamily="34" charset="0"/>
              </a:rPr>
              <a:t>b) em lugares não citados na alínea anterior, em altura inferior a 150 m (500 pés) acima do solo ou da água.</a:t>
            </a:r>
          </a:p>
          <a:p>
            <a:pPr marL="0" indent="0" algn="just">
              <a:buNone/>
            </a:pPr>
            <a:endParaRPr lang="pt-BR" sz="2000" dirty="0">
              <a:solidFill>
                <a:prstClr val="black"/>
              </a:solidFill>
              <a:latin typeface="Arial" panose="020B0604020202020204" pitchFamily="34" charset="0"/>
              <a:cs typeface="Arial" panose="020B0604020202020204" pitchFamily="34" charset="0"/>
            </a:endParaRPr>
          </a:p>
          <a:p>
            <a:pPr marL="0" indent="0" algn="just">
              <a:buNone/>
            </a:pPr>
            <a:r>
              <a:rPr lang="pt-BR" sz="2000" dirty="0">
                <a:solidFill>
                  <a:prstClr val="black"/>
                </a:solidFill>
                <a:latin typeface="Arial" panose="020B0604020202020204" pitchFamily="34" charset="0"/>
                <a:cs typeface="Arial" panose="020B0604020202020204" pitchFamily="34" charset="0"/>
              </a:rPr>
              <a:t>5.1.5 Para a realização de voos VFR nos espaços aéreos Classes B, C e D, as aeronaves devem dispor de meios para estabelecer comunicações em radiotelefonia com o órgão ATC apropriado.</a:t>
            </a:r>
          </a:p>
        </p:txBody>
      </p:sp>
    </p:spTree>
    <p:extLst>
      <p:ext uri="{BB962C8B-B14F-4D97-AF65-F5344CB8AC3E}">
        <p14:creationId xmlns:p14="http://schemas.microsoft.com/office/powerpoint/2010/main" val="13226449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5.1 CRITÉRIOS GERAIS</a:t>
            </a:r>
          </a:p>
          <a:p>
            <a:pPr marL="0" indent="0" algn="just">
              <a:buNone/>
            </a:pPr>
            <a:r>
              <a:rPr lang="pt-BR" sz="2000" dirty="0">
                <a:solidFill>
                  <a:prstClr val="black"/>
                </a:solidFill>
                <a:latin typeface="Arial" panose="020B0604020202020204" pitchFamily="34" charset="0"/>
                <a:cs typeface="Arial" panose="020B0604020202020204" pitchFamily="34" charset="0"/>
              </a:rPr>
              <a:t>5.1.6 É proibida a operação de aeronaves sem equipamento rádio ou com este inoperante, nos aeródromos providos de TWR e de AFIS, exceto nos casos previstos na ICA 100-37 (Serviços de Tráfego Aéreo).</a:t>
            </a:r>
          </a:p>
          <a:p>
            <a:pPr marL="0" indent="0" algn="just">
              <a:buNone/>
            </a:pPr>
            <a:endParaRPr lang="pt-BR" sz="2000" dirty="0">
              <a:solidFill>
                <a:prstClr val="black"/>
              </a:solidFill>
              <a:latin typeface="Arial" panose="020B0604020202020204" pitchFamily="34" charset="0"/>
              <a:cs typeface="Arial" panose="020B0604020202020204" pitchFamily="34" charset="0"/>
            </a:endParaRPr>
          </a:p>
          <a:p>
            <a:pPr marL="0" indent="0" algn="just">
              <a:buNone/>
            </a:pPr>
            <a:r>
              <a:rPr lang="pt-BR" sz="2000" dirty="0">
                <a:solidFill>
                  <a:prstClr val="black"/>
                </a:solidFill>
                <a:latin typeface="Arial" panose="020B0604020202020204" pitchFamily="34" charset="0"/>
                <a:cs typeface="Arial" panose="020B0604020202020204" pitchFamily="34" charset="0"/>
              </a:rPr>
              <a:t>5.1.7 As aeronaves em voo </a:t>
            </a:r>
            <a:r>
              <a:rPr lang="pt-BR" sz="2000" b="1" dirty="0">
                <a:solidFill>
                  <a:prstClr val="black"/>
                </a:solidFill>
                <a:latin typeface="Arial" panose="020B0604020202020204" pitchFamily="34" charset="0"/>
                <a:cs typeface="Arial" panose="020B0604020202020204" pitchFamily="34" charset="0"/>
              </a:rPr>
              <a:t>VFR dentro de TMA ou CTR não deverão cruzar as trajetórias</a:t>
            </a:r>
            <a:r>
              <a:rPr lang="pt-BR" sz="2000" dirty="0">
                <a:solidFill>
                  <a:prstClr val="black"/>
                </a:solidFill>
                <a:latin typeface="Arial" panose="020B0604020202020204" pitchFamily="34" charset="0"/>
                <a:cs typeface="Arial" panose="020B0604020202020204" pitchFamily="34" charset="0"/>
              </a:rPr>
              <a:t> dos procedimentos de saída e descida por instrumentos em altitudes conflitantes, bem como não deverão sobrevoar os auxílios à navegação sem autorização do respectivo órgão ATC.</a:t>
            </a:r>
          </a:p>
        </p:txBody>
      </p:sp>
    </p:spTree>
    <p:extLst>
      <p:ext uri="{BB962C8B-B14F-4D97-AF65-F5344CB8AC3E}">
        <p14:creationId xmlns:p14="http://schemas.microsoft.com/office/powerpoint/2010/main" val="3510340661"/>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5.2 RESPONSABILIDADE DO PILOTO</a:t>
            </a:r>
          </a:p>
          <a:p>
            <a:pPr marL="0" indent="0" algn="just">
              <a:buNone/>
            </a:pPr>
            <a:r>
              <a:rPr lang="pt-BR" sz="2000" dirty="0">
                <a:solidFill>
                  <a:prstClr val="black"/>
                </a:solidFill>
                <a:latin typeface="Arial" panose="020B0604020202020204" pitchFamily="34" charset="0"/>
                <a:cs typeface="Arial" panose="020B0604020202020204" pitchFamily="34" charset="0"/>
              </a:rPr>
              <a:t>Caberá ao piloto em comando de uma aeronave em voo VFR providenciar sua própria separação em relação a obstáculos e demais aeronaves por meio do uso da visão, exceto no espaço aéreo Classe B, em que a separação entre as aeronaves é de responsabilidade do ATC, devendo, no entanto, ser observado o disposto em 4.2.1.</a:t>
            </a:r>
          </a:p>
        </p:txBody>
      </p:sp>
    </p:spTree>
    <p:extLst>
      <p:ext uri="{BB962C8B-B14F-4D97-AF65-F5344CB8AC3E}">
        <p14:creationId xmlns:p14="http://schemas.microsoft.com/office/powerpoint/2010/main" val="298668585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5.3 CONDIÇÕES PARA REALIZAÇÃO DE VOO VFR</a:t>
            </a:r>
          </a:p>
          <a:p>
            <a:pPr marL="0" indent="0" algn="just">
              <a:buNone/>
            </a:pPr>
            <a:r>
              <a:rPr lang="pt-BR" sz="2000" dirty="0">
                <a:solidFill>
                  <a:prstClr val="black"/>
                </a:solidFill>
                <a:latin typeface="Arial" panose="020B0604020202020204" pitchFamily="34" charset="0"/>
                <a:cs typeface="Arial" panose="020B0604020202020204" pitchFamily="34" charset="0"/>
              </a:rPr>
              <a:t>5.3.1 PERÍODO DIURNO</a:t>
            </a:r>
          </a:p>
          <a:p>
            <a:pPr marL="0" indent="0" algn="just">
              <a:buNone/>
            </a:pPr>
            <a:r>
              <a:rPr lang="pt-BR" sz="2000" dirty="0">
                <a:solidFill>
                  <a:prstClr val="black"/>
                </a:solidFill>
                <a:latin typeface="Arial" panose="020B0604020202020204" pitchFamily="34" charset="0"/>
                <a:cs typeface="Arial" panose="020B0604020202020204" pitchFamily="34" charset="0"/>
              </a:rPr>
              <a:t>5.3.1.1 Os aeródromos de partida, de destino e de alternativa deverão estar registrados ou homologados para operação VFR diurna.</a:t>
            </a:r>
          </a:p>
          <a:p>
            <a:pPr marL="0" indent="0" algn="just">
              <a:buNone/>
            </a:pPr>
            <a:r>
              <a:rPr lang="pt-BR" sz="2000" dirty="0">
                <a:solidFill>
                  <a:prstClr val="black"/>
                </a:solidFill>
                <a:latin typeface="Arial" panose="020B0604020202020204" pitchFamily="34" charset="0"/>
                <a:cs typeface="Arial" panose="020B0604020202020204" pitchFamily="34" charset="0"/>
              </a:rPr>
              <a:t>5.3.1.2 As condições meteorológicas predominantes nos aeródromos de partida, de destino e de alternativa, durante as operações de decolagem ou pouso, deverão ser iguais ou superiores aos mínimos estabelecidos para o voo VFR.</a:t>
            </a:r>
          </a:p>
        </p:txBody>
      </p:sp>
    </p:spTree>
    <p:extLst>
      <p:ext uri="{BB962C8B-B14F-4D97-AF65-F5344CB8AC3E}">
        <p14:creationId xmlns:p14="http://schemas.microsoft.com/office/powerpoint/2010/main" val="3885714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5.3 CONDIÇÕES PARA REALIZAÇÃO DE VOO VFR</a:t>
            </a:r>
          </a:p>
          <a:p>
            <a:pPr marL="0" indent="0" algn="just">
              <a:buNone/>
            </a:pPr>
            <a:r>
              <a:rPr lang="pt-BR" sz="2000" dirty="0">
                <a:solidFill>
                  <a:prstClr val="black"/>
                </a:solidFill>
                <a:latin typeface="Arial" panose="020B0604020202020204" pitchFamily="34" charset="0"/>
                <a:cs typeface="Arial" panose="020B0604020202020204" pitchFamily="34" charset="0"/>
              </a:rPr>
              <a:t>5.3.2 PERÍODO NOTURNO</a:t>
            </a:r>
          </a:p>
          <a:p>
            <a:pPr marL="0" indent="0" algn="just">
              <a:buNone/>
            </a:pPr>
            <a:r>
              <a:rPr lang="pt-BR" sz="2000" dirty="0">
                <a:solidFill>
                  <a:prstClr val="black"/>
                </a:solidFill>
                <a:latin typeface="Arial" panose="020B0604020202020204" pitchFamily="34" charset="0"/>
                <a:cs typeface="Arial" panose="020B0604020202020204" pitchFamily="34" charset="0"/>
              </a:rPr>
              <a:t>5.3.2.1 Os aeródromos de partida, de destino e de alternativa deverão estar registrados ou homologados para operação VFR noturna.</a:t>
            </a:r>
          </a:p>
          <a:p>
            <a:pPr marL="0" indent="0" algn="just">
              <a:buNone/>
            </a:pPr>
            <a:r>
              <a:rPr lang="pt-BR" sz="2000" dirty="0">
                <a:solidFill>
                  <a:prstClr val="black"/>
                </a:solidFill>
                <a:latin typeface="Arial" panose="020B0604020202020204" pitchFamily="34" charset="0"/>
                <a:cs typeface="Arial" panose="020B0604020202020204" pitchFamily="34" charset="0"/>
              </a:rPr>
              <a:t>5.3.2.2 Além das condições prescritas em 5.3.1.2:</a:t>
            </a:r>
          </a:p>
          <a:p>
            <a:pPr marL="0" indent="0" algn="just">
              <a:buNone/>
            </a:pPr>
            <a:r>
              <a:rPr lang="pt-BR" sz="2000" dirty="0">
                <a:solidFill>
                  <a:prstClr val="black"/>
                </a:solidFill>
                <a:latin typeface="Arial" panose="020B0604020202020204" pitchFamily="34" charset="0"/>
                <a:cs typeface="Arial" panose="020B0604020202020204" pitchFamily="34" charset="0"/>
              </a:rPr>
              <a:t>a) o piloto deverá possuir habilitação para voo IFR;</a:t>
            </a:r>
          </a:p>
          <a:p>
            <a:pPr marL="0" indent="0" algn="just">
              <a:buNone/>
            </a:pPr>
            <a:r>
              <a:rPr lang="pt-BR" sz="2000" dirty="0">
                <a:solidFill>
                  <a:prstClr val="black"/>
                </a:solidFill>
                <a:latin typeface="Arial" panose="020B0604020202020204" pitchFamily="34" charset="0"/>
                <a:cs typeface="Arial" panose="020B0604020202020204" pitchFamily="34" charset="0"/>
              </a:rPr>
              <a:t>b) a aeronave deverá estar homologada para voo IFR;</a:t>
            </a:r>
          </a:p>
          <a:p>
            <a:pPr marL="0" indent="0" algn="just">
              <a:buNone/>
            </a:pPr>
            <a:r>
              <a:rPr lang="pt-BR" sz="2000" dirty="0">
                <a:solidFill>
                  <a:prstClr val="black"/>
                </a:solidFill>
                <a:latin typeface="Arial" panose="020B0604020202020204" pitchFamily="34" charset="0"/>
                <a:cs typeface="Arial" panose="020B0604020202020204" pitchFamily="34" charset="0"/>
              </a:rPr>
              <a:t>c) a aeronave deverá dispor de transceptor de VHF em funcionamento para estabelecer comunicações bilaterais com órgãos ATS apropriados.</a:t>
            </a:r>
          </a:p>
        </p:txBody>
      </p:sp>
    </p:spTree>
    <p:extLst>
      <p:ext uri="{BB962C8B-B14F-4D97-AF65-F5344CB8AC3E}">
        <p14:creationId xmlns:p14="http://schemas.microsoft.com/office/powerpoint/2010/main" val="29432190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5.3 CONDIÇÕES PARA REALIZAÇÃO DE VOO VFR</a:t>
            </a:r>
          </a:p>
          <a:p>
            <a:pPr marL="0" indent="0" algn="just">
              <a:buNone/>
            </a:pPr>
            <a:r>
              <a:rPr lang="pt-BR" sz="2000" dirty="0">
                <a:solidFill>
                  <a:prstClr val="black"/>
                </a:solidFill>
                <a:latin typeface="Arial" panose="020B0604020202020204" pitchFamily="34" charset="0"/>
                <a:cs typeface="Arial" panose="020B0604020202020204" pitchFamily="34" charset="0"/>
              </a:rPr>
              <a:t>5.3.3 Quando realizado inteiramente em ATZ, CTR ou TMA, incluindo as projeções dos seus limites laterais, ou, ainda, na inexistência desses espaços aéreos, quando realizado dentro de um raio de 27 NM (50 km) do aeródromo de partida, não se aplicarão ao voo VFR noturno as exigências contidas em 5.3.2.2 a) e b).</a:t>
            </a:r>
          </a:p>
        </p:txBody>
      </p:sp>
      <p:sp>
        <p:nvSpPr>
          <p:cNvPr id="14" name="CaixaDeTexto 13">
            <a:extLst>
              <a:ext uri="{FF2B5EF4-FFF2-40B4-BE49-F238E27FC236}">
                <a16:creationId xmlns:a16="http://schemas.microsoft.com/office/drawing/2014/main" id="{6EF2C319-8230-4C0C-89FB-EDC6468F6ACE}"/>
              </a:ext>
            </a:extLst>
          </p:cNvPr>
          <p:cNvSpPr txBox="1"/>
          <p:nvPr/>
        </p:nvSpPr>
        <p:spPr>
          <a:xfrm>
            <a:off x="303740" y="3686382"/>
            <a:ext cx="1140864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pt-BR" dirty="0">
                <a:solidFill>
                  <a:schemeClr val="bg1"/>
                </a:solidFill>
                <a:latin typeface="Arial" panose="020B0604020202020204" pitchFamily="34" charset="0"/>
                <a:cs typeface="Arial" panose="020B0604020202020204" pitchFamily="34" charset="0"/>
              </a:rPr>
              <a:t>NOTA: Neste item, incluem-se também as ATZ, CTR e/ou TMA adjacentes.</a:t>
            </a:r>
          </a:p>
        </p:txBody>
      </p:sp>
    </p:spTree>
    <p:extLst>
      <p:ext uri="{BB962C8B-B14F-4D97-AF65-F5344CB8AC3E}">
        <p14:creationId xmlns:p14="http://schemas.microsoft.com/office/powerpoint/2010/main" val="17694063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5.4 NÍVEIS DE CRUZEIRO</a:t>
            </a:r>
          </a:p>
          <a:p>
            <a:pPr marL="0" indent="0" algn="just">
              <a:buNone/>
            </a:pPr>
            <a:r>
              <a:rPr lang="pt-BR" sz="2000" dirty="0">
                <a:solidFill>
                  <a:prstClr val="black"/>
                </a:solidFill>
                <a:latin typeface="Arial" panose="020B0604020202020204" pitchFamily="34" charset="0"/>
                <a:cs typeface="Arial" panose="020B0604020202020204" pitchFamily="34" charset="0"/>
              </a:rPr>
              <a:t>5.4.1 Exceto quando autorizado pelo órgão ATC, os voos VFR em nível de cruzeiro, quando realizados acima de 900 m (3000 pés) em relação ao solo ou água, serão efetuados em um nível apropriado à rota, de acordo com a tabela de níveis de cruzeiro, em função do rumo magnético constante no anexo E.</a:t>
            </a:r>
          </a:p>
          <a:p>
            <a:pPr marL="0" indent="0" algn="just">
              <a:buNone/>
            </a:pPr>
            <a:r>
              <a:rPr lang="pt-BR" sz="2000" dirty="0">
                <a:solidFill>
                  <a:prstClr val="black"/>
                </a:solidFill>
                <a:latin typeface="Arial" panose="020B0604020202020204" pitchFamily="34" charset="0"/>
                <a:cs typeface="Arial" panose="020B0604020202020204" pitchFamily="34" charset="0"/>
              </a:rPr>
              <a:t>5.4.2 O nível de voo VFR, selecionado de acordo com 5.4.1, será mantido pela aeronave, enquanto puder satisfazer as condições estabelecidas em 5.1.1. e 5.1.2.a), cabendo à aeronave efetuar modificações de nível e/ou proa de forma a atender às mencionadas condições, ressalvando o disposto em 4.6.2.7.</a:t>
            </a:r>
          </a:p>
        </p:txBody>
      </p:sp>
    </p:spTree>
    <p:extLst>
      <p:ext uri="{BB962C8B-B14F-4D97-AF65-F5344CB8AC3E}">
        <p14:creationId xmlns:p14="http://schemas.microsoft.com/office/powerpoint/2010/main" val="313906190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5.5 MUDANÇAS DE VOO VFR PARA IFR</a:t>
            </a:r>
          </a:p>
          <a:p>
            <a:pPr marL="0" indent="0" algn="just">
              <a:buNone/>
            </a:pPr>
            <a:r>
              <a:rPr lang="pt-BR" sz="2000" dirty="0">
                <a:solidFill>
                  <a:prstClr val="black"/>
                </a:solidFill>
                <a:latin typeface="Arial" panose="020B0604020202020204" pitchFamily="34" charset="0"/>
                <a:cs typeface="Arial" panose="020B0604020202020204" pitchFamily="34" charset="0"/>
              </a:rPr>
              <a:t>Toda aeronave que estiver operando de acordo com as regras de voo visual e desejar mudar para ajustar-se às regras de voo por instrumentos deverá:</a:t>
            </a:r>
          </a:p>
          <a:p>
            <a:pPr marL="457200" indent="-457200" algn="just">
              <a:buAutoNum type="alphaLcParenR"/>
            </a:pPr>
            <a:r>
              <a:rPr lang="pt-BR" sz="2000" dirty="0">
                <a:solidFill>
                  <a:prstClr val="black"/>
                </a:solidFill>
                <a:latin typeface="Arial" panose="020B0604020202020204" pitchFamily="34" charset="0"/>
                <a:cs typeface="Arial" panose="020B0604020202020204" pitchFamily="34" charset="0"/>
              </a:rPr>
              <a:t>se tiver apresentado Plano de Voo, comunicar as mudanças necessárias que hão de ser efetuadas em seu Plano de Voo em vigor; ou </a:t>
            </a:r>
          </a:p>
          <a:p>
            <a:pPr marL="457200" indent="-457200" algn="just">
              <a:buAutoNum type="alphaLcParenR"/>
            </a:pPr>
            <a:r>
              <a:rPr lang="pt-BR" sz="2000" dirty="0">
                <a:solidFill>
                  <a:prstClr val="black"/>
                </a:solidFill>
                <a:latin typeface="Arial" panose="020B0604020202020204" pitchFamily="34" charset="0"/>
                <a:cs typeface="Arial" panose="020B0604020202020204" pitchFamily="34" charset="0"/>
              </a:rPr>
              <a:t>quando assim o requerer no item 4.3.1.2, submeter um Plano de Voo ao órgão ATS apropriado e obter autorização antes de prosseguir IFR, quando se encontrar em espaço aéreo controlado.</a:t>
            </a:r>
          </a:p>
        </p:txBody>
      </p:sp>
    </p:spTree>
    <p:extLst>
      <p:ext uri="{BB962C8B-B14F-4D97-AF65-F5344CB8AC3E}">
        <p14:creationId xmlns:p14="http://schemas.microsoft.com/office/powerpoint/2010/main" val="17948059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5 REGRAS DE VOO VISUAL</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5.6 VOO VFR FORA DE ESPAÇO AÉREO CONTROLADO</a:t>
            </a:r>
          </a:p>
          <a:p>
            <a:pPr marL="0" indent="0" algn="just">
              <a:buNone/>
            </a:pPr>
            <a:r>
              <a:rPr lang="pt-BR" sz="2000" dirty="0">
                <a:solidFill>
                  <a:prstClr val="black"/>
                </a:solidFill>
                <a:latin typeface="Arial" panose="020B0604020202020204" pitchFamily="34" charset="0"/>
                <a:cs typeface="Arial" panose="020B0604020202020204" pitchFamily="34" charset="0"/>
              </a:rPr>
              <a:t>O voo VFR que se realizar fora de espaço aéreo controlado, porém dentro de áreas ou ao longo de rotas designadas pelo DECEA e que disponha de equipamento rádio em funcionamento, manterá escuta permanente na frequência apropriada do órgão ATS que proporcionar o serviço de informação de voo e informará sua posição a esse órgão, quando necessário ou solicitado.</a:t>
            </a:r>
          </a:p>
        </p:txBody>
      </p:sp>
    </p:spTree>
    <p:extLst>
      <p:ext uri="{BB962C8B-B14F-4D97-AF65-F5344CB8AC3E}">
        <p14:creationId xmlns:p14="http://schemas.microsoft.com/office/powerpoint/2010/main" val="3739921083"/>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6 REGRAS DE VOO POR INSTRUMENTOS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6.1 REGRAS APLICÁVEIS A TODOS OS VOOS IFR</a:t>
            </a:r>
          </a:p>
          <a:p>
            <a:pPr marL="0" indent="0" algn="just">
              <a:buNone/>
            </a:pPr>
            <a:r>
              <a:rPr lang="pt-BR" sz="2000" dirty="0">
                <a:solidFill>
                  <a:prstClr val="black"/>
                </a:solidFill>
                <a:latin typeface="Arial" panose="020B0604020202020204" pitchFamily="34" charset="0"/>
                <a:cs typeface="Arial" panose="020B0604020202020204" pitchFamily="34" charset="0"/>
              </a:rPr>
              <a:t>6.1.2 NÍVEIS MÍNIMOS</a:t>
            </a:r>
          </a:p>
          <a:p>
            <a:pPr marL="0" indent="0" algn="just">
              <a:buNone/>
            </a:pPr>
            <a:r>
              <a:rPr lang="pt-BR" sz="2000" dirty="0">
                <a:solidFill>
                  <a:prstClr val="black"/>
                </a:solidFill>
                <a:latin typeface="Arial" panose="020B0604020202020204" pitchFamily="34" charset="0"/>
                <a:cs typeface="Arial" panose="020B0604020202020204" pitchFamily="34" charset="0"/>
              </a:rPr>
              <a:t>Exceto quando necessário para pouso ou decolagem, o voo IFR deverá ser realizado em nível não inferior ao nível mínimo de voo estabelecido para a rota a ser voada.</a:t>
            </a:r>
          </a:p>
        </p:txBody>
      </p:sp>
      <p:sp>
        <p:nvSpPr>
          <p:cNvPr id="14" name="CaixaDeTexto 13">
            <a:extLst>
              <a:ext uri="{FF2B5EF4-FFF2-40B4-BE49-F238E27FC236}">
                <a16:creationId xmlns:a16="http://schemas.microsoft.com/office/drawing/2014/main" id="{90734D36-7599-4891-ABFE-D32DC3B4C1B1}"/>
              </a:ext>
            </a:extLst>
          </p:cNvPr>
          <p:cNvSpPr txBox="1"/>
          <p:nvPr/>
        </p:nvSpPr>
        <p:spPr>
          <a:xfrm>
            <a:off x="303740" y="3474349"/>
            <a:ext cx="11408648"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pt-BR" dirty="0">
                <a:solidFill>
                  <a:schemeClr val="bg1"/>
                </a:solidFill>
                <a:latin typeface="Arial" panose="020B0604020202020204" pitchFamily="34" charset="0"/>
                <a:cs typeface="Arial" panose="020B0604020202020204" pitchFamily="34" charset="0"/>
              </a:rPr>
              <a:t>NOTA: É responsabilidade do piloto em comando calcular o nível mínimo para voo IFR fora de aerovia, de acordo com o previsto em publicação específica.</a:t>
            </a:r>
          </a:p>
        </p:txBody>
      </p:sp>
    </p:spTree>
    <p:extLst>
      <p:ext uri="{BB962C8B-B14F-4D97-AF65-F5344CB8AC3E}">
        <p14:creationId xmlns:p14="http://schemas.microsoft.com/office/powerpoint/2010/main" val="33608768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6 REGRAS DE VOO POR INSTRUMENTOS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6.1 REGRAS APLICÁVEIS A TODOS OS VOOS IFR</a:t>
            </a:r>
          </a:p>
          <a:p>
            <a:pPr marL="0" indent="0" algn="just">
              <a:buNone/>
            </a:pPr>
            <a:r>
              <a:rPr lang="pt-BR" sz="2000" dirty="0">
                <a:solidFill>
                  <a:prstClr val="black"/>
                </a:solidFill>
                <a:latin typeface="Arial" panose="020B0604020202020204" pitchFamily="34" charset="0"/>
                <a:cs typeface="Arial" panose="020B0604020202020204" pitchFamily="34" charset="0"/>
              </a:rPr>
              <a:t>6.1.3 MUDANÇA DE VOO IFR PARA VFR</a:t>
            </a:r>
          </a:p>
          <a:p>
            <a:pPr marL="0" indent="0" algn="just">
              <a:buNone/>
            </a:pPr>
            <a:r>
              <a:rPr lang="pt-BR" sz="2000" dirty="0">
                <a:solidFill>
                  <a:prstClr val="black"/>
                </a:solidFill>
                <a:latin typeface="Arial" panose="020B0604020202020204" pitchFamily="34" charset="0"/>
                <a:cs typeface="Arial" panose="020B0604020202020204" pitchFamily="34" charset="0"/>
              </a:rPr>
              <a:t>6.1.3.1 Toda aeronave que, operando de acordo com as regras de voo por instrumentos, decidir mudar para ajustar-se às regras de voo visual deverá notificar, especificamente ao órgão ATS apropriado, o cancelamento do voo IFR e as mudanças que tenham de ser feitas em seu Plano de Voo em vigor.</a:t>
            </a:r>
          </a:p>
          <a:p>
            <a:pPr marL="0" indent="0" algn="just">
              <a:buNone/>
            </a:pPr>
            <a:r>
              <a:rPr lang="pt-BR" sz="2000" dirty="0">
                <a:solidFill>
                  <a:prstClr val="black"/>
                </a:solidFill>
                <a:latin typeface="Arial" panose="020B0604020202020204" pitchFamily="34" charset="0"/>
                <a:cs typeface="Arial" panose="020B0604020202020204" pitchFamily="34" charset="0"/>
              </a:rPr>
              <a:t>6.1.3.2 Quando uma aeronave, operando de acordo com as regras de voo por instrumentos, passar a voar em condições meteorológicas de voo visual, ou nelas se encontrar, não cancelará seu voo IFR, a menos que possa ser previsto que o voo continuará durante um período de tempo razoável em condições meteorológicas de voo visual ininterruptas e que se pretende voar em tais condições de acordo com as regras de voo visual.</a:t>
            </a:r>
          </a:p>
          <a:p>
            <a:pPr marL="0" indent="0" algn="just">
              <a:buNone/>
            </a:pPr>
            <a:r>
              <a:rPr lang="pt-BR" sz="2000" dirty="0">
                <a:solidFill>
                  <a:prstClr val="black"/>
                </a:solidFill>
                <a:latin typeface="Arial" panose="020B0604020202020204" pitchFamily="34" charset="0"/>
                <a:cs typeface="Arial" panose="020B0604020202020204" pitchFamily="34" charset="0"/>
              </a:rPr>
              <a:t>6.1.3.3 Em situações específicas, a critério do DECEA, o piloto deverá manter o voo segundo as regras de voo por instrumentos, mesmo operando em condições de voo visual.</a:t>
            </a:r>
          </a:p>
        </p:txBody>
      </p:sp>
    </p:spTree>
    <p:extLst>
      <p:ext uri="{BB962C8B-B14F-4D97-AF65-F5344CB8AC3E}">
        <p14:creationId xmlns:p14="http://schemas.microsoft.com/office/powerpoint/2010/main" val="26679612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6 REGRAS DE VOO POR INSTRUMENTOS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6.2 REGRAS APLICÁVEIS AOS VOOS IFR DENTRO DE ESPAÇO AÉREO CONTROLADO</a:t>
            </a:r>
          </a:p>
          <a:p>
            <a:pPr marL="0" indent="0" algn="just">
              <a:buNone/>
            </a:pPr>
            <a:r>
              <a:rPr lang="pt-BR" sz="2000" dirty="0">
                <a:solidFill>
                  <a:prstClr val="black"/>
                </a:solidFill>
                <a:latin typeface="Arial" panose="020B0604020202020204" pitchFamily="34" charset="0"/>
                <a:cs typeface="Arial" panose="020B0604020202020204" pitchFamily="34" charset="0"/>
              </a:rPr>
              <a:t>6.2.1 Os voos IFR observarão as disposições de 4.6, quando efetuados dentro de espaço aéreo controlado.</a:t>
            </a:r>
          </a:p>
          <a:p>
            <a:pPr marL="0" indent="0" algn="just">
              <a:buNone/>
            </a:pPr>
            <a:r>
              <a:rPr lang="pt-BR" sz="2000" dirty="0">
                <a:solidFill>
                  <a:prstClr val="black"/>
                </a:solidFill>
                <a:latin typeface="Arial" panose="020B0604020202020204" pitchFamily="34" charset="0"/>
                <a:cs typeface="Arial" panose="020B0604020202020204" pitchFamily="34" charset="0"/>
              </a:rPr>
              <a:t>6.2.2 Os níveis de cruzeiro utilizados nos voos IFR no espaço aéreo controlado serão selecionados, conforme a tabela de níveis de cruzeiro que aparece no Anexo E exceto quando outra correlação de níveis e rota for indicada nas publicações de informação aeronáutica ou nas autorizações de controle de tráfego aéreo.</a:t>
            </a:r>
          </a:p>
        </p:txBody>
      </p:sp>
    </p:spTree>
    <p:extLst>
      <p:ext uri="{BB962C8B-B14F-4D97-AF65-F5344CB8AC3E}">
        <p14:creationId xmlns:p14="http://schemas.microsoft.com/office/powerpoint/2010/main" val="740659520"/>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6 REGRAS DE VOO POR INSTRUMENTOS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6.3 REGRAS APLICÁVEIS AOS VOOS IFR EFETUADOS FORA DO ESPAÇO AÉREO CONTROLADO</a:t>
            </a:r>
          </a:p>
          <a:p>
            <a:pPr marL="0" indent="0" algn="just">
              <a:buNone/>
            </a:pPr>
            <a:r>
              <a:rPr lang="pt-BR" sz="2000" dirty="0">
                <a:solidFill>
                  <a:prstClr val="black"/>
                </a:solidFill>
                <a:latin typeface="Arial" panose="020B0604020202020204" pitchFamily="34" charset="0"/>
                <a:cs typeface="Arial" panose="020B0604020202020204" pitchFamily="34" charset="0"/>
              </a:rPr>
              <a:t>6.3.1 NÍVEIS DE CRUZEIRO</a:t>
            </a:r>
          </a:p>
          <a:p>
            <a:pPr marL="0" indent="0" algn="just">
              <a:buNone/>
            </a:pPr>
            <a:r>
              <a:rPr lang="pt-BR" sz="2000" dirty="0">
                <a:solidFill>
                  <a:prstClr val="black"/>
                </a:solidFill>
                <a:latin typeface="Arial" panose="020B0604020202020204" pitchFamily="34" charset="0"/>
                <a:cs typeface="Arial" panose="020B0604020202020204" pitchFamily="34" charset="0"/>
              </a:rPr>
              <a:t>O voo IFR fora do espaço aéreo controlado será efetuado no nível de cruzeiro apropriado à rota, conforme se especifica na tabela de níveis de cruzeiro que aparece no Anexo E.</a:t>
            </a:r>
          </a:p>
        </p:txBody>
      </p:sp>
    </p:spTree>
    <p:extLst>
      <p:ext uri="{BB962C8B-B14F-4D97-AF65-F5344CB8AC3E}">
        <p14:creationId xmlns:p14="http://schemas.microsoft.com/office/powerpoint/2010/main" val="2085583338"/>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6 REGRAS DE VOO POR INSTRUMENTOS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6.4 CONDIÇÕES PARA REALIZAÇÃO DE VOO IFR</a:t>
            </a:r>
          </a:p>
          <a:p>
            <a:pPr marL="0" indent="0" algn="just">
              <a:buNone/>
            </a:pPr>
            <a:r>
              <a:rPr lang="pt-BR" sz="2000" dirty="0">
                <a:solidFill>
                  <a:prstClr val="black"/>
                </a:solidFill>
                <a:latin typeface="Arial" panose="020B0604020202020204" pitchFamily="34" charset="0"/>
                <a:cs typeface="Arial" panose="020B0604020202020204" pitchFamily="34" charset="0"/>
              </a:rPr>
              <a:t>6.4.1 NO PERÍODO DIURNO:</a:t>
            </a:r>
          </a:p>
          <a:p>
            <a:pPr marL="0" indent="0" algn="just">
              <a:buNone/>
            </a:pPr>
            <a:r>
              <a:rPr lang="pt-BR" sz="2000" dirty="0">
                <a:solidFill>
                  <a:prstClr val="black"/>
                </a:solidFill>
                <a:latin typeface="Arial" panose="020B0604020202020204" pitchFamily="34" charset="0"/>
                <a:cs typeface="Arial" panose="020B0604020202020204" pitchFamily="34" charset="0"/>
              </a:rPr>
              <a:t>a) os aeródromos de partida, de destino e de alternativa deverão estar homologados para operação IFR diurna;</a:t>
            </a:r>
          </a:p>
          <a:p>
            <a:pPr marL="0" indent="0" algn="just">
              <a:buNone/>
            </a:pPr>
            <a:r>
              <a:rPr lang="pt-BR" sz="2000" dirty="0">
                <a:solidFill>
                  <a:prstClr val="black"/>
                </a:solidFill>
                <a:latin typeface="Arial" panose="020B0604020202020204" pitchFamily="34" charset="0"/>
                <a:cs typeface="Arial" panose="020B0604020202020204" pitchFamily="34" charset="0"/>
              </a:rPr>
              <a:t>b) caso o aeródromo de partida não esteja homologado para operação IFR, as condições meteorológicas predominantes nesse aeródromo deverão ser iguais ou superiores aos mínimos estabelecidos para operação VFR;</a:t>
            </a:r>
          </a:p>
          <a:p>
            <a:pPr marL="0" indent="0" algn="just">
              <a:buNone/>
            </a:pPr>
            <a:endParaRPr lang="pt-BR" sz="2000" dirty="0">
              <a:solidFill>
                <a:prstClr val="black"/>
              </a:solidFill>
              <a:latin typeface="Arial" panose="020B0604020202020204" pitchFamily="34" charset="0"/>
              <a:cs typeface="Arial" panose="020B0604020202020204" pitchFamily="34" charset="0"/>
            </a:endParaRPr>
          </a:p>
          <a:p>
            <a:pPr marL="0" indent="0" algn="just">
              <a:buNone/>
            </a:pPr>
            <a:r>
              <a:rPr lang="pt-BR" sz="2000" dirty="0">
                <a:solidFill>
                  <a:prstClr val="black"/>
                </a:solidFill>
                <a:latin typeface="Arial" panose="020B0604020202020204" pitchFamily="34" charset="0"/>
                <a:cs typeface="Arial" panose="020B0604020202020204" pitchFamily="34" charset="0"/>
              </a:rPr>
              <a:t>c) as condições meteorológicas predominantes no aeródromo de partida deverão ser iguais ou superiores aos mínimos estabelecidos para operação IFR de decolagem; e</a:t>
            </a:r>
          </a:p>
          <a:p>
            <a:pPr marL="0" indent="0" algn="just">
              <a:buNone/>
            </a:pPr>
            <a:r>
              <a:rPr lang="pt-BR" sz="2000" dirty="0">
                <a:solidFill>
                  <a:prstClr val="black"/>
                </a:solidFill>
                <a:latin typeface="Arial" panose="020B0604020202020204" pitchFamily="34" charset="0"/>
                <a:cs typeface="Arial" panose="020B0604020202020204" pitchFamily="34" charset="0"/>
              </a:rPr>
              <a:t>d) a aeronave deverá estar em condições de estabelecer comunicações bilaterais com os órgãos ATS que existirem nos aeródromos de partida, de destino, de alternativa e com aqueles responsáveis pelos espaços aéreos que forem sobrevoados.</a:t>
            </a:r>
          </a:p>
        </p:txBody>
      </p:sp>
      <p:sp>
        <p:nvSpPr>
          <p:cNvPr id="14" name="CaixaDeTexto 13">
            <a:extLst>
              <a:ext uri="{FF2B5EF4-FFF2-40B4-BE49-F238E27FC236}">
                <a16:creationId xmlns:a16="http://schemas.microsoft.com/office/drawing/2014/main" id="{153B0B9A-1FDF-4C7D-A9A1-034A42ACBE68}"/>
              </a:ext>
            </a:extLst>
          </p:cNvPr>
          <p:cNvSpPr txBox="1"/>
          <p:nvPr/>
        </p:nvSpPr>
        <p:spPr>
          <a:xfrm>
            <a:off x="303740" y="4083950"/>
            <a:ext cx="1140864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pt-BR" dirty="0">
                <a:solidFill>
                  <a:schemeClr val="bg1"/>
                </a:solidFill>
                <a:latin typeface="Arial" panose="020B0604020202020204" pitchFamily="34" charset="0"/>
                <a:cs typeface="Arial" panose="020B0604020202020204" pitchFamily="34" charset="0"/>
              </a:rPr>
              <a:t>NOTA: Nessa situação o voo somente poderá partir em VFR.</a:t>
            </a:r>
          </a:p>
        </p:txBody>
      </p:sp>
    </p:spTree>
    <p:extLst>
      <p:ext uri="{BB962C8B-B14F-4D97-AF65-F5344CB8AC3E}">
        <p14:creationId xmlns:p14="http://schemas.microsoft.com/office/powerpoint/2010/main" val="12443104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degrausconcursos.com.br/files/site-novo/img/logo_branca.png"/>
          <p:cNvPicPr>
            <a:picLocks noChangeAspect="1" noChangeArrowheads="1"/>
          </p:cNvPicPr>
          <p:nvPr/>
        </p:nvPicPr>
        <p:blipFill>
          <a:blip r:embed="rId2">
            <a:duotone>
              <a:prstClr val="black"/>
              <a:srgbClr val="0070C0">
                <a:tint val="45000"/>
                <a:satMod val="400000"/>
              </a:srgbClr>
            </a:duotone>
            <a:extLst>
              <a:ext uri="{28A0092B-C50C-407E-A947-70E740481C1C}">
                <a14:useLocalDpi xmlns:a14="http://schemas.microsoft.com/office/drawing/2010/main" val="0"/>
              </a:ext>
            </a:extLst>
          </a:blip>
          <a:srcRect/>
          <a:stretch>
            <a:fillRect/>
          </a:stretch>
        </p:blipFill>
        <p:spPr bwMode="auto">
          <a:xfrm>
            <a:off x="149192" y="167252"/>
            <a:ext cx="1666729" cy="41476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9169758" y="257402"/>
            <a:ext cx="2794714" cy="338554"/>
          </a:xfrm>
          <a:prstGeom prst="rect">
            <a:avLst/>
          </a:prstGeom>
          <a:noFill/>
        </p:spPr>
        <p:txBody>
          <a:bodyPr wrap="square" rtlCol="0">
            <a:spAutoFit/>
          </a:bodyPr>
          <a:lstStyle/>
          <a:p>
            <a:pPr algn="ctr"/>
            <a:r>
              <a:rPr lang="pt-BR" sz="1600" b="1" dirty="0">
                <a:solidFill>
                  <a:srgbClr val="4472C4">
                    <a:lumMod val="75000"/>
                  </a:srgbClr>
                </a:solidFill>
                <a:latin typeface="Arial Black" panose="020B0A04020102020204" pitchFamily="34" charset="0"/>
              </a:rPr>
              <a:t>Prof. Ailton Pinheiro</a:t>
            </a:r>
          </a:p>
        </p:txBody>
      </p:sp>
      <p:pic>
        <p:nvPicPr>
          <p:cNvPr id="12" name="Picture 2" descr="Brevê de Controle de Tráfego Aéreo da Aeronáutica - Asa Artigos Militares"/>
          <p:cNvPicPr>
            <a:picLocks noChangeAspect="1" noChangeArrowheads="1"/>
          </p:cNvPicPr>
          <p:nvPr/>
        </p:nvPicPr>
        <p:blipFill rotWithShape="1">
          <a:blip r:embed="rId3">
            <a:extLst>
              <a:ext uri="{28A0092B-C50C-407E-A947-70E740481C1C}">
                <a14:useLocalDpi xmlns:a14="http://schemas.microsoft.com/office/drawing/2010/main" val="0"/>
              </a:ext>
            </a:extLst>
          </a:blip>
          <a:srcRect l="7270" t="8085" r="7485" b="37531"/>
          <a:stretch/>
        </p:blipFill>
        <p:spPr bwMode="auto">
          <a:xfrm>
            <a:off x="4855335" y="6310648"/>
            <a:ext cx="2189409" cy="51974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99194" y="794231"/>
            <a:ext cx="11631138" cy="556268"/>
          </a:xfrm>
        </p:spPr>
        <p:txBody>
          <a:bodyPr>
            <a:noAutofit/>
          </a:bodyPr>
          <a:lstStyle/>
          <a:p>
            <a:pPr algn="ctr"/>
            <a:r>
              <a:rPr lang="pt-BR" sz="2800" dirty="0">
                <a:latin typeface="Arial Black" panose="020B0A04020102020204" pitchFamily="34" charset="0"/>
                <a:cs typeface="Arial" panose="020B0604020202020204" pitchFamily="34" charset="0"/>
              </a:rPr>
              <a:t>REGRAS GERAIS</a:t>
            </a:r>
          </a:p>
        </p:txBody>
      </p:sp>
      <p:sp>
        <p:nvSpPr>
          <p:cNvPr id="4" name="Espaço Reservado para Conteúdo 3"/>
          <p:cNvSpPr>
            <a:spLocks noGrp="1"/>
          </p:cNvSpPr>
          <p:nvPr>
            <p:ph idx="1"/>
          </p:nvPr>
        </p:nvSpPr>
        <p:spPr>
          <a:xfrm>
            <a:off x="199194" y="1293776"/>
            <a:ext cx="11631137" cy="494684"/>
          </a:xfrm>
        </p:spPr>
        <p:txBody>
          <a:bodyPr>
            <a:noAutofit/>
          </a:bodyPr>
          <a:lstStyle/>
          <a:p>
            <a:pPr marL="0" indent="0" algn="just">
              <a:buNone/>
            </a:pPr>
            <a:r>
              <a:rPr lang="pt-BR" sz="2000" b="1" dirty="0">
                <a:latin typeface="Arial" panose="020B0604020202020204" pitchFamily="34" charset="0"/>
                <a:cs typeface="Arial" panose="020B0604020202020204" pitchFamily="34" charset="0"/>
              </a:rPr>
              <a:t>6 REGRAS DE VOO POR INSTRUMENTOS</a:t>
            </a:r>
          </a:p>
        </p:txBody>
      </p:sp>
      <p:cxnSp>
        <p:nvCxnSpPr>
          <p:cNvPr id="6" name="Conector reto 5"/>
          <p:cNvCxnSpPr/>
          <p:nvPr/>
        </p:nvCxnSpPr>
        <p:spPr>
          <a:xfrm>
            <a:off x="309093" y="715700"/>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303740" y="6176963"/>
            <a:ext cx="1152659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Espaço Reservado para Conteúdo 3"/>
          <p:cNvSpPr txBox="1">
            <a:spLocks/>
          </p:cNvSpPr>
          <p:nvPr/>
        </p:nvSpPr>
        <p:spPr>
          <a:xfrm>
            <a:off x="199193" y="1672589"/>
            <a:ext cx="11631138" cy="4504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t-BR" sz="2000" dirty="0">
                <a:solidFill>
                  <a:prstClr val="black"/>
                </a:solidFill>
                <a:latin typeface="Arial" panose="020B0604020202020204" pitchFamily="34" charset="0"/>
                <a:cs typeface="Arial" panose="020B0604020202020204" pitchFamily="34" charset="0"/>
              </a:rPr>
              <a:t>6.4 CONDIÇÕES PARA REALIZAÇÃO DE VOO IFR</a:t>
            </a:r>
          </a:p>
          <a:p>
            <a:pPr marL="0" indent="0" algn="just">
              <a:buNone/>
            </a:pPr>
            <a:r>
              <a:rPr lang="pt-BR" sz="2000" dirty="0">
                <a:solidFill>
                  <a:prstClr val="black"/>
                </a:solidFill>
                <a:latin typeface="Arial" panose="020B0604020202020204" pitchFamily="34" charset="0"/>
                <a:cs typeface="Arial" panose="020B0604020202020204" pitchFamily="34" charset="0"/>
              </a:rPr>
              <a:t>6.4.2 NO PERÍODO NOTURNO:</a:t>
            </a:r>
          </a:p>
          <a:p>
            <a:pPr marL="0" indent="0" algn="just">
              <a:buNone/>
            </a:pPr>
            <a:r>
              <a:rPr lang="pt-BR" sz="2000" dirty="0">
                <a:solidFill>
                  <a:prstClr val="black"/>
                </a:solidFill>
                <a:latin typeface="Arial" panose="020B0604020202020204" pitchFamily="34" charset="0"/>
                <a:cs typeface="Arial" panose="020B0604020202020204" pitchFamily="34" charset="0"/>
              </a:rPr>
              <a:t>a) o aeródromo de partida deverá estar homologado para operação IFR noturna; caso contrário, o voo deverá ser iniciado no período diurno, atendidas as exigências para o voo IFR diurno;</a:t>
            </a:r>
          </a:p>
          <a:p>
            <a:pPr marL="0" indent="0" algn="just">
              <a:buNone/>
            </a:pPr>
            <a:r>
              <a:rPr lang="pt-BR" sz="2000" dirty="0">
                <a:solidFill>
                  <a:prstClr val="black"/>
                </a:solidFill>
                <a:latin typeface="Arial" panose="020B0604020202020204" pitchFamily="34" charset="0"/>
                <a:cs typeface="Arial" panose="020B0604020202020204" pitchFamily="34" charset="0"/>
              </a:rPr>
              <a:t>b) os aeródromos de destino e de alternativa deverão estar homologados para operação IFR noturna; caso a hora estimada de chegada ao aeródromo de destino ocorra no período diurno, bastará que esse aeródromo esteja homologado para operação IFR diurna. Idêntico critério aplicar-se-á à alternativa, se a hora estimada sobre esta (via aeródromo de destino ou ponto de desvio) ocorrer no período diurno;</a:t>
            </a:r>
          </a:p>
          <a:p>
            <a:pPr marL="0" indent="0" algn="just">
              <a:buNone/>
            </a:pPr>
            <a:r>
              <a:rPr lang="pt-BR" sz="2000" dirty="0">
                <a:solidFill>
                  <a:prstClr val="black"/>
                </a:solidFill>
                <a:latin typeface="Arial" panose="020B0604020202020204" pitchFamily="34" charset="0"/>
                <a:cs typeface="Arial" panose="020B0604020202020204" pitchFamily="34" charset="0"/>
              </a:rPr>
              <a:t>c) as condições meteorológicas predominantes no aeródromo de partida deverão ser iguais ou superiores aos mínimos estabelecidos para operação IFR de decolagem; e</a:t>
            </a:r>
          </a:p>
          <a:p>
            <a:pPr marL="0" indent="0" algn="just">
              <a:buNone/>
            </a:pPr>
            <a:r>
              <a:rPr lang="pt-BR" sz="2000" dirty="0">
                <a:solidFill>
                  <a:prstClr val="black"/>
                </a:solidFill>
                <a:latin typeface="Arial" panose="020B0604020202020204" pitchFamily="34" charset="0"/>
                <a:cs typeface="Arial" panose="020B0604020202020204" pitchFamily="34" charset="0"/>
              </a:rPr>
              <a:t>d) a aeronave deverá estar em condições de estabelecer comunicações bilaterais com os órgãos ATS que existirem nos aeródromos de partida, de destino, de alternativa e com aqueles responsáveis pelos espaços aéreos que forem sobrevoados.</a:t>
            </a:r>
          </a:p>
        </p:txBody>
      </p:sp>
    </p:spTree>
    <p:extLst>
      <p:ext uri="{BB962C8B-B14F-4D97-AF65-F5344CB8AC3E}">
        <p14:creationId xmlns:p14="http://schemas.microsoft.com/office/powerpoint/2010/main" val="19210472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14313</TotalTime>
  <Words>3338</Words>
  <Application>Microsoft Office PowerPoint</Application>
  <PresentationFormat>Widescreen</PresentationFormat>
  <Paragraphs>257</Paragraphs>
  <Slides>31</Slides>
  <Notes>0</Notes>
  <HiddenSlides>0</HiddenSlides>
  <MMClips>0</MMClips>
  <ScaleCrop>false</ScaleCrop>
  <HeadingPairs>
    <vt:vector size="6" baseType="variant">
      <vt:variant>
        <vt:lpstr>Fontes usadas</vt:lpstr>
      </vt:variant>
      <vt:variant>
        <vt:i4>4</vt:i4>
      </vt:variant>
      <vt:variant>
        <vt:lpstr>Tema</vt:lpstr>
      </vt:variant>
      <vt:variant>
        <vt:i4>2</vt:i4>
      </vt:variant>
      <vt:variant>
        <vt:lpstr>Títulos de slides</vt:lpstr>
      </vt:variant>
      <vt:variant>
        <vt:i4>31</vt:i4>
      </vt:variant>
    </vt:vector>
  </HeadingPairs>
  <TitlesOfParts>
    <vt:vector size="37" baseType="lpstr">
      <vt:lpstr>Arial</vt:lpstr>
      <vt:lpstr>Arial Black</vt:lpstr>
      <vt:lpstr>Calibri</vt:lpstr>
      <vt:lpstr>Calibri Light</vt:lpstr>
      <vt:lpstr>Tema do Office</vt:lpstr>
      <vt:lpstr>1_Tema do Office</vt:lpstr>
      <vt:lpstr>BCT</vt:lpstr>
      <vt:lpstr>BCT</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lpstr>REGRAS GERAIS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CFOE</dc:title>
  <dc:creator>NAYARA SANTOS</dc:creator>
  <cp:lastModifiedBy>Ailton</cp:lastModifiedBy>
  <cp:revision>425</cp:revision>
  <dcterms:created xsi:type="dcterms:W3CDTF">2021-01-10T01:43:59Z</dcterms:created>
  <dcterms:modified xsi:type="dcterms:W3CDTF">2022-08-16T13:13:01Z</dcterms:modified>
</cp:coreProperties>
</file>