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34" r:id="rId2"/>
    <p:sldId id="469" r:id="rId3"/>
    <p:sldId id="281" r:id="rId4"/>
    <p:sldId id="291" r:id="rId5"/>
    <p:sldId id="283" r:id="rId6"/>
    <p:sldId id="290" r:id="rId7"/>
    <p:sldId id="284" r:id="rId8"/>
    <p:sldId id="285" r:id="rId9"/>
    <p:sldId id="286" r:id="rId10"/>
    <p:sldId id="295" r:id="rId11"/>
    <p:sldId id="296" r:id="rId12"/>
    <p:sldId id="323" r:id="rId13"/>
    <p:sldId id="324" r:id="rId14"/>
    <p:sldId id="470" r:id="rId15"/>
    <p:sldId id="471" r:id="rId16"/>
    <p:sldId id="287" r:id="rId17"/>
    <p:sldId id="298" r:id="rId18"/>
    <p:sldId id="299" r:id="rId19"/>
    <p:sldId id="272" r:id="rId20"/>
    <p:sldId id="321" r:id="rId21"/>
    <p:sldId id="325" r:id="rId22"/>
    <p:sldId id="326" r:id="rId23"/>
    <p:sldId id="327" r:id="rId24"/>
    <p:sldId id="328" r:id="rId25"/>
    <p:sldId id="333" r:id="rId26"/>
    <p:sldId id="300" r:id="rId27"/>
    <p:sldId id="304" r:id="rId28"/>
    <p:sldId id="305" r:id="rId29"/>
    <p:sldId id="329" r:id="rId30"/>
    <p:sldId id="330" r:id="rId31"/>
    <p:sldId id="331" r:id="rId32"/>
    <p:sldId id="306" r:id="rId33"/>
    <p:sldId id="332" r:id="rId34"/>
    <p:sldId id="307" r:id="rId35"/>
    <p:sldId id="273" r:id="rId36"/>
    <p:sldId id="315" r:id="rId37"/>
    <p:sldId id="274" r:id="rId38"/>
    <p:sldId id="316" r:id="rId39"/>
    <p:sldId id="275" r:id="rId40"/>
    <p:sldId id="301" r:id="rId41"/>
    <p:sldId id="302" r:id="rId42"/>
    <p:sldId id="303" r:id="rId4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FF7"/>
    <a:srgbClr val="D2DEEF"/>
    <a:srgbClr val="5B9BD5"/>
    <a:srgbClr val="FF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Estilo Claro 3 - Ênfas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68" d="100"/>
          <a:sy n="68" d="100"/>
        </p:scale>
        <p:origin x="25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33F8B9-4D36-41B5-BD7C-239993938E63}" type="datetimeFigureOut">
              <a:rPr lang="pt-BR" smtClean="0"/>
              <a:t>22/08/2022</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03381-1091-4779-8CA0-34E059F384EC}" type="slidenum">
              <a:rPr lang="pt-BR" smtClean="0"/>
              <a:t>‹nº›</a:t>
            </a:fld>
            <a:endParaRPr lang="pt-BR"/>
          </a:p>
        </p:txBody>
      </p:sp>
    </p:spTree>
    <p:extLst>
      <p:ext uri="{BB962C8B-B14F-4D97-AF65-F5344CB8AC3E}">
        <p14:creationId xmlns:p14="http://schemas.microsoft.com/office/powerpoint/2010/main" val="63393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57658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54597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63417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05909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614704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56069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9853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04943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06905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251870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22/08/2022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95894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2A17E5-379D-4CCC-BD84-B3E98858446B}" type="datetimeFigureOut">
              <a:rPr lang="pt-BR" smtClean="0"/>
              <a:t>22/08/2022</a:t>
            </a:fld>
            <a:endParaRPr lang="pt-BR" dirty="0"/>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47661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2435414" cy="60604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4388415" y="1070866"/>
            <a:ext cx="3415170" cy="1761136"/>
          </a:xfrm>
        </p:spPr>
        <p:txBody>
          <a:bodyPr>
            <a:normAutofit/>
          </a:bodyPr>
          <a:lstStyle/>
          <a:p>
            <a:r>
              <a:rPr lang="pt-BR" sz="9600" dirty="0">
                <a:ln>
                  <a:solidFill>
                    <a:schemeClr val="accent1">
                      <a:lumMod val="75000"/>
                    </a:schemeClr>
                  </a:solidFill>
                </a:ln>
                <a:effectLst>
                  <a:outerShdw blurRad="50800" dist="38100" dir="18900000" algn="bl" rotWithShape="0">
                    <a:prstClr val="black">
                      <a:alpha val="40000"/>
                    </a:prstClr>
                  </a:outerShdw>
                </a:effectLst>
                <a:latin typeface="Arial Black" panose="020B0A04020102020204" pitchFamily="34" charset="0"/>
              </a:rPr>
              <a:t>BCT</a:t>
            </a:r>
          </a:p>
        </p:txBody>
      </p:sp>
      <p:sp>
        <p:nvSpPr>
          <p:cNvPr id="6" name="CaixaDeTexto 5"/>
          <p:cNvSpPr txBox="1"/>
          <p:nvPr/>
        </p:nvSpPr>
        <p:spPr>
          <a:xfrm>
            <a:off x="2675525" y="4864377"/>
            <a:ext cx="684095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ICA 100-37</a:t>
            </a:r>
            <a:endParaRPr kumimoji="0" lang="pt-BR" sz="4800" b="1" i="0" u="none" strike="noStrike" kern="1200" cap="none" spc="0" normalizeH="0" baseline="0" noProof="0" dirty="0">
              <a:ln>
                <a:solidFill>
                  <a:srgbClr val="5B9BD5">
                    <a:lumMod val="75000"/>
                  </a:srgbClr>
                </a:solidFill>
              </a:ln>
              <a:solidFill>
                <a:prstClr val="black"/>
              </a:solidFill>
              <a:effectLst>
                <a:outerShdw blurRad="63500" sx="102000" sy="102000" algn="ctr" rotWithShape="0">
                  <a:prstClr val="black">
                    <a:alpha val="40000"/>
                  </a:prstClr>
                </a:outerShdw>
              </a:effectLst>
              <a:uLnTx/>
              <a:uFillTx/>
              <a:latin typeface="Arial Black" panose="020B0A04020102020204" pitchFamily="34" charset="0"/>
              <a:ea typeface="+mn-ea"/>
              <a:cs typeface="+mn-cs"/>
            </a:endParaRPr>
          </a:p>
        </p:txBody>
      </p:sp>
      <p:pic>
        <p:nvPicPr>
          <p:cNvPr id="8194"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8255" t="11755" r="9441" b="40713"/>
          <a:stretch/>
        </p:blipFill>
        <p:spPr bwMode="auto">
          <a:xfrm>
            <a:off x="2200468" y="3011063"/>
            <a:ext cx="7791063" cy="1674253"/>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8366077" y="311636"/>
            <a:ext cx="351650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8" name="CaixaDeTexto 7"/>
          <p:cNvSpPr txBox="1"/>
          <p:nvPr/>
        </p:nvSpPr>
        <p:spPr>
          <a:xfrm>
            <a:off x="2523125" y="5994677"/>
            <a:ext cx="684095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Aula 01.08</a:t>
            </a:r>
            <a:endParaRPr kumimoji="0" lang="pt-BR" sz="2800" b="1" i="0" u="none" strike="noStrike" kern="1200" cap="none" spc="0" normalizeH="0" baseline="0" noProof="0" dirty="0">
              <a:ln>
                <a:solidFill>
                  <a:srgbClr val="5B9BD5">
                    <a:lumMod val="75000"/>
                  </a:srgbClr>
                </a:solidFill>
              </a:ln>
              <a:solidFill>
                <a:prstClr val="black"/>
              </a:solidFill>
              <a:effectLst>
                <a:outerShdw blurRad="63500" sx="102000" sy="102000" algn="ctr" rotWithShape="0">
                  <a:prstClr val="black">
                    <a:alpha val="40000"/>
                  </a:prstClr>
                </a:outerShdw>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41457905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2435414" cy="60604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4388415" y="1070866"/>
            <a:ext cx="3415170" cy="1761136"/>
          </a:xfrm>
        </p:spPr>
        <p:txBody>
          <a:bodyPr>
            <a:normAutofit/>
          </a:bodyPr>
          <a:lstStyle/>
          <a:p>
            <a:r>
              <a:rPr lang="pt-BR" sz="9600" dirty="0">
                <a:ln>
                  <a:solidFill>
                    <a:schemeClr val="accent1">
                      <a:lumMod val="75000"/>
                    </a:schemeClr>
                  </a:solidFill>
                </a:ln>
                <a:effectLst>
                  <a:outerShdw blurRad="50800" dist="38100" dir="18900000" algn="bl" rotWithShape="0">
                    <a:prstClr val="black">
                      <a:alpha val="40000"/>
                    </a:prstClr>
                  </a:outerShdw>
                </a:effectLst>
                <a:latin typeface="Arial Black" panose="020B0A04020102020204" pitchFamily="34" charset="0"/>
              </a:rPr>
              <a:t>BCT</a:t>
            </a:r>
          </a:p>
        </p:txBody>
      </p:sp>
      <p:sp>
        <p:nvSpPr>
          <p:cNvPr id="6" name="CaixaDeTexto 5"/>
          <p:cNvSpPr txBox="1"/>
          <p:nvPr/>
        </p:nvSpPr>
        <p:spPr>
          <a:xfrm>
            <a:off x="2675525" y="4864377"/>
            <a:ext cx="684095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ICA 100-37</a:t>
            </a:r>
            <a:endParaRPr kumimoji="0" lang="pt-BR" sz="4800" b="1" i="0" u="none" strike="noStrike" kern="1200" cap="none" spc="0" normalizeH="0" baseline="0" noProof="0" dirty="0">
              <a:ln>
                <a:solidFill>
                  <a:srgbClr val="5B9BD5">
                    <a:lumMod val="75000"/>
                  </a:srgbClr>
                </a:solidFill>
              </a:ln>
              <a:solidFill>
                <a:prstClr val="black"/>
              </a:solidFill>
              <a:effectLst>
                <a:outerShdw blurRad="63500" sx="102000" sy="102000" algn="ctr" rotWithShape="0">
                  <a:prstClr val="black">
                    <a:alpha val="40000"/>
                  </a:prstClr>
                </a:outerShdw>
              </a:effectLst>
              <a:uLnTx/>
              <a:uFillTx/>
              <a:latin typeface="Arial Black" panose="020B0A04020102020204" pitchFamily="34" charset="0"/>
              <a:ea typeface="+mn-ea"/>
              <a:cs typeface="+mn-cs"/>
            </a:endParaRPr>
          </a:p>
        </p:txBody>
      </p:sp>
      <p:pic>
        <p:nvPicPr>
          <p:cNvPr id="8194"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8255" t="11755" r="9441" b="40713"/>
          <a:stretch/>
        </p:blipFill>
        <p:spPr bwMode="auto">
          <a:xfrm>
            <a:off x="2200468" y="3011063"/>
            <a:ext cx="7791063" cy="1674253"/>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8366077" y="311636"/>
            <a:ext cx="351650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8" name="CaixaDeTexto 7"/>
          <p:cNvSpPr txBox="1"/>
          <p:nvPr/>
        </p:nvSpPr>
        <p:spPr>
          <a:xfrm>
            <a:off x="2523125" y="5994677"/>
            <a:ext cx="684095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800" b="1" dirty="0">
                <a:solidFill>
                  <a:prstClr val="black"/>
                </a:solidFill>
                <a:latin typeface="Arial Black" panose="020B0A04020102020204" pitchFamily="34" charset="0"/>
                <a:cs typeface="Arial" panose="020B0604020202020204" pitchFamily="34" charset="0"/>
              </a:rPr>
              <a:t>SERVIÇOS DE TRÁFEGO AÉREO</a:t>
            </a:r>
            <a:endParaRPr kumimoji="0" lang="pt-BR" sz="2800" b="1" i="0" u="none" strike="noStrike" kern="1200" cap="none" spc="0" normalizeH="0" baseline="0" noProof="0" dirty="0">
              <a:ln>
                <a:solidFill>
                  <a:srgbClr val="5B9BD5">
                    <a:lumMod val="75000"/>
                  </a:srgbClr>
                </a:solidFill>
              </a:ln>
              <a:solidFill>
                <a:prstClr val="black"/>
              </a:solidFill>
              <a:effectLst>
                <a:outerShdw blurRad="63500" sx="102000" sy="102000" algn="ctr" rotWithShape="0">
                  <a:prstClr val="black">
                    <a:alpha val="40000"/>
                  </a:prstClr>
                </a:outerShdw>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1398142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CLASSIFICAÇÃO DO ESPAÇO AÉREO</a:t>
            </a:r>
          </a:p>
        </p:txBody>
      </p:sp>
      <p:sp>
        <p:nvSpPr>
          <p:cNvPr id="4" name="Espaço Reservado para Conteúdo 3"/>
          <p:cNvSpPr>
            <a:spLocks noGrp="1"/>
          </p:cNvSpPr>
          <p:nvPr>
            <p:ph idx="1"/>
          </p:nvPr>
        </p:nvSpPr>
        <p:spPr>
          <a:xfrm>
            <a:off x="228787" y="1203597"/>
            <a:ext cx="11735685" cy="628413"/>
          </a:xfrm>
        </p:spPr>
        <p:txBody>
          <a:bodyPr>
            <a:normAutofit fontScale="25000" lnSpcReduction="20000"/>
          </a:bodyPr>
          <a:lstStyle/>
          <a:p>
            <a:pPr marL="0" indent="0" algn="just">
              <a:lnSpc>
                <a:spcPct val="120000"/>
              </a:lnSpc>
              <a:buNone/>
            </a:pPr>
            <a:r>
              <a:rPr lang="pt-BR" sz="4400" b="1" dirty="0">
                <a:latin typeface="Arial" panose="020B0604020202020204" pitchFamily="34" charset="0"/>
                <a:cs typeface="Arial" panose="020B0604020202020204" pitchFamily="34" charset="0"/>
              </a:rPr>
              <a:t>3.4.1 </a:t>
            </a:r>
            <a:r>
              <a:rPr lang="pt-BR" sz="4400" dirty="0">
                <a:latin typeface="Arial" panose="020B0604020202020204" pitchFamily="34" charset="0"/>
                <a:cs typeface="Arial" panose="020B0604020202020204" pitchFamily="34" charset="0"/>
              </a:rPr>
              <a:t>Os espaços aéreos ATS são classificados e designados alfabeticamente, de acordo com o seguinte:</a:t>
            </a:r>
          </a:p>
          <a:p>
            <a:pPr marL="0" indent="0" algn="just">
              <a:lnSpc>
                <a:spcPct val="120000"/>
              </a:lnSpc>
              <a:buNone/>
            </a:pPr>
            <a:r>
              <a:rPr lang="pt-BR" sz="5600" b="1" dirty="0">
                <a:latin typeface="Arial Black" panose="020B0A04020102020204" pitchFamily="34" charset="0"/>
                <a:cs typeface="Arial" panose="020B0604020202020204" pitchFamily="34" charset="0"/>
              </a:rPr>
              <a:t>Classe A – </a:t>
            </a:r>
            <a:r>
              <a:rPr lang="pt-BR" sz="5600" dirty="0">
                <a:latin typeface="Arial" panose="020B0604020202020204" pitchFamily="34" charset="0"/>
                <a:cs typeface="Arial" panose="020B0604020202020204" pitchFamily="34" charset="0"/>
              </a:rPr>
              <a:t>somente são permitidos voos IFR. É proporcionado a todos os voos o serviço de controle de tráfego aéreo e são separados entre si;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96967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xit" presetSubtype="10" fill="hold" grpId="1" nodeType="clickEffect">
                                  <p:stCondLst>
                                    <p:cond delay="0"/>
                                  </p:stCondLst>
                                  <p:childTnLst>
                                    <p:animEffect transition="out" filter="randombar(horizontal)">
                                      <p:cBhvr>
                                        <p:cTn id="26" dur="500"/>
                                        <p:tgtEl>
                                          <p:spTgt spid="3"/>
                                        </p:tgtEl>
                                      </p:cBhvr>
                                    </p:animEffect>
                                    <p:set>
                                      <p:cBhvr>
                                        <p:cTn id="27" dur="1" fill="hold">
                                          <p:stCondLst>
                                            <p:cond delay="499"/>
                                          </p:stCondLst>
                                        </p:cTn>
                                        <p:tgtEl>
                                          <p:spTgt spid="3"/>
                                        </p:tgtEl>
                                        <p:attrNameLst>
                                          <p:attrName>style.visibility</p:attrName>
                                        </p:attrNameLst>
                                      </p:cBhvr>
                                      <p:to>
                                        <p:strVal val="hidden"/>
                                      </p:to>
                                    </p:set>
                                  </p:childTnLst>
                                </p:cTn>
                              </p:par>
                              <p:par>
                                <p:cTn id="28" presetID="22" presetClass="exit" presetSubtype="4" fill="hold" grpId="1" nodeType="withEffect">
                                  <p:stCondLst>
                                    <p:cond delay="0"/>
                                  </p:stCondLst>
                                  <p:childTnLst>
                                    <p:animEffect transition="out" filter="wipe(down)">
                                      <p:cBhvr>
                                        <p:cTn id="29" dur="500"/>
                                        <p:tgtEl>
                                          <p:spTgt spid="4">
                                            <p:txEl>
                                              <p:pRg st="0" end="0"/>
                                            </p:txEl>
                                          </p:spTgt>
                                        </p:tgtEl>
                                      </p:cBhvr>
                                    </p:animEffect>
                                    <p:set>
                                      <p:cBhvr>
                                        <p:cTn id="30" dur="1" fill="hold">
                                          <p:stCondLst>
                                            <p:cond delay="499"/>
                                          </p:stCondLst>
                                        </p:cTn>
                                        <p:tgtEl>
                                          <p:spTgt spid="4">
                                            <p:txEl>
                                              <p:pRg st="0" end="0"/>
                                            </p:txEl>
                                          </p:spTgt>
                                        </p:tgtEl>
                                        <p:attrNameLst>
                                          <p:attrName>style.visibility</p:attrName>
                                        </p:attrNameLst>
                                      </p:cBhvr>
                                      <p:to>
                                        <p:strVal val="hidden"/>
                                      </p:to>
                                    </p:set>
                                  </p:childTnLst>
                                </p:cTn>
                              </p:par>
                              <p:par>
                                <p:cTn id="31" presetID="22" presetClass="exit" presetSubtype="4" fill="hold" grpId="1" nodeType="withEffect">
                                  <p:stCondLst>
                                    <p:cond delay="0"/>
                                  </p:stCondLst>
                                  <p:childTnLst>
                                    <p:animEffect transition="out" filter="wipe(down)">
                                      <p:cBhvr>
                                        <p:cTn id="32" dur="500"/>
                                        <p:tgtEl>
                                          <p:spTgt spid="4">
                                            <p:txEl>
                                              <p:pRg st="1" end="1"/>
                                            </p:txEl>
                                          </p:spTgt>
                                        </p:tgtEl>
                                      </p:cBhvr>
                                    </p:animEffect>
                                    <p:set>
                                      <p:cBhvr>
                                        <p:cTn id="33" dur="1" fill="hold">
                                          <p:stCondLst>
                                            <p:cond delay="499"/>
                                          </p:stCondLst>
                                        </p:cTn>
                                        <p:tgtEl>
                                          <p:spTgt spid="4">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uiExpand="1" build="p"/>
      <p:bldP spid="4"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4" name="Espaço Reservado para Conteúdo 3"/>
          <p:cNvSpPr>
            <a:spLocks noGrp="1"/>
          </p:cNvSpPr>
          <p:nvPr>
            <p:ph idx="1"/>
          </p:nvPr>
        </p:nvSpPr>
        <p:spPr>
          <a:xfrm>
            <a:off x="228787" y="849385"/>
            <a:ext cx="11735685" cy="396603"/>
          </a:xfrm>
        </p:spPr>
        <p:txBody>
          <a:bodyPr>
            <a:normAutofit fontScale="25000" lnSpcReduction="20000"/>
          </a:bodyPr>
          <a:lstStyle/>
          <a:p>
            <a:pPr marL="0" indent="0" algn="just">
              <a:lnSpc>
                <a:spcPct val="120000"/>
              </a:lnSpc>
              <a:buNone/>
            </a:pPr>
            <a:r>
              <a:rPr lang="pt-BR" sz="5600" b="1" dirty="0">
                <a:latin typeface="Arial Black" panose="020B0A04020102020204" pitchFamily="34" charset="0"/>
                <a:cs typeface="Arial" panose="020B0604020202020204" pitchFamily="34" charset="0"/>
              </a:rPr>
              <a:t>Classe A – </a:t>
            </a:r>
            <a:r>
              <a:rPr lang="pt-BR" sz="5600" dirty="0">
                <a:latin typeface="Arial" panose="020B0604020202020204" pitchFamily="34" charset="0"/>
                <a:cs typeface="Arial" panose="020B0604020202020204" pitchFamily="34" charset="0"/>
              </a:rPr>
              <a:t>somente são permitidos voos IFR. É proporcionado a todos os voos o serviço de controle de tráfego aéreo e são separados entre si;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CaixaDeTexto 4"/>
          <p:cNvSpPr txBox="1"/>
          <p:nvPr/>
        </p:nvSpPr>
        <p:spPr>
          <a:xfrm>
            <a:off x="909604" y="1890117"/>
            <a:ext cx="10372793" cy="3077766"/>
          </a:xfrm>
          <a:prstGeom prst="rect">
            <a:avLst/>
          </a:prstGeom>
          <a:effectLst>
            <a:outerShdw blurRad="50800" dist="38100" dir="8100000" algn="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spAutoFit/>
          </a:bodyPr>
          <a:lstStyle/>
          <a:p>
            <a:pPr algn="just">
              <a:spcBef>
                <a:spcPts val="600"/>
              </a:spcBef>
              <a:spcAft>
                <a:spcPts val="600"/>
              </a:spcAft>
            </a:pPr>
            <a:r>
              <a:rPr lang="pt-BR" sz="2400" b="1" dirty="0">
                <a:latin typeface="Arial" panose="020B0604020202020204" pitchFamily="34" charset="0"/>
                <a:cs typeface="Arial" panose="020B0604020202020204" pitchFamily="34" charset="0"/>
              </a:rPr>
              <a:t>SERVIÇO DE CONTROLE DE TRÁFEGO AÉREO</a:t>
            </a:r>
          </a:p>
          <a:p>
            <a:pPr algn="just">
              <a:spcBef>
                <a:spcPts val="600"/>
              </a:spcBef>
              <a:spcAft>
                <a:spcPts val="600"/>
              </a:spcAft>
            </a:pPr>
            <a:r>
              <a:rPr lang="pt-BR" sz="2400" dirty="0">
                <a:latin typeface="Arial" panose="020B0604020202020204" pitchFamily="34" charset="0"/>
                <a:cs typeface="Arial" panose="020B0604020202020204" pitchFamily="34" charset="0"/>
              </a:rPr>
              <a:t>Serviço prestado com a finalidade de:</a:t>
            </a:r>
          </a:p>
          <a:p>
            <a:pPr marL="342900" indent="-342900" algn="just">
              <a:spcBef>
                <a:spcPts val="600"/>
              </a:spcBef>
              <a:spcAft>
                <a:spcPts val="600"/>
              </a:spcAft>
              <a:buAutoNum type="alphaLcParenR"/>
            </a:pPr>
            <a:r>
              <a:rPr lang="pt-BR" sz="2400" dirty="0">
                <a:latin typeface="Arial" panose="020B0604020202020204" pitchFamily="34" charset="0"/>
                <a:cs typeface="Arial" panose="020B0604020202020204" pitchFamily="34" charset="0"/>
              </a:rPr>
              <a:t>prevenir colisões</a:t>
            </a:r>
          </a:p>
          <a:p>
            <a:pPr marL="457200" indent="-457200" algn="just">
              <a:spcBef>
                <a:spcPts val="600"/>
              </a:spcBef>
              <a:spcAft>
                <a:spcPts val="600"/>
              </a:spcAft>
              <a:buFontTx/>
              <a:buChar char="-"/>
            </a:pPr>
            <a:r>
              <a:rPr lang="pt-BR" sz="2400" dirty="0">
                <a:latin typeface="Arial" panose="020B0604020202020204" pitchFamily="34" charset="0"/>
                <a:cs typeface="Arial" panose="020B0604020202020204" pitchFamily="34" charset="0"/>
              </a:rPr>
              <a:t>entre aeronaves; e </a:t>
            </a:r>
          </a:p>
          <a:p>
            <a:pPr marL="457200" indent="-457200" algn="just">
              <a:spcBef>
                <a:spcPts val="600"/>
              </a:spcBef>
              <a:spcAft>
                <a:spcPts val="600"/>
              </a:spcAft>
              <a:buFontTx/>
              <a:buChar char="-"/>
            </a:pPr>
            <a:r>
              <a:rPr lang="pt-BR" sz="2400" dirty="0">
                <a:latin typeface="Arial" panose="020B0604020202020204" pitchFamily="34" charset="0"/>
                <a:cs typeface="Arial" panose="020B0604020202020204" pitchFamily="34" charset="0"/>
              </a:rPr>
              <a:t>entre aeronaves e obstáculos na área de manobras; e </a:t>
            </a:r>
          </a:p>
          <a:p>
            <a:pPr marL="514350" indent="-514350" algn="just">
              <a:spcBef>
                <a:spcPts val="600"/>
              </a:spcBef>
              <a:spcAft>
                <a:spcPts val="600"/>
              </a:spcAft>
              <a:buFont typeface="+mj-lt"/>
              <a:buAutoNum type="alphaLcParenR" startAt="2"/>
            </a:pPr>
            <a:r>
              <a:rPr lang="pt-BR" sz="2400" dirty="0">
                <a:latin typeface="Arial" panose="020B0604020202020204" pitchFamily="34" charset="0"/>
                <a:cs typeface="Arial" panose="020B0604020202020204" pitchFamily="34" charset="0"/>
              </a:rPr>
              <a:t> acelerar e manter ordenado o fluxo de tráfego aéreo.</a:t>
            </a:r>
          </a:p>
        </p:txBody>
      </p:sp>
      <p:sp>
        <p:nvSpPr>
          <p:cNvPr id="9" name="Retângulo de cantos arredondados 8"/>
          <p:cNvSpPr/>
          <p:nvPr/>
        </p:nvSpPr>
        <p:spPr>
          <a:xfrm>
            <a:off x="6858000" y="809044"/>
            <a:ext cx="2904565" cy="39660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52531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5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ppt_x"/>
                                          </p:val>
                                        </p:tav>
                                        <p:tav tm="100000">
                                          <p:val>
                                            <p:strVal val="#ppt_x"/>
                                          </p:val>
                                        </p:tav>
                                      </p:tavLst>
                                    </p:anim>
                                    <p:anim calcmode="lin" valueType="num">
                                      <p:cBhvr additive="base">
                                        <p:cTn id="14" dur="100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2500"/>
                            </p:stCondLst>
                            <p:childTnLst>
                              <p:par>
                                <p:cTn id="16" presetID="22" presetClass="entr" presetSubtype="4" fill="hold" grpId="0" nodeType="afterEffect">
                                  <p:stCondLst>
                                    <p:cond delay="10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4">
                                            <p:txEl>
                                              <p:pRg st="0" end="0"/>
                                            </p:txEl>
                                          </p:spTgt>
                                        </p:tgtEl>
                                      </p:cBhvr>
                                    </p:animEffect>
                                    <p:set>
                                      <p:cBhvr>
                                        <p:cTn id="23" dur="1" fill="hold">
                                          <p:stCondLst>
                                            <p:cond delay="499"/>
                                          </p:stCondLst>
                                        </p:cTn>
                                        <p:tgtEl>
                                          <p:spTgt spid="4">
                                            <p:txEl>
                                              <p:pRg st="0" end="0"/>
                                            </p:txEl>
                                          </p:spTgt>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9"/>
                                        </p:tgtEl>
                                      </p:cBhvr>
                                    </p:animEffect>
                                    <p:set>
                                      <p:cBhvr>
                                        <p:cTn id="26" dur="1" fill="hold">
                                          <p:stCondLst>
                                            <p:cond delay="499"/>
                                          </p:stCondLst>
                                        </p:cTn>
                                        <p:tgtEl>
                                          <p:spTgt spid="9"/>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5" grpId="0" animBg="1"/>
      <p:bldP spid="5" grpId="1" animBg="1"/>
      <p:bldP spid="9" grpId="0" animBg="1"/>
      <p:bldP spid="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CLASSIFICAÇÃO DO ESPAÇO AÉREO</a:t>
            </a:r>
          </a:p>
        </p:txBody>
      </p:sp>
      <p:sp>
        <p:nvSpPr>
          <p:cNvPr id="4" name="Espaço Reservado para Conteúdo 3"/>
          <p:cNvSpPr>
            <a:spLocks noGrp="1"/>
          </p:cNvSpPr>
          <p:nvPr>
            <p:ph idx="1"/>
          </p:nvPr>
        </p:nvSpPr>
        <p:spPr>
          <a:xfrm>
            <a:off x="228787" y="1203597"/>
            <a:ext cx="11735685" cy="628413"/>
          </a:xfrm>
        </p:spPr>
        <p:txBody>
          <a:bodyPr>
            <a:normAutofit fontScale="25000" lnSpcReduction="20000"/>
          </a:bodyPr>
          <a:lstStyle/>
          <a:p>
            <a:pPr marL="0" indent="0" algn="just">
              <a:lnSpc>
                <a:spcPct val="120000"/>
              </a:lnSpc>
              <a:buNone/>
            </a:pPr>
            <a:r>
              <a:rPr lang="pt-BR" sz="4400" b="1" dirty="0">
                <a:latin typeface="Arial" panose="020B0604020202020204" pitchFamily="34" charset="0"/>
                <a:cs typeface="Arial" panose="020B0604020202020204" pitchFamily="34" charset="0"/>
              </a:rPr>
              <a:t>3.4.1 </a:t>
            </a:r>
            <a:r>
              <a:rPr lang="pt-BR" sz="4400" dirty="0">
                <a:latin typeface="Arial" panose="020B0604020202020204" pitchFamily="34" charset="0"/>
                <a:cs typeface="Arial" panose="020B0604020202020204" pitchFamily="34" charset="0"/>
              </a:rPr>
              <a:t>Os espaços aéreos ATS são classificados e designados alfabeticamente, de acordo com o seguinte:</a:t>
            </a:r>
          </a:p>
          <a:p>
            <a:pPr marL="0" indent="0" algn="just">
              <a:lnSpc>
                <a:spcPct val="120000"/>
              </a:lnSpc>
              <a:buNone/>
            </a:pPr>
            <a:r>
              <a:rPr lang="pt-BR" sz="5600" b="1" dirty="0">
                <a:latin typeface="Arial Black" panose="020B0A04020102020204" pitchFamily="34" charset="0"/>
                <a:cs typeface="Arial" panose="020B0604020202020204" pitchFamily="34" charset="0"/>
              </a:rPr>
              <a:t>Classe A – </a:t>
            </a:r>
            <a:r>
              <a:rPr lang="pt-BR" sz="5600" dirty="0">
                <a:latin typeface="Arial" panose="020B0604020202020204" pitchFamily="34" charset="0"/>
                <a:cs typeface="Arial" panose="020B0604020202020204" pitchFamily="34" charset="0"/>
              </a:rPr>
              <a:t>somente são permitidos voos IFR. É proporcionado a todos os voos o serviço de controle de tráfego aéreo e são separados entre si;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894071"/>
            <a:ext cx="11735685" cy="372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B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e são separados entre si;</a:t>
            </a:r>
          </a:p>
        </p:txBody>
      </p:sp>
      <p:sp>
        <p:nvSpPr>
          <p:cNvPr id="10" name="Espaço Reservado para Conteúdo 3"/>
          <p:cNvSpPr txBox="1">
            <a:spLocks/>
          </p:cNvSpPr>
          <p:nvPr/>
        </p:nvSpPr>
        <p:spPr>
          <a:xfrm>
            <a:off x="228787" y="2275319"/>
            <a:ext cx="11735685" cy="8029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C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dos voos VFR. Os voos VFR são separados apenas dos voos IFR e recebem informação de tráfego em relação aos outros voos VFR e, ainda, aviso para evitar tráfego, quando solicitado pelo piloto;</a:t>
            </a:r>
          </a:p>
        </p:txBody>
      </p:sp>
    </p:spTree>
    <p:extLst>
      <p:ext uri="{BB962C8B-B14F-4D97-AF65-F5344CB8AC3E}">
        <p14:creationId xmlns:p14="http://schemas.microsoft.com/office/powerpoint/2010/main" val="336296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xit" presetSubtype="10" fill="hold" grpId="0" nodeType="clickEffect">
                                  <p:stCondLst>
                                    <p:cond delay="0"/>
                                  </p:stCondLst>
                                  <p:childTnLst>
                                    <p:animEffect transition="out" filter="randombar(horizontal)">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par>
                                <p:cTn id="22" presetID="14" presetClass="exit" presetSubtype="10" fill="hold" grpId="0" nodeType="withEffect">
                                  <p:stCondLst>
                                    <p:cond delay="0"/>
                                  </p:stCondLst>
                                  <p:childTnLst>
                                    <p:animEffect transition="out" filter="randombar(horizontal)">
                                      <p:cBhvr>
                                        <p:cTn id="23" dur="500"/>
                                        <p:tgtEl>
                                          <p:spTgt spid="4">
                                            <p:txEl>
                                              <p:pRg st="0" end="0"/>
                                            </p:txEl>
                                          </p:spTgt>
                                        </p:tgtEl>
                                      </p:cBhvr>
                                    </p:animEffect>
                                    <p:set>
                                      <p:cBhvr>
                                        <p:cTn id="24" dur="1" fill="hold">
                                          <p:stCondLst>
                                            <p:cond delay="499"/>
                                          </p:stCondLst>
                                        </p:cTn>
                                        <p:tgtEl>
                                          <p:spTgt spid="4">
                                            <p:txEl>
                                              <p:pRg st="0" end="0"/>
                                            </p:txEl>
                                          </p:spTgt>
                                        </p:tgtEl>
                                        <p:attrNameLst>
                                          <p:attrName>style.visibility</p:attrName>
                                        </p:attrNameLst>
                                      </p:cBhvr>
                                      <p:to>
                                        <p:strVal val="hidden"/>
                                      </p:to>
                                    </p:set>
                                  </p:childTnLst>
                                </p:cTn>
                              </p:par>
                              <p:par>
                                <p:cTn id="25" presetID="14" presetClass="exit" presetSubtype="10" fill="hold" grpId="0" nodeType="withEffect">
                                  <p:stCondLst>
                                    <p:cond delay="0"/>
                                  </p:stCondLst>
                                  <p:childTnLst>
                                    <p:animEffect transition="out" filter="randombar(horizontal)">
                                      <p:cBhvr>
                                        <p:cTn id="26" dur="500"/>
                                        <p:tgtEl>
                                          <p:spTgt spid="4">
                                            <p:txEl>
                                              <p:pRg st="1" end="1"/>
                                            </p:txEl>
                                          </p:spTgt>
                                        </p:tgtEl>
                                      </p:cBhvr>
                                    </p:animEffect>
                                    <p:set>
                                      <p:cBhvr>
                                        <p:cTn id="27" dur="1" fill="hold">
                                          <p:stCondLst>
                                            <p:cond delay="499"/>
                                          </p:stCondLst>
                                        </p:cTn>
                                        <p:tgtEl>
                                          <p:spTgt spid="4">
                                            <p:txEl>
                                              <p:pRg st="1" end="1"/>
                                            </p:txEl>
                                          </p:spTgt>
                                        </p:tgtEl>
                                        <p:attrNameLst>
                                          <p:attrName>style.visibility</p:attrName>
                                        </p:attrNameLst>
                                      </p:cBhvr>
                                      <p:to>
                                        <p:strVal val="hidden"/>
                                      </p:to>
                                    </p:set>
                                  </p:childTnLst>
                                </p:cTn>
                              </p:par>
                              <p:par>
                                <p:cTn id="28" presetID="14" presetClass="exit" presetSubtype="10" fill="hold" grpId="0" nodeType="withEffect">
                                  <p:stCondLst>
                                    <p:cond delay="0"/>
                                  </p:stCondLst>
                                  <p:childTnLst>
                                    <p:animEffect transition="out" filter="randombar(horizontal)">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par>
                                <p:cTn id="31" presetID="14" presetClass="exit" presetSubtype="10" fill="hold" grpId="1" nodeType="withEffect">
                                  <p:stCondLst>
                                    <p:cond delay="0"/>
                                  </p:stCondLst>
                                  <p:childTnLst>
                                    <p:animEffect transition="out" filter="randombar(horizontal)">
                                      <p:cBhvr>
                                        <p:cTn id="32" dur="500"/>
                                        <p:tgtEl>
                                          <p:spTgt spid="10"/>
                                        </p:tgtEl>
                                      </p:cBhvr>
                                    </p:animEffect>
                                    <p:set>
                                      <p:cBhvr>
                                        <p:cTn id="33"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9" grpId="0"/>
      <p:bldP spid="9" grpId="1"/>
      <p:bldP spid="10" grpId="0"/>
      <p:bldP spid="10"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149192" y="835445"/>
            <a:ext cx="11735685" cy="8319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C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dos voos VFR. Os voos VFR são separados apenas dos voos IFR e recebem informação de tráfego em relação aos outros voos VFR e, ainda, aviso para evitar tráfego, quando solicitado pelo piloto;</a:t>
            </a:r>
          </a:p>
        </p:txBody>
      </p:sp>
      <p:sp>
        <p:nvSpPr>
          <p:cNvPr id="14" name="CaixaDeTexto 13"/>
          <p:cNvSpPr txBox="1"/>
          <p:nvPr/>
        </p:nvSpPr>
        <p:spPr>
          <a:xfrm>
            <a:off x="730624" y="2235739"/>
            <a:ext cx="10730752" cy="1908215"/>
          </a:xfrm>
          <a:prstGeom prst="rect">
            <a:avLst/>
          </a:prstGeom>
          <a:effectLst>
            <a:outerShdw blurRad="50800" dist="38100" dir="8100000" algn="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spAutoFit/>
          </a:bodyPr>
          <a:lstStyle/>
          <a:p>
            <a:pPr>
              <a:lnSpc>
                <a:spcPct val="150000"/>
              </a:lnSpc>
              <a:spcBef>
                <a:spcPts val="600"/>
              </a:spcBef>
              <a:spcAft>
                <a:spcPts val="600"/>
              </a:spcAft>
            </a:pPr>
            <a:r>
              <a:rPr lang="pt-BR" sz="2400" b="1" dirty="0">
                <a:latin typeface="Arial" panose="020B0604020202020204" pitchFamily="34" charset="0"/>
                <a:cs typeface="Arial" panose="020B0604020202020204" pitchFamily="34" charset="0"/>
              </a:rPr>
              <a:t>INFORMAÇÃO DE TRÁFEGO</a:t>
            </a:r>
          </a:p>
          <a:p>
            <a:pPr algn="just">
              <a:spcBef>
                <a:spcPts val="600"/>
              </a:spcBef>
              <a:spcAft>
                <a:spcPts val="600"/>
              </a:spcAft>
            </a:pPr>
            <a:r>
              <a:rPr lang="pt-BR" sz="2400" dirty="0">
                <a:latin typeface="Arial" panose="020B0604020202020204" pitchFamily="34" charset="0"/>
                <a:cs typeface="Arial" panose="020B0604020202020204" pitchFamily="34" charset="0"/>
              </a:rPr>
              <a:t>Informação emitida por um órgão ATS para alertar um piloto sobre outro tráfego aéreo conhecido ou observado que possa estar nas imediações da posição ou rota desejada do voo e para auxiliá-lo a evitar uma colisão.</a:t>
            </a:r>
          </a:p>
        </p:txBody>
      </p:sp>
      <p:sp>
        <p:nvSpPr>
          <p:cNvPr id="15" name="Retângulo de cantos arredondados 14"/>
          <p:cNvSpPr/>
          <p:nvPr/>
        </p:nvSpPr>
        <p:spPr>
          <a:xfrm>
            <a:off x="8173329" y="1062318"/>
            <a:ext cx="1844730" cy="30928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de cantos arredondados 14">
            <a:extLst>
              <a:ext uri="{FF2B5EF4-FFF2-40B4-BE49-F238E27FC236}">
                <a16:creationId xmlns:a16="http://schemas.microsoft.com/office/drawing/2014/main" id="{C453958B-630B-A741-C95A-7A0D08DD472D}"/>
              </a:ext>
            </a:extLst>
          </p:cNvPr>
          <p:cNvSpPr/>
          <p:nvPr/>
        </p:nvSpPr>
        <p:spPr>
          <a:xfrm>
            <a:off x="1716258" y="1256922"/>
            <a:ext cx="2067948" cy="30928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a:extLst>
              <a:ext uri="{FF2B5EF4-FFF2-40B4-BE49-F238E27FC236}">
                <a16:creationId xmlns:a16="http://schemas.microsoft.com/office/drawing/2014/main" id="{3E3BE26B-8A0B-E3F1-9D20-C5AAA8EF7796}"/>
              </a:ext>
            </a:extLst>
          </p:cNvPr>
          <p:cNvSpPr txBox="1"/>
          <p:nvPr/>
        </p:nvSpPr>
        <p:spPr>
          <a:xfrm>
            <a:off x="716556" y="4510351"/>
            <a:ext cx="10730752" cy="1354217"/>
          </a:xfrm>
          <a:prstGeom prst="rect">
            <a:avLst/>
          </a:prstGeom>
          <a:effectLst>
            <a:outerShdw blurRad="50800" dist="38100" dir="8100000" algn="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spAutoFit/>
          </a:bodyPr>
          <a:lstStyle/>
          <a:p>
            <a:pPr algn="just">
              <a:spcBef>
                <a:spcPts val="600"/>
              </a:spcBef>
              <a:spcAft>
                <a:spcPts val="600"/>
              </a:spcAft>
            </a:pPr>
            <a:r>
              <a:rPr lang="pt-BR" sz="2400" b="1" dirty="0">
                <a:latin typeface="Arial" panose="020B0604020202020204" pitchFamily="34" charset="0"/>
                <a:cs typeface="Arial" panose="020B0604020202020204" pitchFamily="34" charset="0"/>
              </a:rPr>
              <a:t>AVISO PARA EVITAR TRÁFEGO</a:t>
            </a:r>
          </a:p>
          <a:p>
            <a:pPr algn="just">
              <a:spcBef>
                <a:spcPts val="600"/>
              </a:spcBef>
              <a:spcAft>
                <a:spcPts val="600"/>
              </a:spcAft>
            </a:pPr>
            <a:r>
              <a:rPr lang="pt-BR" sz="2400" dirty="0">
                <a:latin typeface="Arial" panose="020B0604020202020204" pitchFamily="34" charset="0"/>
                <a:cs typeface="Arial" panose="020B0604020202020204" pitchFamily="34" charset="0"/>
              </a:rPr>
              <a:t>Aviso prestado por um órgão ATS, sugerindo manobras para auxiliar um piloto, de forma a evitar uma colisão. </a:t>
            </a:r>
          </a:p>
        </p:txBody>
      </p:sp>
    </p:spTree>
    <p:extLst>
      <p:ext uri="{BB962C8B-B14F-4D97-AF65-F5344CB8AC3E}">
        <p14:creationId xmlns:p14="http://schemas.microsoft.com/office/powerpoint/2010/main" val="1375847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CLASSIFICAÇÃO DO ESPAÇO AÉREO</a:t>
            </a:r>
          </a:p>
        </p:txBody>
      </p:sp>
      <p:sp>
        <p:nvSpPr>
          <p:cNvPr id="4" name="Espaço Reservado para Conteúdo 3"/>
          <p:cNvSpPr>
            <a:spLocks noGrp="1"/>
          </p:cNvSpPr>
          <p:nvPr>
            <p:ph idx="1"/>
          </p:nvPr>
        </p:nvSpPr>
        <p:spPr>
          <a:xfrm>
            <a:off x="228787" y="1203597"/>
            <a:ext cx="11735685" cy="628413"/>
          </a:xfrm>
        </p:spPr>
        <p:txBody>
          <a:bodyPr>
            <a:normAutofit fontScale="25000" lnSpcReduction="20000"/>
          </a:bodyPr>
          <a:lstStyle/>
          <a:p>
            <a:pPr marL="0" indent="0" algn="just">
              <a:lnSpc>
                <a:spcPct val="120000"/>
              </a:lnSpc>
              <a:buNone/>
            </a:pPr>
            <a:r>
              <a:rPr lang="pt-BR" sz="4400" b="1" dirty="0">
                <a:latin typeface="Arial" panose="020B0604020202020204" pitchFamily="34" charset="0"/>
                <a:cs typeface="Arial" panose="020B0604020202020204" pitchFamily="34" charset="0"/>
              </a:rPr>
              <a:t>3.4.1 </a:t>
            </a:r>
            <a:r>
              <a:rPr lang="pt-BR" sz="4400" dirty="0">
                <a:latin typeface="Arial" panose="020B0604020202020204" pitchFamily="34" charset="0"/>
                <a:cs typeface="Arial" panose="020B0604020202020204" pitchFamily="34" charset="0"/>
              </a:rPr>
              <a:t>Os espaços aéreos ATS são classificados e designados alfabeticamente, de acordo com o seguinte:</a:t>
            </a:r>
          </a:p>
          <a:p>
            <a:pPr marL="0" indent="0" algn="just">
              <a:lnSpc>
                <a:spcPct val="120000"/>
              </a:lnSpc>
              <a:buNone/>
            </a:pPr>
            <a:r>
              <a:rPr lang="pt-BR" sz="5600" b="1" dirty="0">
                <a:latin typeface="Arial Black" panose="020B0A04020102020204" pitchFamily="34" charset="0"/>
                <a:cs typeface="Arial" panose="020B0604020202020204" pitchFamily="34" charset="0"/>
              </a:rPr>
              <a:t>Classe A – </a:t>
            </a:r>
            <a:r>
              <a:rPr lang="pt-BR" sz="5600" dirty="0">
                <a:latin typeface="Arial" panose="020B0604020202020204" pitchFamily="34" charset="0"/>
                <a:cs typeface="Arial" panose="020B0604020202020204" pitchFamily="34" charset="0"/>
              </a:rPr>
              <a:t>somente são permitidos voos IFR. É proporcionado a todos os voos o serviço de controle de tráfego aéreo e são separados entre si;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894071"/>
            <a:ext cx="11735685" cy="372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B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e são separados entre si;</a:t>
            </a:r>
          </a:p>
        </p:txBody>
      </p:sp>
      <p:sp>
        <p:nvSpPr>
          <p:cNvPr id="10" name="Espaço Reservado para Conteúdo 3"/>
          <p:cNvSpPr txBox="1">
            <a:spLocks/>
          </p:cNvSpPr>
          <p:nvPr/>
        </p:nvSpPr>
        <p:spPr>
          <a:xfrm>
            <a:off x="228787" y="2275319"/>
            <a:ext cx="11735685" cy="8029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C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dos voos VFR. Os voos VFR são separados apenas dos voos IFR e recebem informação de tráfego em relação aos outros voos VFR e, ainda, aviso para evitar tráfego, quando solicitado pelo piloto;</a:t>
            </a:r>
          </a:p>
        </p:txBody>
      </p:sp>
      <p:sp>
        <p:nvSpPr>
          <p:cNvPr id="14" name="Espaço Reservado para Conteúdo 3"/>
          <p:cNvSpPr txBox="1">
            <a:spLocks/>
          </p:cNvSpPr>
          <p:nvPr/>
        </p:nvSpPr>
        <p:spPr>
          <a:xfrm>
            <a:off x="228787" y="3046161"/>
            <a:ext cx="11735685" cy="7174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D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recebem informação de tráfego em relação aos voos VFR e, ainda, aviso para evitar tráfego, quando solicitado pelo piloto. Os voos VFR recebem apenas informação de tráfego em relação a todos os outros voos e aviso para evitar tráfego, quando solicitado pelo piloto;</a:t>
            </a:r>
          </a:p>
        </p:txBody>
      </p:sp>
    </p:spTree>
    <p:extLst>
      <p:ext uri="{BB962C8B-B14F-4D97-AF65-F5344CB8AC3E}">
        <p14:creationId xmlns:p14="http://schemas.microsoft.com/office/powerpoint/2010/main" val="215260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0" nodeType="clickEffect">
                                  <p:stCondLst>
                                    <p:cond delay="0"/>
                                  </p:stCondLst>
                                  <p:childTnLst>
                                    <p:animEffect transition="out" filter="randombar(horizontal)">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par>
                                <p:cTn id="15" presetID="14" presetClass="exit" presetSubtype="10" fill="hold" grpId="0" nodeType="withEffect">
                                  <p:stCondLst>
                                    <p:cond delay="0"/>
                                  </p:stCondLst>
                                  <p:childTnLst>
                                    <p:animEffect transition="out" filter="randombar(horizontal)">
                                      <p:cBhvr>
                                        <p:cTn id="16" dur="500"/>
                                        <p:tgtEl>
                                          <p:spTgt spid="4">
                                            <p:txEl>
                                              <p:pRg st="0" end="0"/>
                                            </p:txEl>
                                          </p:spTgt>
                                        </p:tgtEl>
                                      </p:cBhvr>
                                    </p:animEffect>
                                    <p:set>
                                      <p:cBhvr>
                                        <p:cTn id="17" dur="1" fill="hold">
                                          <p:stCondLst>
                                            <p:cond delay="499"/>
                                          </p:stCondLst>
                                        </p:cTn>
                                        <p:tgtEl>
                                          <p:spTgt spid="4">
                                            <p:txEl>
                                              <p:pRg st="0" end="0"/>
                                            </p:txEl>
                                          </p:spTgt>
                                        </p:tgtEl>
                                        <p:attrNameLst>
                                          <p:attrName>style.visibility</p:attrName>
                                        </p:attrNameLst>
                                      </p:cBhvr>
                                      <p:to>
                                        <p:strVal val="hidden"/>
                                      </p:to>
                                    </p:set>
                                  </p:childTnLst>
                                </p:cTn>
                              </p:par>
                              <p:par>
                                <p:cTn id="18" presetID="14" presetClass="exit" presetSubtype="10" fill="hold" grpId="0" nodeType="withEffect">
                                  <p:stCondLst>
                                    <p:cond delay="0"/>
                                  </p:stCondLst>
                                  <p:childTnLst>
                                    <p:animEffect transition="out" filter="randombar(horizontal)">
                                      <p:cBhvr>
                                        <p:cTn id="19" dur="500"/>
                                        <p:tgtEl>
                                          <p:spTgt spid="4">
                                            <p:txEl>
                                              <p:pRg st="1" end="1"/>
                                            </p:txEl>
                                          </p:spTgt>
                                        </p:tgtEl>
                                      </p:cBhvr>
                                    </p:animEffect>
                                    <p:set>
                                      <p:cBhvr>
                                        <p:cTn id="20" dur="1" fill="hold">
                                          <p:stCondLst>
                                            <p:cond delay="499"/>
                                          </p:stCondLst>
                                        </p:cTn>
                                        <p:tgtEl>
                                          <p:spTgt spid="4">
                                            <p:txEl>
                                              <p:pRg st="1" end="1"/>
                                            </p:txEl>
                                          </p:spTgt>
                                        </p:tgtEl>
                                        <p:attrNameLst>
                                          <p:attrName>style.visibility</p:attrName>
                                        </p:attrNameLst>
                                      </p:cBhvr>
                                      <p:to>
                                        <p:strVal val="hidden"/>
                                      </p:to>
                                    </p:set>
                                  </p:childTnLst>
                                </p:cTn>
                              </p:par>
                              <p:par>
                                <p:cTn id="21" presetID="14" presetClass="exit" presetSubtype="10" fill="hold" grpId="0" nodeType="withEffect">
                                  <p:stCondLst>
                                    <p:cond delay="0"/>
                                  </p:stCondLst>
                                  <p:childTnLst>
                                    <p:animEffect transition="out" filter="randombar(horizontal)">
                                      <p:cBhvr>
                                        <p:cTn id="22" dur="500"/>
                                        <p:tgtEl>
                                          <p:spTgt spid="9"/>
                                        </p:tgtEl>
                                      </p:cBhvr>
                                    </p:animEffect>
                                    <p:set>
                                      <p:cBhvr>
                                        <p:cTn id="23" dur="1" fill="hold">
                                          <p:stCondLst>
                                            <p:cond delay="499"/>
                                          </p:stCondLst>
                                        </p:cTn>
                                        <p:tgtEl>
                                          <p:spTgt spid="9"/>
                                        </p:tgtEl>
                                        <p:attrNameLst>
                                          <p:attrName>style.visibility</p:attrName>
                                        </p:attrNameLst>
                                      </p:cBhvr>
                                      <p:to>
                                        <p:strVal val="hidden"/>
                                      </p:to>
                                    </p:set>
                                  </p:childTnLst>
                                </p:cTn>
                              </p:par>
                              <p:par>
                                <p:cTn id="24" presetID="14" presetClass="exit" presetSubtype="10" fill="hold" grpId="0" nodeType="withEffect">
                                  <p:stCondLst>
                                    <p:cond delay="0"/>
                                  </p:stCondLst>
                                  <p:childTnLst>
                                    <p:animEffect transition="out" filter="randombar(horizontal)">
                                      <p:cBhvr>
                                        <p:cTn id="25" dur="500"/>
                                        <p:tgtEl>
                                          <p:spTgt spid="10"/>
                                        </p:tgtEl>
                                      </p:cBhvr>
                                    </p:animEffect>
                                    <p:set>
                                      <p:cBhvr>
                                        <p:cTn id="26" dur="1" fill="hold">
                                          <p:stCondLst>
                                            <p:cond delay="499"/>
                                          </p:stCondLst>
                                        </p:cTn>
                                        <p:tgtEl>
                                          <p:spTgt spid="10"/>
                                        </p:tgtEl>
                                        <p:attrNameLst>
                                          <p:attrName>style.visibility</p:attrName>
                                        </p:attrNameLst>
                                      </p:cBhvr>
                                      <p:to>
                                        <p:strVal val="hidden"/>
                                      </p:to>
                                    </p:set>
                                  </p:childTnLst>
                                </p:cTn>
                              </p:par>
                              <p:par>
                                <p:cTn id="27" presetID="14" presetClass="exit" presetSubtype="10" fill="hold" grpId="1" nodeType="withEffect">
                                  <p:stCondLst>
                                    <p:cond delay="0"/>
                                  </p:stCondLst>
                                  <p:childTnLst>
                                    <p:animEffect transition="out" filter="randombar(horizontal)">
                                      <p:cBhvr>
                                        <p:cTn id="28" dur="500"/>
                                        <p:tgtEl>
                                          <p:spTgt spid="14"/>
                                        </p:tgtEl>
                                      </p:cBhvr>
                                    </p:animEffect>
                                    <p:set>
                                      <p:cBhvr>
                                        <p:cTn id="29"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9" grpId="0"/>
      <p:bldP spid="10" grpId="0"/>
      <p:bldP spid="14" grpId="0"/>
      <p:bldP spid="14"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CLASSIFICAÇÃO DO ESPAÇO AÉREO</a:t>
            </a:r>
          </a:p>
        </p:txBody>
      </p:sp>
      <p:sp>
        <p:nvSpPr>
          <p:cNvPr id="4" name="Espaço Reservado para Conteúdo 3"/>
          <p:cNvSpPr>
            <a:spLocks noGrp="1"/>
          </p:cNvSpPr>
          <p:nvPr>
            <p:ph idx="1"/>
          </p:nvPr>
        </p:nvSpPr>
        <p:spPr>
          <a:xfrm>
            <a:off x="228787" y="1203597"/>
            <a:ext cx="11735685" cy="628413"/>
          </a:xfrm>
        </p:spPr>
        <p:txBody>
          <a:bodyPr>
            <a:normAutofit fontScale="25000" lnSpcReduction="20000"/>
          </a:bodyPr>
          <a:lstStyle/>
          <a:p>
            <a:pPr marL="0" indent="0" algn="just">
              <a:lnSpc>
                <a:spcPct val="120000"/>
              </a:lnSpc>
              <a:buNone/>
            </a:pPr>
            <a:r>
              <a:rPr lang="pt-BR" sz="4400" b="1" dirty="0">
                <a:latin typeface="Arial" panose="020B0604020202020204" pitchFamily="34" charset="0"/>
                <a:cs typeface="Arial" panose="020B0604020202020204" pitchFamily="34" charset="0"/>
              </a:rPr>
              <a:t>3.4.1 </a:t>
            </a:r>
            <a:r>
              <a:rPr lang="pt-BR" sz="4400" dirty="0">
                <a:latin typeface="Arial" panose="020B0604020202020204" pitchFamily="34" charset="0"/>
                <a:cs typeface="Arial" panose="020B0604020202020204" pitchFamily="34" charset="0"/>
              </a:rPr>
              <a:t>Os espaços aéreos ATS são classificados e designados alfabeticamente, de acordo com o seguinte:</a:t>
            </a:r>
          </a:p>
          <a:p>
            <a:pPr marL="0" indent="0" algn="just">
              <a:lnSpc>
                <a:spcPct val="120000"/>
              </a:lnSpc>
              <a:buNone/>
            </a:pPr>
            <a:r>
              <a:rPr lang="pt-BR" sz="5600" b="1" dirty="0">
                <a:latin typeface="Arial Black" panose="020B0A04020102020204" pitchFamily="34" charset="0"/>
                <a:cs typeface="Arial" panose="020B0604020202020204" pitchFamily="34" charset="0"/>
              </a:rPr>
              <a:t>Classe A – </a:t>
            </a:r>
            <a:r>
              <a:rPr lang="pt-BR" sz="5600" dirty="0">
                <a:latin typeface="Arial" panose="020B0604020202020204" pitchFamily="34" charset="0"/>
                <a:cs typeface="Arial" panose="020B0604020202020204" pitchFamily="34" charset="0"/>
              </a:rPr>
              <a:t>somente são permitidos voos IFR. É proporcionado a todos os voos o serviço de controle de tráfego aéreo e são separados entre si;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894071"/>
            <a:ext cx="11735685" cy="372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B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e são separados entre si;</a:t>
            </a:r>
          </a:p>
        </p:txBody>
      </p:sp>
      <p:sp>
        <p:nvSpPr>
          <p:cNvPr id="10" name="Espaço Reservado para Conteúdo 3"/>
          <p:cNvSpPr txBox="1">
            <a:spLocks/>
          </p:cNvSpPr>
          <p:nvPr/>
        </p:nvSpPr>
        <p:spPr>
          <a:xfrm>
            <a:off x="228787" y="2275319"/>
            <a:ext cx="11735685" cy="8029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C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dos voos VFR. Os voos VFR são separados apenas dos voos IFR e recebem informação de tráfego em relação aos outros voos VFR e, ainda, aviso para evitar tráfego, quando solicitado pelo piloto;</a:t>
            </a:r>
          </a:p>
        </p:txBody>
      </p:sp>
      <p:sp>
        <p:nvSpPr>
          <p:cNvPr id="14" name="Espaço Reservado para Conteúdo 3"/>
          <p:cNvSpPr txBox="1">
            <a:spLocks/>
          </p:cNvSpPr>
          <p:nvPr/>
        </p:nvSpPr>
        <p:spPr>
          <a:xfrm>
            <a:off x="228787" y="3046161"/>
            <a:ext cx="11735685" cy="7174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D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recebem informação de tráfego em relação aos voos VFR e, ainda, aviso para evitar tráfego, quando solicitado pelo piloto. Os voos VFR recebem apenas informação de tráfego em relação a todos os outros voos e aviso para evitar tráfego, quando solicitado pelo piloto;</a:t>
            </a:r>
          </a:p>
        </p:txBody>
      </p:sp>
      <p:sp>
        <p:nvSpPr>
          <p:cNvPr id="15" name="Espaço Reservado para Conteúdo 3"/>
          <p:cNvSpPr txBox="1">
            <a:spLocks/>
          </p:cNvSpPr>
          <p:nvPr/>
        </p:nvSpPr>
        <p:spPr>
          <a:xfrm>
            <a:off x="228787" y="3865999"/>
            <a:ext cx="11735685" cy="6684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buNone/>
            </a:pPr>
            <a:r>
              <a:rPr lang="pt-BR" sz="1400" dirty="0">
                <a:latin typeface="Arial Black" panose="020B0A04020102020204" pitchFamily="34" charset="0"/>
                <a:cs typeface="Arial" panose="020B0604020202020204" pitchFamily="34" charset="0"/>
              </a:rPr>
              <a:t>Classe E – </a:t>
            </a:r>
            <a:r>
              <a:rPr lang="pt-BR" sz="1400" dirty="0">
                <a:latin typeface="Arial" panose="020B0604020202020204" pitchFamily="34" charset="0"/>
                <a:cs typeface="Arial" panose="020B0604020202020204" pitchFamily="34" charset="0"/>
              </a:rPr>
              <a:t>são permitidos voos IFR e VFR. É proporcionado somente aos voos IFR o serviço de controle de tráfego aéreo e estes são separados dos outros voos IFR. Todos os voos recebem informação de tráfego sempre que for factível; </a:t>
            </a:r>
            <a:endParaRPr lang="pt-BR" sz="1400" i="1" dirty="0">
              <a:latin typeface="Arial" panose="020B0604020202020204" pitchFamily="34" charset="0"/>
              <a:cs typeface="Arial" panose="020B0604020202020204" pitchFamily="34" charset="0"/>
            </a:endParaRPr>
          </a:p>
        </p:txBody>
      </p:sp>
      <p:sp>
        <p:nvSpPr>
          <p:cNvPr id="16" name="Espaço Reservado para Conteúdo 3"/>
          <p:cNvSpPr txBox="1">
            <a:spLocks/>
          </p:cNvSpPr>
          <p:nvPr/>
        </p:nvSpPr>
        <p:spPr>
          <a:xfrm>
            <a:off x="2832572" y="4552569"/>
            <a:ext cx="6526856" cy="324797"/>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8288" indent="0" algn="just">
              <a:lnSpc>
                <a:spcPct val="100000"/>
              </a:lnSpc>
              <a:spcBef>
                <a:spcPts val="600"/>
              </a:spcBef>
              <a:buNone/>
            </a:pPr>
            <a:r>
              <a:rPr lang="pt-BR" sz="1400" b="1" i="1" dirty="0">
                <a:latin typeface="Arial" panose="020B0604020202020204" pitchFamily="34" charset="0"/>
                <a:cs typeface="Arial" panose="020B0604020202020204" pitchFamily="34" charset="0"/>
              </a:rPr>
              <a:t>NOTA: </a:t>
            </a:r>
            <a:r>
              <a:rPr lang="pt-BR" sz="1400" i="1" dirty="0">
                <a:latin typeface="Arial" panose="020B0604020202020204" pitchFamily="34" charset="0"/>
                <a:cs typeface="Arial" panose="020B0604020202020204" pitchFamily="34" charset="0"/>
              </a:rPr>
              <a:t>As Zonas de Controle não deverão ser classificadas como Classe E. </a:t>
            </a:r>
          </a:p>
        </p:txBody>
      </p:sp>
    </p:spTree>
    <p:extLst>
      <p:ext uri="{BB962C8B-B14F-4D97-AF65-F5344CB8AC3E}">
        <p14:creationId xmlns:p14="http://schemas.microsoft.com/office/powerpoint/2010/main" val="98100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xit" presetSubtype="10" fill="hold" grpId="0" nodeType="clickEffect">
                                  <p:stCondLst>
                                    <p:cond delay="0"/>
                                  </p:stCondLst>
                                  <p:childTnLst>
                                    <p:animEffect transition="out" filter="randombar(horizontal)">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14" presetClass="exit" presetSubtype="10" fill="hold" grpId="0" nodeType="withEffect">
                                  <p:stCondLst>
                                    <p:cond delay="0"/>
                                  </p:stCondLst>
                                  <p:childTnLst>
                                    <p:animEffect transition="out" filter="randombar(horizontal)">
                                      <p:cBhvr>
                                        <p:cTn id="22" dur="500"/>
                                        <p:tgtEl>
                                          <p:spTgt spid="4">
                                            <p:txEl>
                                              <p:pRg st="0" end="0"/>
                                            </p:txEl>
                                          </p:spTgt>
                                        </p:tgtEl>
                                      </p:cBhvr>
                                    </p:animEffect>
                                    <p:set>
                                      <p:cBhvr>
                                        <p:cTn id="23" dur="1" fill="hold">
                                          <p:stCondLst>
                                            <p:cond delay="499"/>
                                          </p:stCondLst>
                                        </p:cTn>
                                        <p:tgtEl>
                                          <p:spTgt spid="4">
                                            <p:txEl>
                                              <p:pRg st="0" end="0"/>
                                            </p:txEl>
                                          </p:spTgt>
                                        </p:tgtEl>
                                        <p:attrNameLst>
                                          <p:attrName>style.visibility</p:attrName>
                                        </p:attrNameLst>
                                      </p:cBhvr>
                                      <p:to>
                                        <p:strVal val="hidden"/>
                                      </p:to>
                                    </p:set>
                                  </p:childTnLst>
                                </p:cTn>
                              </p:par>
                              <p:par>
                                <p:cTn id="24" presetID="14" presetClass="exit" presetSubtype="10" fill="hold" grpId="0" nodeType="withEffect">
                                  <p:stCondLst>
                                    <p:cond delay="0"/>
                                  </p:stCondLst>
                                  <p:childTnLst>
                                    <p:animEffect transition="out" filter="randombar(horizontal)">
                                      <p:cBhvr>
                                        <p:cTn id="25" dur="500"/>
                                        <p:tgtEl>
                                          <p:spTgt spid="4">
                                            <p:txEl>
                                              <p:pRg st="1" end="1"/>
                                            </p:txEl>
                                          </p:spTgt>
                                        </p:tgtEl>
                                      </p:cBhvr>
                                    </p:animEffect>
                                    <p:set>
                                      <p:cBhvr>
                                        <p:cTn id="26" dur="1" fill="hold">
                                          <p:stCondLst>
                                            <p:cond delay="499"/>
                                          </p:stCondLst>
                                        </p:cTn>
                                        <p:tgtEl>
                                          <p:spTgt spid="4">
                                            <p:txEl>
                                              <p:pRg st="1" end="1"/>
                                            </p:txEl>
                                          </p:spTgt>
                                        </p:tgtEl>
                                        <p:attrNameLst>
                                          <p:attrName>style.visibility</p:attrName>
                                        </p:attrNameLst>
                                      </p:cBhvr>
                                      <p:to>
                                        <p:strVal val="hidden"/>
                                      </p:to>
                                    </p:set>
                                  </p:childTnLst>
                                </p:cTn>
                              </p:par>
                              <p:par>
                                <p:cTn id="27" presetID="14" presetClass="exit" presetSubtype="10" fill="hold" grpId="0" nodeType="withEffect">
                                  <p:stCondLst>
                                    <p:cond delay="0"/>
                                  </p:stCondLst>
                                  <p:childTnLst>
                                    <p:animEffect transition="out" filter="randombar(horizontal)">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10"/>
                                        </p:tgtEl>
                                      </p:cBhvr>
                                    </p:animEffect>
                                    <p:set>
                                      <p:cBhvr>
                                        <p:cTn id="32" dur="1" fill="hold">
                                          <p:stCondLst>
                                            <p:cond delay="499"/>
                                          </p:stCondLst>
                                        </p:cTn>
                                        <p:tgtEl>
                                          <p:spTgt spid="10"/>
                                        </p:tgtEl>
                                        <p:attrNameLst>
                                          <p:attrName>style.visibility</p:attrName>
                                        </p:attrNameLst>
                                      </p:cBhvr>
                                      <p:to>
                                        <p:strVal val="hidden"/>
                                      </p:to>
                                    </p:set>
                                  </p:childTnLst>
                                </p:cTn>
                              </p:par>
                              <p:par>
                                <p:cTn id="33" presetID="14" presetClass="exit" presetSubtype="10" fill="hold" grpId="0" nodeType="withEffect">
                                  <p:stCondLst>
                                    <p:cond delay="0"/>
                                  </p:stCondLst>
                                  <p:childTnLst>
                                    <p:animEffect transition="out" filter="randombar(horizontal)">
                                      <p:cBhvr>
                                        <p:cTn id="34" dur="500"/>
                                        <p:tgtEl>
                                          <p:spTgt spid="14"/>
                                        </p:tgtEl>
                                      </p:cBhvr>
                                    </p:animEffect>
                                    <p:set>
                                      <p:cBhvr>
                                        <p:cTn id="35" dur="1" fill="hold">
                                          <p:stCondLst>
                                            <p:cond delay="499"/>
                                          </p:stCondLst>
                                        </p:cTn>
                                        <p:tgtEl>
                                          <p:spTgt spid="14"/>
                                        </p:tgtEl>
                                        <p:attrNameLst>
                                          <p:attrName>style.visibility</p:attrName>
                                        </p:attrNameLst>
                                      </p:cBhvr>
                                      <p:to>
                                        <p:strVal val="hidden"/>
                                      </p:to>
                                    </p:set>
                                  </p:childTnLst>
                                </p:cTn>
                              </p:par>
                              <p:par>
                                <p:cTn id="36" presetID="14" presetClass="exit" presetSubtype="10" fill="hold" grpId="1" nodeType="withEffect">
                                  <p:stCondLst>
                                    <p:cond delay="0"/>
                                  </p:stCondLst>
                                  <p:childTnLst>
                                    <p:animEffect transition="out" filter="randombar(horizontal)">
                                      <p:cBhvr>
                                        <p:cTn id="37" dur="500"/>
                                        <p:tgtEl>
                                          <p:spTgt spid="15"/>
                                        </p:tgtEl>
                                      </p:cBhvr>
                                    </p:animEffect>
                                    <p:set>
                                      <p:cBhvr>
                                        <p:cTn id="38" dur="1" fill="hold">
                                          <p:stCondLst>
                                            <p:cond delay="499"/>
                                          </p:stCondLst>
                                        </p:cTn>
                                        <p:tgtEl>
                                          <p:spTgt spid="15"/>
                                        </p:tgtEl>
                                        <p:attrNameLst>
                                          <p:attrName>style.visibility</p:attrName>
                                        </p:attrNameLst>
                                      </p:cBhvr>
                                      <p:to>
                                        <p:strVal val="hidden"/>
                                      </p:to>
                                    </p:set>
                                  </p:childTnLst>
                                </p:cTn>
                              </p:par>
                              <p:par>
                                <p:cTn id="39" presetID="14" presetClass="exit" presetSubtype="10" fill="hold" grpId="1" nodeType="withEffect">
                                  <p:stCondLst>
                                    <p:cond delay="0"/>
                                  </p:stCondLst>
                                  <p:childTnLst>
                                    <p:animEffect transition="out" filter="randombar(horizontal)">
                                      <p:cBhvr>
                                        <p:cTn id="40" dur="500"/>
                                        <p:tgtEl>
                                          <p:spTgt spid="16"/>
                                        </p:tgtEl>
                                      </p:cBhvr>
                                    </p:animEffect>
                                    <p:set>
                                      <p:cBhvr>
                                        <p:cTn id="41"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9" grpId="0"/>
      <p:bldP spid="10" grpId="0"/>
      <p:bldP spid="14" grpId="0"/>
      <p:bldP spid="15" grpId="0"/>
      <p:bldP spid="15" grpId="1"/>
      <p:bldP spid="16" grpId="0" animBg="1"/>
      <p:bldP spid="1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CLASSIFICAÇÃO DO ESPAÇO AÉREO</a:t>
            </a:r>
          </a:p>
        </p:txBody>
      </p:sp>
      <p:sp>
        <p:nvSpPr>
          <p:cNvPr id="4" name="Espaço Reservado para Conteúdo 3"/>
          <p:cNvSpPr>
            <a:spLocks noGrp="1"/>
          </p:cNvSpPr>
          <p:nvPr>
            <p:ph idx="1"/>
          </p:nvPr>
        </p:nvSpPr>
        <p:spPr>
          <a:xfrm>
            <a:off x="228787" y="1203597"/>
            <a:ext cx="11735685" cy="628413"/>
          </a:xfrm>
        </p:spPr>
        <p:txBody>
          <a:bodyPr>
            <a:normAutofit fontScale="25000" lnSpcReduction="20000"/>
          </a:bodyPr>
          <a:lstStyle/>
          <a:p>
            <a:pPr marL="0" indent="0" algn="just">
              <a:lnSpc>
                <a:spcPct val="120000"/>
              </a:lnSpc>
              <a:buNone/>
            </a:pPr>
            <a:r>
              <a:rPr lang="pt-BR" sz="4400" b="1" dirty="0">
                <a:latin typeface="Arial" panose="020B0604020202020204" pitchFamily="34" charset="0"/>
                <a:cs typeface="Arial" panose="020B0604020202020204" pitchFamily="34" charset="0"/>
              </a:rPr>
              <a:t>3.4.1 </a:t>
            </a:r>
            <a:r>
              <a:rPr lang="pt-BR" sz="4400" dirty="0">
                <a:latin typeface="Arial" panose="020B0604020202020204" pitchFamily="34" charset="0"/>
                <a:cs typeface="Arial" panose="020B0604020202020204" pitchFamily="34" charset="0"/>
              </a:rPr>
              <a:t>Os espaços aéreos ATS são classificados e designados alfabeticamente, de acordo com o seguinte:</a:t>
            </a:r>
          </a:p>
          <a:p>
            <a:pPr marL="0" indent="0" algn="just">
              <a:lnSpc>
                <a:spcPct val="120000"/>
              </a:lnSpc>
              <a:buNone/>
            </a:pPr>
            <a:r>
              <a:rPr lang="pt-BR" sz="5600" b="1" dirty="0">
                <a:latin typeface="Arial Black" panose="020B0A04020102020204" pitchFamily="34" charset="0"/>
                <a:cs typeface="Arial" panose="020B0604020202020204" pitchFamily="34" charset="0"/>
              </a:rPr>
              <a:t>Classe A – </a:t>
            </a:r>
            <a:r>
              <a:rPr lang="pt-BR" sz="5600" dirty="0">
                <a:latin typeface="Arial" panose="020B0604020202020204" pitchFamily="34" charset="0"/>
                <a:cs typeface="Arial" panose="020B0604020202020204" pitchFamily="34" charset="0"/>
              </a:rPr>
              <a:t>somente são permitidos voos IFR. É proporcionado a todos os voos o serviço de controle de tráfego aéreo e são separados entre si;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894071"/>
            <a:ext cx="11735685" cy="372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B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e são separados entre si;</a:t>
            </a:r>
          </a:p>
        </p:txBody>
      </p:sp>
      <p:sp>
        <p:nvSpPr>
          <p:cNvPr id="10" name="Espaço Reservado para Conteúdo 3"/>
          <p:cNvSpPr txBox="1">
            <a:spLocks/>
          </p:cNvSpPr>
          <p:nvPr/>
        </p:nvSpPr>
        <p:spPr>
          <a:xfrm>
            <a:off x="228787" y="2275319"/>
            <a:ext cx="11735685" cy="8029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C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dos voos VFR. Os voos VFR são separados apenas dos voos IFR e recebem informação de tráfego em relação aos outros voos VFR e, ainda, aviso para evitar tráfego, quando solicitado pelo piloto;</a:t>
            </a:r>
          </a:p>
        </p:txBody>
      </p:sp>
      <p:sp>
        <p:nvSpPr>
          <p:cNvPr id="14" name="Espaço Reservado para Conteúdo 3"/>
          <p:cNvSpPr txBox="1">
            <a:spLocks/>
          </p:cNvSpPr>
          <p:nvPr/>
        </p:nvSpPr>
        <p:spPr>
          <a:xfrm>
            <a:off x="228787" y="3046161"/>
            <a:ext cx="11735685" cy="7174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D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recebem informação de tráfego em relação aos voos VFR e, ainda, aviso para evitar tráfego, quando solicitado pelo piloto. Os voos VFR recebem apenas informação de tráfego em relação a todos os outros voos e aviso para evitar tráfego, quando solicitado pelo piloto;</a:t>
            </a:r>
          </a:p>
        </p:txBody>
      </p:sp>
      <p:sp>
        <p:nvSpPr>
          <p:cNvPr id="15" name="Espaço Reservado para Conteúdo 3"/>
          <p:cNvSpPr txBox="1">
            <a:spLocks/>
          </p:cNvSpPr>
          <p:nvPr/>
        </p:nvSpPr>
        <p:spPr>
          <a:xfrm>
            <a:off x="228787" y="3865999"/>
            <a:ext cx="11735685" cy="9765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buNone/>
            </a:pPr>
            <a:r>
              <a:rPr lang="pt-BR" sz="1400" dirty="0">
                <a:latin typeface="Arial Black" panose="020B0A04020102020204" pitchFamily="34" charset="0"/>
                <a:cs typeface="Arial" panose="020B0604020202020204" pitchFamily="34" charset="0"/>
              </a:rPr>
              <a:t>Classe E – </a:t>
            </a:r>
            <a:r>
              <a:rPr lang="pt-BR" sz="1400" dirty="0">
                <a:latin typeface="Arial" panose="020B0604020202020204" pitchFamily="34" charset="0"/>
                <a:cs typeface="Arial" panose="020B0604020202020204" pitchFamily="34" charset="0"/>
              </a:rPr>
              <a:t>são permitidos voos IFR e VFR. É proporcionado somente aos voos IFR o serviço de controle de tráfego aéreo e estes são separados dos outros voos IFR. Todos os voos recebem informação de tráfego sempre que for factível; </a:t>
            </a:r>
          </a:p>
          <a:p>
            <a:pPr marL="268288" indent="0" algn="just">
              <a:lnSpc>
                <a:spcPct val="100000"/>
              </a:lnSpc>
              <a:spcBef>
                <a:spcPts val="600"/>
              </a:spcBef>
              <a:buNone/>
            </a:pPr>
            <a:r>
              <a:rPr lang="pt-BR" sz="1400" b="1" i="1" dirty="0">
                <a:latin typeface="Arial" panose="020B0604020202020204" pitchFamily="34" charset="0"/>
                <a:cs typeface="Arial" panose="020B0604020202020204" pitchFamily="34" charset="0"/>
              </a:rPr>
              <a:t>NOTA: </a:t>
            </a:r>
            <a:r>
              <a:rPr lang="pt-BR" sz="1400" i="1" dirty="0">
                <a:latin typeface="Arial" panose="020B0604020202020204" pitchFamily="34" charset="0"/>
                <a:cs typeface="Arial" panose="020B0604020202020204" pitchFamily="34" charset="0"/>
              </a:rPr>
              <a:t>As Zonas de Controle não deverão ser classificadas como Classe E. </a:t>
            </a:r>
          </a:p>
        </p:txBody>
      </p:sp>
      <p:sp>
        <p:nvSpPr>
          <p:cNvPr id="16" name="Espaço Reservado para Conteúdo 3"/>
          <p:cNvSpPr txBox="1">
            <a:spLocks/>
          </p:cNvSpPr>
          <p:nvPr/>
        </p:nvSpPr>
        <p:spPr>
          <a:xfrm>
            <a:off x="228787" y="4770132"/>
            <a:ext cx="11735685" cy="5474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buNone/>
            </a:pPr>
            <a:r>
              <a:rPr lang="pt-BR" sz="1400" dirty="0">
                <a:latin typeface="Arial Black" panose="020B0A04020102020204" pitchFamily="34" charset="0"/>
                <a:cs typeface="Arial" panose="020B0604020202020204" pitchFamily="34" charset="0"/>
              </a:rPr>
              <a:t>Classe F – </a:t>
            </a:r>
            <a:r>
              <a:rPr lang="pt-BR" sz="1400" dirty="0">
                <a:latin typeface="Arial" panose="020B0604020202020204" pitchFamily="34" charset="0"/>
                <a:cs typeface="Arial" panose="020B0604020202020204" pitchFamily="34" charset="0"/>
              </a:rPr>
              <a:t>são permitidos voos IFR e VFR. É proporcionado somente aos voos IFR o serviço de assessoramento de tráfego aéreo. Todos os voos recebem serviço de informação de voo, quando solicitado pelo piloto; ou</a:t>
            </a:r>
            <a:endParaRPr lang="pt-BR" sz="1400" i="1" dirty="0">
              <a:latin typeface="Arial" panose="020B0604020202020204" pitchFamily="34" charset="0"/>
              <a:cs typeface="Arial" panose="020B0604020202020204" pitchFamily="34" charset="0"/>
            </a:endParaRPr>
          </a:p>
        </p:txBody>
      </p:sp>
      <p:sp>
        <p:nvSpPr>
          <p:cNvPr id="20" name="Espaço Reservado para Conteúdo 3"/>
          <p:cNvSpPr txBox="1">
            <a:spLocks/>
          </p:cNvSpPr>
          <p:nvPr/>
        </p:nvSpPr>
        <p:spPr>
          <a:xfrm>
            <a:off x="379052" y="5317588"/>
            <a:ext cx="11433896" cy="439219"/>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buNone/>
            </a:pPr>
            <a:r>
              <a:rPr lang="pt-BR" sz="1400" b="1" i="1" dirty="0">
                <a:latin typeface="Arial" panose="020B0604020202020204" pitchFamily="34" charset="0"/>
                <a:cs typeface="Arial" panose="020B0604020202020204" pitchFamily="34" charset="0"/>
              </a:rPr>
              <a:t>NOTA:</a:t>
            </a:r>
            <a:r>
              <a:rPr lang="pt-BR" sz="1400" i="1" dirty="0">
                <a:latin typeface="Arial" panose="020B0604020202020204" pitchFamily="34" charset="0"/>
                <a:cs typeface="Arial" panose="020B0604020202020204" pitchFamily="34" charset="0"/>
              </a:rPr>
              <a:t> A utilização do serviço de assessoramento de tráfego aéreo é considerada uma medida temporária até o momento em que puder ser substituída pelo serviço de controle de tráfego aéreo.</a:t>
            </a:r>
          </a:p>
        </p:txBody>
      </p:sp>
    </p:spTree>
    <p:extLst>
      <p:ext uri="{BB962C8B-B14F-4D97-AF65-F5344CB8AC3E}">
        <p14:creationId xmlns:p14="http://schemas.microsoft.com/office/powerpoint/2010/main" val="170638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xit" presetSubtype="10" fill="hold" grpId="0" nodeType="clickEffect">
                                  <p:stCondLst>
                                    <p:cond delay="0"/>
                                  </p:stCondLst>
                                  <p:childTnLst>
                                    <p:animEffect transition="out" filter="randombar(horizontal)">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14" presetClass="exit" presetSubtype="10" fill="hold" grpId="0" nodeType="withEffect">
                                  <p:stCondLst>
                                    <p:cond delay="0"/>
                                  </p:stCondLst>
                                  <p:childTnLst>
                                    <p:animEffect transition="out" filter="randombar(horizontal)">
                                      <p:cBhvr>
                                        <p:cTn id="22" dur="500"/>
                                        <p:tgtEl>
                                          <p:spTgt spid="4">
                                            <p:txEl>
                                              <p:pRg st="0" end="0"/>
                                            </p:txEl>
                                          </p:spTgt>
                                        </p:tgtEl>
                                      </p:cBhvr>
                                    </p:animEffect>
                                    <p:set>
                                      <p:cBhvr>
                                        <p:cTn id="23" dur="1" fill="hold">
                                          <p:stCondLst>
                                            <p:cond delay="499"/>
                                          </p:stCondLst>
                                        </p:cTn>
                                        <p:tgtEl>
                                          <p:spTgt spid="4">
                                            <p:txEl>
                                              <p:pRg st="0" end="0"/>
                                            </p:txEl>
                                          </p:spTgt>
                                        </p:tgtEl>
                                        <p:attrNameLst>
                                          <p:attrName>style.visibility</p:attrName>
                                        </p:attrNameLst>
                                      </p:cBhvr>
                                      <p:to>
                                        <p:strVal val="hidden"/>
                                      </p:to>
                                    </p:set>
                                  </p:childTnLst>
                                </p:cTn>
                              </p:par>
                              <p:par>
                                <p:cTn id="24" presetID="14" presetClass="exit" presetSubtype="10" fill="hold" grpId="0" nodeType="withEffect">
                                  <p:stCondLst>
                                    <p:cond delay="0"/>
                                  </p:stCondLst>
                                  <p:childTnLst>
                                    <p:animEffect transition="out" filter="randombar(horizontal)">
                                      <p:cBhvr>
                                        <p:cTn id="25" dur="500"/>
                                        <p:tgtEl>
                                          <p:spTgt spid="4">
                                            <p:txEl>
                                              <p:pRg st="1" end="1"/>
                                            </p:txEl>
                                          </p:spTgt>
                                        </p:tgtEl>
                                      </p:cBhvr>
                                    </p:animEffect>
                                    <p:set>
                                      <p:cBhvr>
                                        <p:cTn id="26" dur="1" fill="hold">
                                          <p:stCondLst>
                                            <p:cond delay="499"/>
                                          </p:stCondLst>
                                        </p:cTn>
                                        <p:tgtEl>
                                          <p:spTgt spid="4">
                                            <p:txEl>
                                              <p:pRg st="1" end="1"/>
                                            </p:txEl>
                                          </p:spTgt>
                                        </p:tgtEl>
                                        <p:attrNameLst>
                                          <p:attrName>style.visibility</p:attrName>
                                        </p:attrNameLst>
                                      </p:cBhvr>
                                      <p:to>
                                        <p:strVal val="hidden"/>
                                      </p:to>
                                    </p:set>
                                  </p:childTnLst>
                                </p:cTn>
                              </p:par>
                              <p:par>
                                <p:cTn id="27" presetID="14" presetClass="exit" presetSubtype="10" fill="hold" grpId="0" nodeType="withEffect">
                                  <p:stCondLst>
                                    <p:cond delay="0"/>
                                  </p:stCondLst>
                                  <p:childTnLst>
                                    <p:animEffect transition="out" filter="randombar(horizontal)">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10"/>
                                        </p:tgtEl>
                                      </p:cBhvr>
                                    </p:animEffect>
                                    <p:set>
                                      <p:cBhvr>
                                        <p:cTn id="32" dur="1" fill="hold">
                                          <p:stCondLst>
                                            <p:cond delay="499"/>
                                          </p:stCondLst>
                                        </p:cTn>
                                        <p:tgtEl>
                                          <p:spTgt spid="10"/>
                                        </p:tgtEl>
                                        <p:attrNameLst>
                                          <p:attrName>style.visibility</p:attrName>
                                        </p:attrNameLst>
                                      </p:cBhvr>
                                      <p:to>
                                        <p:strVal val="hidden"/>
                                      </p:to>
                                    </p:set>
                                  </p:childTnLst>
                                </p:cTn>
                              </p:par>
                              <p:par>
                                <p:cTn id="33" presetID="14" presetClass="exit" presetSubtype="10" fill="hold" grpId="0" nodeType="withEffect">
                                  <p:stCondLst>
                                    <p:cond delay="0"/>
                                  </p:stCondLst>
                                  <p:childTnLst>
                                    <p:animEffect transition="out" filter="randombar(horizontal)">
                                      <p:cBhvr>
                                        <p:cTn id="34" dur="500"/>
                                        <p:tgtEl>
                                          <p:spTgt spid="14"/>
                                        </p:tgtEl>
                                      </p:cBhvr>
                                    </p:animEffect>
                                    <p:set>
                                      <p:cBhvr>
                                        <p:cTn id="35" dur="1" fill="hold">
                                          <p:stCondLst>
                                            <p:cond delay="499"/>
                                          </p:stCondLst>
                                        </p:cTn>
                                        <p:tgtEl>
                                          <p:spTgt spid="14"/>
                                        </p:tgtEl>
                                        <p:attrNameLst>
                                          <p:attrName>style.visibility</p:attrName>
                                        </p:attrNameLst>
                                      </p:cBhvr>
                                      <p:to>
                                        <p:strVal val="hidden"/>
                                      </p:to>
                                    </p:set>
                                  </p:childTnLst>
                                </p:cTn>
                              </p:par>
                              <p:par>
                                <p:cTn id="36" presetID="14" presetClass="exit" presetSubtype="10" fill="hold" grpId="0" nodeType="withEffect">
                                  <p:stCondLst>
                                    <p:cond delay="0"/>
                                  </p:stCondLst>
                                  <p:childTnLst>
                                    <p:animEffect transition="out" filter="randombar(horizontal)">
                                      <p:cBhvr>
                                        <p:cTn id="37" dur="500"/>
                                        <p:tgtEl>
                                          <p:spTgt spid="15"/>
                                        </p:tgtEl>
                                      </p:cBhvr>
                                    </p:animEffect>
                                    <p:set>
                                      <p:cBhvr>
                                        <p:cTn id="38" dur="1" fill="hold">
                                          <p:stCondLst>
                                            <p:cond delay="499"/>
                                          </p:stCondLst>
                                        </p:cTn>
                                        <p:tgtEl>
                                          <p:spTgt spid="15"/>
                                        </p:tgtEl>
                                        <p:attrNameLst>
                                          <p:attrName>style.visibility</p:attrName>
                                        </p:attrNameLst>
                                      </p:cBhvr>
                                      <p:to>
                                        <p:strVal val="hidden"/>
                                      </p:to>
                                    </p:set>
                                  </p:childTnLst>
                                </p:cTn>
                              </p:par>
                              <p:par>
                                <p:cTn id="39" presetID="14" presetClass="exit" presetSubtype="10" fill="hold" grpId="1" nodeType="withEffect">
                                  <p:stCondLst>
                                    <p:cond delay="0"/>
                                  </p:stCondLst>
                                  <p:childTnLst>
                                    <p:animEffect transition="out" filter="randombar(horizontal)">
                                      <p:cBhvr>
                                        <p:cTn id="40" dur="500"/>
                                        <p:tgtEl>
                                          <p:spTgt spid="16"/>
                                        </p:tgtEl>
                                      </p:cBhvr>
                                    </p:animEffect>
                                    <p:set>
                                      <p:cBhvr>
                                        <p:cTn id="41" dur="1" fill="hold">
                                          <p:stCondLst>
                                            <p:cond delay="499"/>
                                          </p:stCondLst>
                                        </p:cTn>
                                        <p:tgtEl>
                                          <p:spTgt spid="16"/>
                                        </p:tgtEl>
                                        <p:attrNameLst>
                                          <p:attrName>style.visibility</p:attrName>
                                        </p:attrNameLst>
                                      </p:cBhvr>
                                      <p:to>
                                        <p:strVal val="hidden"/>
                                      </p:to>
                                    </p:set>
                                  </p:childTnLst>
                                </p:cTn>
                              </p:par>
                              <p:par>
                                <p:cTn id="42" presetID="14" presetClass="exit" presetSubtype="10" fill="hold" grpId="1" nodeType="withEffect">
                                  <p:stCondLst>
                                    <p:cond delay="0"/>
                                  </p:stCondLst>
                                  <p:childTnLst>
                                    <p:animEffect transition="out" filter="randombar(horizontal)">
                                      <p:cBhvr>
                                        <p:cTn id="43" dur="500"/>
                                        <p:tgtEl>
                                          <p:spTgt spid="20"/>
                                        </p:tgtEl>
                                      </p:cBhvr>
                                    </p:animEffect>
                                    <p:set>
                                      <p:cBhvr>
                                        <p:cTn id="44"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9" grpId="0"/>
      <p:bldP spid="10" grpId="0"/>
      <p:bldP spid="14" grpId="0"/>
      <p:bldP spid="15" grpId="0"/>
      <p:bldP spid="16" grpId="0"/>
      <p:bldP spid="16" grpId="1"/>
      <p:bldP spid="20" grpId="0" animBg="1"/>
      <p:bldP spid="2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149192" y="835445"/>
            <a:ext cx="11735685" cy="11257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buNone/>
            </a:pPr>
            <a:r>
              <a:rPr lang="pt-BR" sz="1400" dirty="0">
                <a:latin typeface="Arial Black" panose="020B0A04020102020204" pitchFamily="34" charset="0"/>
                <a:cs typeface="Arial" panose="020B0604020202020204" pitchFamily="34" charset="0"/>
              </a:rPr>
              <a:t>Classe F – </a:t>
            </a:r>
            <a:r>
              <a:rPr lang="pt-BR" sz="1400" dirty="0">
                <a:latin typeface="Arial" panose="020B0604020202020204" pitchFamily="34" charset="0"/>
                <a:cs typeface="Arial" panose="020B0604020202020204" pitchFamily="34" charset="0"/>
              </a:rPr>
              <a:t>são permitidos voos IFR e VFR. É proporcionado somente aos voos IFR o serviço de assessoramento de tráfego aéreo. Todos os voos recebem serviço de informação de voo, quando solicitado pelo piloto; ou </a:t>
            </a:r>
            <a:endParaRPr lang="pt-BR" sz="1400" b="1" dirty="0">
              <a:latin typeface="Arial" panose="020B0604020202020204" pitchFamily="34" charset="0"/>
              <a:cs typeface="Arial" panose="020B0604020202020204" pitchFamily="34" charset="0"/>
            </a:endParaRPr>
          </a:p>
          <a:p>
            <a:pPr marL="268288" indent="0" algn="just">
              <a:lnSpc>
                <a:spcPct val="100000"/>
              </a:lnSpc>
              <a:spcBef>
                <a:spcPts val="600"/>
              </a:spcBef>
              <a:buNone/>
            </a:pPr>
            <a:r>
              <a:rPr lang="pt-BR" sz="1400" b="1" i="1" dirty="0">
                <a:latin typeface="Arial" panose="020B0604020202020204" pitchFamily="34" charset="0"/>
                <a:cs typeface="Arial" panose="020B0604020202020204" pitchFamily="34" charset="0"/>
              </a:rPr>
              <a:t>NOTA:</a:t>
            </a:r>
            <a:r>
              <a:rPr lang="pt-BR" sz="1400" i="1" dirty="0">
                <a:latin typeface="Arial" panose="020B0604020202020204" pitchFamily="34" charset="0"/>
                <a:cs typeface="Arial" panose="020B0604020202020204" pitchFamily="34" charset="0"/>
              </a:rPr>
              <a:t> A utilização do serviço de assessoramento de tráfego aéreo é considerada uma medida temporária até o momento em que puder ser substituída pelo serviço de controle de tráfego aéreo.</a:t>
            </a:r>
          </a:p>
        </p:txBody>
      </p:sp>
      <p:sp>
        <p:nvSpPr>
          <p:cNvPr id="14" name="CaixaDeTexto 13"/>
          <p:cNvSpPr txBox="1"/>
          <p:nvPr/>
        </p:nvSpPr>
        <p:spPr>
          <a:xfrm>
            <a:off x="730624" y="2567226"/>
            <a:ext cx="10730752" cy="1723549"/>
          </a:xfrm>
          <a:prstGeom prst="rect">
            <a:avLst/>
          </a:prstGeom>
          <a:effectLst>
            <a:outerShdw blurRad="50800" dist="38100" dir="8100000" algn="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spAutoFit/>
          </a:bodyPr>
          <a:lstStyle/>
          <a:p>
            <a:pPr algn="just">
              <a:spcBef>
                <a:spcPts val="600"/>
              </a:spcBef>
              <a:spcAft>
                <a:spcPts val="600"/>
              </a:spcAft>
            </a:pPr>
            <a:r>
              <a:rPr lang="pt-BR" sz="2400" b="1" dirty="0">
                <a:latin typeface="Arial" panose="020B0604020202020204" pitchFamily="34" charset="0"/>
                <a:cs typeface="Arial" panose="020B0604020202020204" pitchFamily="34" charset="0"/>
              </a:rPr>
              <a:t>SERVIÇO DE ASSESSORAMENTO DE TRÁFEGO AÉREO</a:t>
            </a:r>
          </a:p>
          <a:p>
            <a:pPr algn="just">
              <a:spcBef>
                <a:spcPts val="600"/>
              </a:spcBef>
              <a:spcAft>
                <a:spcPts val="600"/>
              </a:spcAft>
            </a:pPr>
            <a:r>
              <a:rPr lang="pt-BR" sz="2400" dirty="0">
                <a:latin typeface="Arial" panose="020B0604020202020204" pitchFamily="34" charset="0"/>
                <a:cs typeface="Arial" panose="020B0604020202020204" pitchFamily="34" charset="0"/>
              </a:rPr>
              <a:t>Serviço prestado em espaço aéreo com assessoramento para que, dentro do possível, sejam mantidas as separações adequadas entre as aeronaves que operam segundo planos de voo IFR. </a:t>
            </a:r>
          </a:p>
        </p:txBody>
      </p:sp>
      <p:sp>
        <p:nvSpPr>
          <p:cNvPr id="10" name="Retângulo de cantos arredondados 9"/>
          <p:cNvSpPr/>
          <p:nvPr/>
        </p:nvSpPr>
        <p:spPr>
          <a:xfrm>
            <a:off x="7342094" y="849386"/>
            <a:ext cx="3684494" cy="25455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7271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22" presetClass="entr" presetSubtype="4" fill="hold" grpId="0" nodeType="after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10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14"/>
                                        </p:tgtEl>
                                      </p:cBhvr>
                                    </p:animEffect>
                                    <p:set>
                                      <p:cBhvr>
                                        <p:cTn id="3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4" grpId="0" animBg="1"/>
      <p:bldP spid="14" grpId="1" animBg="1"/>
      <p:bldP spid="10" grpId="0" animBg="1"/>
      <p:bldP spid="10"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178210" y="6310648"/>
            <a:ext cx="2164223"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rmAutofit fontScale="90000"/>
          </a:bodyPr>
          <a:lstStyle/>
          <a:p>
            <a:pPr algn="ctr"/>
            <a:r>
              <a:rPr lang="pt-BR" sz="2800" b="1" dirty="0">
                <a:latin typeface="Arial Black" panose="020B0A04020102020204" pitchFamily="34" charset="0"/>
              </a:rPr>
              <a:t>8.4 SERVIÇO DE ASSESSORAMENTO DE TRÁFEGO AÉREO</a:t>
            </a:r>
          </a:p>
        </p:txBody>
      </p:sp>
      <p:sp>
        <p:nvSpPr>
          <p:cNvPr id="3" name="Espaço Reservado para Conteúdo 2"/>
          <p:cNvSpPr>
            <a:spLocks noGrp="1"/>
          </p:cNvSpPr>
          <p:nvPr>
            <p:ph idx="1"/>
          </p:nvPr>
        </p:nvSpPr>
        <p:spPr>
          <a:xfrm>
            <a:off x="303740" y="1384260"/>
            <a:ext cx="11526592" cy="484881"/>
          </a:xfrm>
        </p:spPr>
        <p:txBody>
          <a:bodyPr>
            <a:normAutofit/>
          </a:bodyPr>
          <a:lstStyle/>
          <a:p>
            <a:pPr marL="0" indent="0" algn="just">
              <a:buNone/>
            </a:pPr>
            <a:r>
              <a:rPr lang="pt-BR" sz="2400" b="1" dirty="0">
                <a:latin typeface="Arial" panose="020B0604020202020204" pitchFamily="34" charset="0"/>
                <a:cs typeface="Arial" panose="020B0604020202020204" pitchFamily="34" charset="0"/>
              </a:rPr>
              <a:t>8.4.1 OBJETIVO E PRINCÍPIOS BÁSICOS </a:t>
            </a:r>
          </a:p>
        </p:txBody>
      </p:sp>
      <p:sp>
        <p:nvSpPr>
          <p:cNvPr id="9" name="Espaço Reservado para Conteúdo 2"/>
          <p:cNvSpPr txBox="1">
            <a:spLocks/>
          </p:cNvSpPr>
          <p:nvPr/>
        </p:nvSpPr>
        <p:spPr>
          <a:xfrm>
            <a:off x="303740" y="2023395"/>
            <a:ext cx="11526592" cy="1545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pt-BR" sz="2000" dirty="0">
                <a:latin typeface="Arial" panose="020B0604020202020204" pitchFamily="34" charset="0"/>
                <a:cs typeface="Arial" panose="020B0604020202020204" pitchFamily="34" charset="0"/>
              </a:rPr>
              <a:t>O serviço de assessoramento de tráfego aéreo tem por objetivo tornar a informação sobre perigos de colisão mais eficaz do que mediante a simples prestação do serviço de informação de voo e será proporcionado às aeronaves que efetuarem voos IFR em espaços aéreos de assessoramento ou rotas de assessoramento (espaço aéreo classe F). Tais espaços aéreos ou rotas serão especificados nas cartas publicadas pelo DECEA. </a:t>
            </a:r>
          </a:p>
        </p:txBody>
      </p:sp>
      <p:sp>
        <p:nvSpPr>
          <p:cNvPr id="10" name="Espaço Reservado para Conteúdo 2"/>
          <p:cNvSpPr txBox="1">
            <a:spLocks/>
          </p:cNvSpPr>
          <p:nvPr/>
        </p:nvSpPr>
        <p:spPr>
          <a:xfrm>
            <a:off x="303740" y="3723274"/>
            <a:ext cx="11526592" cy="1325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pt-BR" sz="2000" dirty="0">
                <a:latin typeface="Arial" panose="020B0604020202020204" pitchFamily="34" charset="0"/>
                <a:cs typeface="Arial" panose="020B0604020202020204" pitchFamily="34" charset="0"/>
              </a:rPr>
              <a:t>O serviço de assessoramento de tráfego aéreo não proporciona o mesmo grau de segurança nem pode assumir as mesmas responsabilidades que o serviço de controle de tráfego aéreo, com respeito à prevenção de colisões, haja vista que as informações relativas ao tráfego nessa área de que dispõe o órgão ATS podem ser incompletas.</a:t>
            </a:r>
          </a:p>
        </p:txBody>
      </p:sp>
    </p:spTree>
    <p:extLst>
      <p:ext uri="{BB962C8B-B14F-4D97-AF65-F5344CB8AC3E}">
        <p14:creationId xmlns:p14="http://schemas.microsoft.com/office/powerpoint/2010/main" val="416457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3">
                                            <p:txEl>
                                              <p:pRg st="0" end="0"/>
                                            </p:txEl>
                                          </p:spTgt>
                                        </p:tgtEl>
                                      </p:cBhvr>
                                    </p:animEffect>
                                    <p:set>
                                      <p:cBhvr>
                                        <p:cTn id="34" dur="1" fill="hold">
                                          <p:stCondLst>
                                            <p:cond delay="499"/>
                                          </p:stCondLst>
                                        </p:cTn>
                                        <p:tgtEl>
                                          <p:spTgt spid="3">
                                            <p:txEl>
                                              <p:pRg st="0" end="0"/>
                                            </p:txEl>
                                          </p:spTgt>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0"/>
                                        </p:tgtEl>
                                      </p:cBhvr>
                                    </p:animEffect>
                                    <p:set>
                                      <p:cBhvr>
                                        <p:cTn id="40"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P spid="9" grpId="0"/>
      <p:bldP spid="9" grpId="1"/>
      <p:bldP spid="10" grpId="0"/>
      <p:bldP spid="10"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rmAutofit fontScale="90000"/>
          </a:bodyPr>
          <a:lstStyle/>
          <a:p>
            <a:pPr algn="ctr"/>
            <a:r>
              <a:rPr lang="pt-BR" sz="2800" b="1" dirty="0">
                <a:latin typeface="Arial Black" panose="020B0A04020102020204" pitchFamily="34" charset="0"/>
              </a:rPr>
              <a:t>8.4 SERVIÇO DE ASSESSORAMENTO DE TRÁFEGO AÉREO</a:t>
            </a:r>
          </a:p>
        </p:txBody>
      </p:sp>
      <p:sp>
        <p:nvSpPr>
          <p:cNvPr id="9" name="Espaço Reservado para Conteúdo 2"/>
          <p:cNvSpPr txBox="1">
            <a:spLocks/>
          </p:cNvSpPr>
          <p:nvPr/>
        </p:nvSpPr>
        <p:spPr>
          <a:xfrm>
            <a:off x="303740" y="1384260"/>
            <a:ext cx="11526592" cy="7857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400" b="1" dirty="0">
                <a:latin typeface="Arial" panose="020B0604020202020204" pitchFamily="34" charset="0"/>
                <a:cs typeface="Arial" panose="020B0604020202020204" pitchFamily="34" charset="0"/>
              </a:rPr>
              <a:t>8.4.2 AERONAVES QUE UTILIZAM O SERVIÇO DE ASSESSORAMENTO DE TRÁFEGO AÉREO</a:t>
            </a:r>
          </a:p>
        </p:txBody>
      </p:sp>
      <p:sp>
        <p:nvSpPr>
          <p:cNvPr id="15" name="Espaço Reservado para Conteúdo 2"/>
          <p:cNvSpPr txBox="1">
            <a:spLocks/>
          </p:cNvSpPr>
          <p:nvPr/>
        </p:nvSpPr>
        <p:spPr>
          <a:xfrm>
            <a:off x="303740" y="2216773"/>
            <a:ext cx="11526592" cy="2505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600"/>
              </a:spcBef>
              <a:spcAft>
                <a:spcPts val="600"/>
              </a:spcAft>
            </a:pPr>
            <a:r>
              <a:rPr lang="pt-BR" sz="2000" dirty="0">
                <a:latin typeface="Arial" panose="020B0604020202020204" pitchFamily="34" charset="0"/>
                <a:cs typeface="Arial" panose="020B0604020202020204" pitchFamily="34" charset="0"/>
              </a:rPr>
              <a:t>No serviço de assessoramento de tráfego aéreo, os voos IFR deverão cumprir os mesmos procedimentos que se aplicarem aos voos IFR controlados, com exceção do seguinte:</a:t>
            </a:r>
          </a:p>
          <a:p>
            <a:pPr marL="712788" indent="-34925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o Plano de Voo e as mudanças do mesmo não estão sujeitas a autorizações, uma vez que o órgão ATS só proporcionará assessoramento através de informações de tráfego e avisos para evitar tráfego; e </a:t>
            </a:r>
          </a:p>
          <a:p>
            <a:pPr marL="712788" indent="-34925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compete ao piloto em comando decidir se seguirá ou não as sugestões e deverá comunicar sua decisão ao órgão que presta o serviço de assessoramento de tráfego aéreo. </a:t>
            </a:r>
          </a:p>
        </p:txBody>
      </p:sp>
    </p:spTree>
    <p:extLst>
      <p:ext uri="{BB962C8B-B14F-4D97-AF65-F5344CB8AC3E}">
        <p14:creationId xmlns:p14="http://schemas.microsoft.com/office/powerpoint/2010/main" val="183252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Effect transition="in" filter="fade">
                                      <p:cBhvr>
                                        <p:cTn id="14" dur="1000"/>
                                        <p:tgtEl>
                                          <p:spTgt spid="15">
                                            <p:txEl>
                                              <p:pRg st="0" end="0"/>
                                            </p:txEl>
                                          </p:spTgt>
                                        </p:tgtEl>
                                      </p:cBhvr>
                                    </p:animEffect>
                                    <p:anim calcmode="lin" valueType="num">
                                      <p:cBhvr>
                                        <p:cTn id="15"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xEl>
                                              <p:pRg st="1" end="1"/>
                                            </p:txEl>
                                          </p:spTgt>
                                        </p:tgtEl>
                                        <p:attrNameLst>
                                          <p:attrName>style.visibility</p:attrName>
                                        </p:attrNameLst>
                                      </p:cBhvr>
                                      <p:to>
                                        <p:strVal val="visible"/>
                                      </p:to>
                                    </p:set>
                                    <p:animEffect transition="in" filter="fade">
                                      <p:cBhvr>
                                        <p:cTn id="21" dur="1000"/>
                                        <p:tgtEl>
                                          <p:spTgt spid="15">
                                            <p:txEl>
                                              <p:pRg st="1" end="1"/>
                                            </p:txEl>
                                          </p:spTgt>
                                        </p:tgtEl>
                                      </p:cBhvr>
                                    </p:animEffect>
                                    <p:anim calcmode="lin" valueType="num">
                                      <p:cBhvr>
                                        <p:cTn id="22"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xEl>
                                              <p:pRg st="2" end="2"/>
                                            </p:txEl>
                                          </p:spTgt>
                                        </p:tgtEl>
                                        <p:attrNameLst>
                                          <p:attrName>style.visibility</p:attrName>
                                        </p:attrNameLst>
                                      </p:cBhvr>
                                      <p:to>
                                        <p:strVal val="visible"/>
                                      </p:to>
                                    </p:set>
                                    <p:animEffect transition="in" filter="fade">
                                      <p:cBhvr>
                                        <p:cTn id="28" dur="1000"/>
                                        <p:tgtEl>
                                          <p:spTgt spid="15">
                                            <p:txEl>
                                              <p:pRg st="2" end="2"/>
                                            </p:txEl>
                                          </p:spTgt>
                                        </p:tgtEl>
                                      </p:cBhvr>
                                    </p:animEffect>
                                    <p:anim calcmode="lin" valueType="num">
                                      <p:cBhvr>
                                        <p:cTn id="29"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9"/>
                                        </p:tgtEl>
                                      </p:cBhvr>
                                    </p:animEffect>
                                    <p:set>
                                      <p:cBhvr>
                                        <p:cTn id="35" dur="1" fill="hold">
                                          <p:stCondLst>
                                            <p:cond delay="499"/>
                                          </p:stCondLst>
                                        </p:cTn>
                                        <p:tgtEl>
                                          <p:spTgt spid="9"/>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5">
                                            <p:txEl>
                                              <p:pRg st="0" end="0"/>
                                            </p:txEl>
                                          </p:spTgt>
                                        </p:tgtEl>
                                      </p:cBhvr>
                                    </p:animEffect>
                                    <p:set>
                                      <p:cBhvr>
                                        <p:cTn id="38" dur="1" fill="hold">
                                          <p:stCondLst>
                                            <p:cond delay="499"/>
                                          </p:stCondLst>
                                        </p:cTn>
                                        <p:tgtEl>
                                          <p:spTgt spid="15">
                                            <p:txEl>
                                              <p:pRg st="0" end="0"/>
                                            </p:txEl>
                                          </p:spTgt>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15">
                                            <p:txEl>
                                              <p:pRg st="1" end="1"/>
                                            </p:txEl>
                                          </p:spTgt>
                                        </p:tgtEl>
                                      </p:cBhvr>
                                    </p:animEffect>
                                    <p:set>
                                      <p:cBhvr>
                                        <p:cTn id="41" dur="1" fill="hold">
                                          <p:stCondLst>
                                            <p:cond delay="499"/>
                                          </p:stCondLst>
                                        </p:cTn>
                                        <p:tgtEl>
                                          <p:spTgt spid="15">
                                            <p:txEl>
                                              <p:pRg st="1" end="1"/>
                                            </p:txEl>
                                          </p:spTgt>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15">
                                            <p:txEl>
                                              <p:pRg st="2" end="2"/>
                                            </p:txEl>
                                          </p:spTgt>
                                        </p:tgtEl>
                                      </p:cBhvr>
                                    </p:animEffect>
                                    <p:set>
                                      <p:cBhvr>
                                        <p:cTn id="44" dur="1" fill="hold">
                                          <p:stCondLst>
                                            <p:cond delay="499"/>
                                          </p:stCondLst>
                                        </p:cTn>
                                        <p:tgtEl>
                                          <p:spTgt spid="15">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5" grpId="0" uiExpand="1" build="p"/>
      <p:bldP spid="15" grpId="1"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rmAutofit fontScale="90000"/>
          </a:bodyPr>
          <a:lstStyle/>
          <a:p>
            <a:pPr algn="ctr"/>
            <a:r>
              <a:rPr lang="pt-BR" sz="2800" b="1" dirty="0">
                <a:latin typeface="Arial Black" panose="020B0A04020102020204" pitchFamily="34" charset="0"/>
              </a:rPr>
              <a:t>8.4 SERVIÇO DE ASSESSORAMENTO DE TRÁFEGO AÉREO</a:t>
            </a:r>
          </a:p>
        </p:txBody>
      </p:sp>
      <p:sp>
        <p:nvSpPr>
          <p:cNvPr id="10" name="Espaço Reservado para Conteúdo 2"/>
          <p:cNvSpPr txBox="1">
            <a:spLocks/>
          </p:cNvSpPr>
          <p:nvPr/>
        </p:nvSpPr>
        <p:spPr>
          <a:xfrm>
            <a:off x="303740" y="1613647"/>
            <a:ext cx="11526592" cy="4429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400" b="1" dirty="0">
                <a:latin typeface="Arial" panose="020B0604020202020204" pitchFamily="34" charset="0"/>
                <a:cs typeface="Arial" panose="020B0604020202020204" pitchFamily="34" charset="0"/>
              </a:rPr>
              <a:t>8.4.3 COMPETE AOS ÓRGÃOS DOS SERVIÇOS DE TRÁFEGO AÉREO </a:t>
            </a:r>
          </a:p>
          <a:p>
            <a:pPr marL="0" indent="0" algn="just">
              <a:buNone/>
            </a:pPr>
            <a:endParaRPr lang="pt-BR" sz="2400" b="1" dirty="0">
              <a:latin typeface="Arial" panose="020B0604020202020204" pitchFamily="34" charset="0"/>
              <a:cs typeface="Arial" panose="020B0604020202020204" pitchFamily="34" charset="0"/>
            </a:endParaRPr>
          </a:p>
          <a:p>
            <a:pPr algn="just"/>
            <a:r>
              <a:rPr lang="pt-BR" sz="2000" dirty="0">
                <a:latin typeface="Arial" panose="020B0604020202020204" pitchFamily="34" charset="0"/>
                <a:cs typeface="Arial" panose="020B0604020202020204" pitchFamily="34" charset="0"/>
              </a:rPr>
              <a:t>Aos órgãos ATS que prestam o serviço de assessoramento de tráfego aéreo compete:</a:t>
            </a:r>
          </a:p>
          <a:p>
            <a:pPr marL="712788" indent="-349250" algn="just">
              <a:buAutoNum type="alphaLcParenR"/>
            </a:pPr>
            <a:r>
              <a:rPr lang="pt-BR" sz="2000" dirty="0">
                <a:latin typeface="Arial" panose="020B0604020202020204" pitchFamily="34" charset="0"/>
                <a:cs typeface="Arial" panose="020B0604020202020204" pitchFamily="34" charset="0"/>
              </a:rPr>
              <a:t>sugerir às aeronaves que decolem na hora especificada e que voem nos níveis de cruzeiro indicados nos planos de voo, se não houver previsão de conflito com outro tráfego conhecido; </a:t>
            </a:r>
          </a:p>
          <a:p>
            <a:pPr marL="712788" indent="-349250" algn="just">
              <a:buAutoNum type="alphaLcParenR"/>
            </a:pPr>
            <a:r>
              <a:rPr lang="pt-BR" sz="2000" dirty="0">
                <a:latin typeface="Arial" panose="020B0604020202020204" pitchFamily="34" charset="0"/>
                <a:cs typeface="Arial" panose="020B0604020202020204" pitchFamily="34" charset="0"/>
              </a:rPr>
              <a:t>sugerir às aeronaves as medidas preventivas para evitar possíveis riscos, concedendo prioridade a uma aeronave que já estiver voando em uma rota de assessoramento sobre outras que desejem entrar em tal espaço aéreo; e </a:t>
            </a:r>
          </a:p>
          <a:p>
            <a:pPr marL="712788" indent="-349250" algn="just">
              <a:buAutoNum type="alphaLcParenR"/>
            </a:pPr>
            <a:r>
              <a:rPr lang="pt-BR" sz="2000" dirty="0">
                <a:latin typeface="Arial" panose="020B0604020202020204" pitchFamily="34" charset="0"/>
                <a:cs typeface="Arial" panose="020B0604020202020204" pitchFamily="34" charset="0"/>
              </a:rPr>
              <a:t>transmitir às aeronaves informações de tráfego e aviso para evitar tráfego.</a:t>
            </a:r>
            <a:endParaRPr lang="pt-B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03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1000"/>
                                        <p:tgtEl>
                                          <p:spTgt spid="10">
                                            <p:txEl>
                                              <p:pRg st="2" end="2"/>
                                            </p:txEl>
                                          </p:spTgt>
                                        </p:tgtEl>
                                      </p:cBhvr>
                                    </p:animEffect>
                                    <p:anim calcmode="lin" valueType="num">
                                      <p:cBhvr>
                                        <p:cTn id="13"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1000"/>
                                        <p:tgtEl>
                                          <p:spTgt spid="10">
                                            <p:txEl>
                                              <p:pRg st="3" end="3"/>
                                            </p:txEl>
                                          </p:spTgt>
                                        </p:tgtEl>
                                      </p:cBhvr>
                                    </p:animEffect>
                                    <p:anim calcmode="lin" valueType="num">
                                      <p:cBhvr>
                                        <p:cTn id="18"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fade">
                                      <p:cBhvr>
                                        <p:cTn id="22" dur="1000"/>
                                        <p:tgtEl>
                                          <p:spTgt spid="10">
                                            <p:txEl>
                                              <p:pRg st="4" end="4"/>
                                            </p:txEl>
                                          </p:spTgt>
                                        </p:tgtEl>
                                      </p:cBhvr>
                                    </p:animEffect>
                                    <p:anim calcmode="lin" valueType="num">
                                      <p:cBhvr>
                                        <p:cTn id="23"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fade">
                                      <p:cBhvr>
                                        <p:cTn id="27" dur="1000"/>
                                        <p:tgtEl>
                                          <p:spTgt spid="10">
                                            <p:txEl>
                                              <p:pRg st="5" end="5"/>
                                            </p:txEl>
                                          </p:spTgt>
                                        </p:tgtEl>
                                      </p:cBhvr>
                                    </p:animEffect>
                                    <p:anim calcmode="lin" valueType="num">
                                      <p:cBhvr>
                                        <p:cTn id="28"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10">
                                            <p:txEl>
                                              <p:pRg st="0" end="0"/>
                                            </p:txEl>
                                          </p:spTgt>
                                        </p:tgtEl>
                                      </p:cBhvr>
                                    </p:animEffect>
                                    <p:set>
                                      <p:cBhvr>
                                        <p:cTn id="34" dur="1" fill="hold">
                                          <p:stCondLst>
                                            <p:cond delay="499"/>
                                          </p:stCondLst>
                                        </p:cTn>
                                        <p:tgtEl>
                                          <p:spTgt spid="10">
                                            <p:txEl>
                                              <p:pRg st="0" end="0"/>
                                            </p:txEl>
                                          </p:spTgt>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10">
                                            <p:txEl>
                                              <p:pRg st="2" end="2"/>
                                            </p:txEl>
                                          </p:spTgt>
                                        </p:tgtEl>
                                      </p:cBhvr>
                                    </p:animEffect>
                                    <p:set>
                                      <p:cBhvr>
                                        <p:cTn id="37" dur="1" fill="hold">
                                          <p:stCondLst>
                                            <p:cond delay="499"/>
                                          </p:stCondLst>
                                        </p:cTn>
                                        <p:tgtEl>
                                          <p:spTgt spid="10">
                                            <p:txEl>
                                              <p:pRg st="2" end="2"/>
                                            </p:txEl>
                                          </p:spTgt>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0">
                                            <p:txEl>
                                              <p:pRg st="3" end="3"/>
                                            </p:txEl>
                                          </p:spTgt>
                                        </p:tgtEl>
                                      </p:cBhvr>
                                    </p:animEffect>
                                    <p:set>
                                      <p:cBhvr>
                                        <p:cTn id="40" dur="1" fill="hold">
                                          <p:stCondLst>
                                            <p:cond delay="499"/>
                                          </p:stCondLst>
                                        </p:cTn>
                                        <p:tgtEl>
                                          <p:spTgt spid="10">
                                            <p:txEl>
                                              <p:pRg st="3" end="3"/>
                                            </p:txEl>
                                          </p:spTgt>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10">
                                            <p:txEl>
                                              <p:pRg st="4" end="4"/>
                                            </p:txEl>
                                          </p:spTgt>
                                        </p:tgtEl>
                                      </p:cBhvr>
                                    </p:animEffect>
                                    <p:set>
                                      <p:cBhvr>
                                        <p:cTn id="43" dur="1" fill="hold">
                                          <p:stCondLst>
                                            <p:cond delay="499"/>
                                          </p:stCondLst>
                                        </p:cTn>
                                        <p:tgtEl>
                                          <p:spTgt spid="10">
                                            <p:txEl>
                                              <p:pRg st="4" end="4"/>
                                            </p:txEl>
                                          </p:spTgt>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10">
                                            <p:txEl>
                                              <p:pRg st="5" end="5"/>
                                            </p:txEl>
                                          </p:spTgt>
                                        </p:tgtEl>
                                      </p:cBhvr>
                                    </p:animEffect>
                                    <p:set>
                                      <p:cBhvr>
                                        <p:cTn id="46" dur="1" fill="hold">
                                          <p:stCondLst>
                                            <p:cond delay="499"/>
                                          </p:stCondLst>
                                        </p:cTn>
                                        <p:tgtEl>
                                          <p:spTgt spid="10">
                                            <p:txEl>
                                              <p:pRg st="5" end="5"/>
                                            </p:txEl>
                                          </p:spTgt>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500"/>
                                        <p:tgtEl>
                                          <p:spTgt spid="2"/>
                                        </p:tgtEl>
                                      </p:cBhvr>
                                    </p:animEffect>
                                    <p:set>
                                      <p:cBhvr>
                                        <p:cTn id="4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bldP spid="10" grpId="1"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rmAutofit fontScale="90000"/>
          </a:bodyPr>
          <a:lstStyle/>
          <a:p>
            <a:pPr algn="ctr"/>
            <a:r>
              <a:rPr lang="pt-BR" sz="2800" b="1" dirty="0">
                <a:latin typeface="Arial Black" panose="020B0A04020102020204" pitchFamily="34" charset="0"/>
              </a:rPr>
              <a:t>8.4 SERVIÇO DE ASSESSORAMENTO DE TRÁFEGO AÉREO</a:t>
            </a:r>
          </a:p>
        </p:txBody>
      </p:sp>
      <p:sp>
        <p:nvSpPr>
          <p:cNvPr id="4" name="CaixaDeTexto 3">
            <a:extLst>
              <a:ext uri="{FF2B5EF4-FFF2-40B4-BE49-F238E27FC236}">
                <a16:creationId xmlns:a16="http://schemas.microsoft.com/office/drawing/2014/main" id="{CECA1C7D-F8EE-90BE-1716-72340B9E0BB3}"/>
              </a:ext>
            </a:extLst>
          </p:cNvPr>
          <p:cNvSpPr txBox="1"/>
          <p:nvPr/>
        </p:nvSpPr>
        <p:spPr>
          <a:xfrm>
            <a:off x="562708" y="1268155"/>
            <a:ext cx="11057206" cy="1569660"/>
          </a:xfrm>
          <a:prstGeom prst="rect">
            <a:avLst/>
          </a:prstGeom>
          <a:solidFill>
            <a:schemeClr val="accent1">
              <a:lumMod val="60000"/>
              <a:lumOff val="40000"/>
            </a:schemeClr>
          </a:solidFill>
        </p:spPr>
        <p:txBody>
          <a:bodyPr wrap="square">
            <a:spAutoFit/>
          </a:bodyPr>
          <a:lstStyle/>
          <a:p>
            <a:pPr algn="just"/>
            <a:r>
              <a:rPr lang="pt-BR" sz="2400" b="1" i="0" u="none" strike="noStrike" baseline="0" dirty="0">
                <a:latin typeface="Times New Roman" panose="02020603050405020304" pitchFamily="18" charset="0"/>
              </a:rPr>
              <a:t>SERVIÇO DE TRÁFEGO AÉREO</a:t>
            </a:r>
          </a:p>
          <a:p>
            <a:pPr algn="just"/>
            <a:r>
              <a:rPr lang="pt-BR" sz="2400" b="0" i="0" u="none" strike="noStrike" baseline="0" dirty="0">
                <a:latin typeface="Times New Roman" panose="02020603050405020304" pitchFamily="18" charset="0"/>
              </a:rPr>
              <a:t>Expressão genérica que se aplica, segundo o caso, aos serviços de informação de voo, alerta</a:t>
            </a:r>
            <a:r>
              <a:rPr lang="pt-BR" sz="2400" b="1" i="0" u="none" strike="noStrike" baseline="0" dirty="0">
                <a:latin typeface="Times New Roman" panose="02020603050405020304" pitchFamily="18" charset="0"/>
              </a:rPr>
              <a:t>, assessoramento de tráfego aéreo </a:t>
            </a:r>
            <a:r>
              <a:rPr lang="pt-BR" sz="2400" b="0" i="0" u="none" strike="noStrike" baseline="0" dirty="0">
                <a:latin typeface="Times New Roman" panose="02020603050405020304" pitchFamily="18" charset="0"/>
              </a:rPr>
              <a:t>e controle de tráfego aéreo (controle de área, controle de aproximação ou controle de aeródromo).</a:t>
            </a:r>
            <a:endParaRPr lang="pt-BR" sz="2400" dirty="0"/>
          </a:p>
        </p:txBody>
      </p:sp>
      <p:sp>
        <p:nvSpPr>
          <p:cNvPr id="7" name="CaixaDeTexto 6">
            <a:extLst>
              <a:ext uri="{FF2B5EF4-FFF2-40B4-BE49-F238E27FC236}">
                <a16:creationId xmlns:a16="http://schemas.microsoft.com/office/drawing/2014/main" id="{B67059C9-F934-12F0-55D8-376702828024}"/>
              </a:ext>
            </a:extLst>
          </p:cNvPr>
          <p:cNvSpPr txBox="1"/>
          <p:nvPr/>
        </p:nvSpPr>
        <p:spPr>
          <a:xfrm>
            <a:off x="572086" y="2918426"/>
            <a:ext cx="11057206" cy="1938992"/>
          </a:xfrm>
          <a:prstGeom prst="rect">
            <a:avLst/>
          </a:prstGeom>
          <a:solidFill>
            <a:schemeClr val="accent2">
              <a:lumMod val="60000"/>
              <a:lumOff val="40000"/>
            </a:schemeClr>
          </a:solidFill>
        </p:spPr>
        <p:txBody>
          <a:bodyPr wrap="square">
            <a:spAutoFit/>
          </a:bodyPr>
          <a:lstStyle/>
          <a:p>
            <a:pPr algn="just"/>
            <a:r>
              <a:rPr lang="pt-BR" sz="2400" b="1" i="0" u="none" strike="noStrike" baseline="0" dirty="0">
                <a:latin typeface="Times New Roman" panose="02020603050405020304" pitchFamily="18" charset="0"/>
              </a:rPr>
              <a:t>3.7.1 </a:t>
            </a:r>
            <a:r>
              <a:rPr lang="pt-BR" sz="2400" b="0" i="0" u="none" strike="noStrike" baseline="0" dirty="0">
                <a:latin typeface="Times New Roman" panose="02020603050405020304" pitchFamily="18" charset="0"/>
              </a:rPr>
              <a:t>São os seguintes os serviços de tráfego aéreo:</a:t>
            </a:r>
          </a:p>
          <a:p>
            <a:pPr algn="just"/>
            <a:r>
              <a:rPr lang="pt-BR" sz="2400" b="0" i="0" u="none" strike="noStrike" baseline="0" dirty="0">
                <a:latin typeface="Times New Roman" panose="02020603050405020304" pitchFamily="18" charset="0"/>
              </a:rPr>
              <a:t>a) </a:t>
            </a:r>
            <a:r>
              <a:rPr lang="pt-BR" sz="2400" b="1" i="0" u="none" strike="noStrike" baseline="0" dirty="0">
                <a:latin typeface="Times New Roman" panose="02020603050405020304" pitchFamily="18" charset="0"/>
              </a:rPr>
              <a:t>serviço de controle de tráfego aéreo</a:t>
            </a:r>
            <a:r>
              <a:rPr lang="pt-BR" sz="2400" b="0" i="0" u="none" strike="noStrike" baseline="0" dirty="0">
                <a:latin typeface="Times New Roman" panose="02020603050405020304" pitchFamily="18" charset="0"/>
              </a:rPr>
              <a:t>, compreendendo o serviço de controle de área, o serviço de controle de aproximação e o serviço de controle de aeródromo;</a:t>
            </a:r>
          </a:p>
          <a:p>
            <a:pPr algn="just"/>
            <a:r>
              <a:rPr lang="pt-BR" sz="2400" b="0" i="0" u="none" strike="noStrike" baseline="0" dirty="0">
                <a:latin typeface="Times New Roman" panose="02020603050405020304" pitchFamily="18" charset="0"/>
              </a:rPr>
              <a:t>b) </a:t>
            </a:r>
            <a:r>
              <a:rPr lang="pt-BR" sz="2400" b="1" i="0" u="none" strike="noStrike" baseline="0" dirty="0">
                <a:latin typeface="Times New Roman" panose="02020603050405020304" pitchFamily="18" charset="0"/>
              </a:rPr>
              <a:t>serviço de informação de voo</a:t>
            </a:r>
            <a:r>
              <a:rPr lang="pt-BR" sz="2400" b="0" i="0" u="none" strike="noStrike" baseline="0" dirty="0">
                <a:latin typeface="Times New Roman" panose="02020603050405020304" pitchFamily="18" charset="0"/>
              </a:rPr>
              <a:t>; e</a:t>
            </a:r>
          </a:p>
          <a:p>
            <a:pPr algn="just"/>
            <a:r>
              <a:rPr lang="pt-BR" sz="2400" b="0" i="0" u="none" strike="noStrike" baseline="0" dirty="0">
                <a:latin typeface="Times New Roman" panose="02020603050405020304" pitchFamily="18" charset="0"/>
              </a:rPr>
              <a:t>c) </a:t>
            </a:r>
            <a:r>
              <a:rPr lang="pt-BR" sz="2400" b="1" i="0" u="none" strike="noStrike" baseline="0" dirty="0">
                <a:latin typeface="Times New Roman" panose="02020603050405020304" pitchFamily="18" charset="0"/>
              </a:rPr>
              <a:t>serviço de alerta</a:t>
            </a:r>
            <a:r>
              <a:rPr lang="pt-BR" sz="2400" b="0" i="0" u="none" strike="noStrike" baseline="0" dirty="0">
                <a:latin typeface="Times New Roman" panose="02020603050405020304" pitchFamily="18" charset="0"/>
              </a:rPr>
              <a:t>.</a:t>
            </a:r>
            <a:endParaRPr lang="pt-BR" sz="2400" dirty="0"/>
          </a:p>
        </p:txBody>
      </p:sp>
      <p:sp>
        <p:nvSpPr>
          <p:cNvPr id="9" name="CaixaDeTexto 8">
            <a:extLst>
              <a:ext uri="{FF2B5EF4-FFF2-40B4-BE49-F238E27FC236}">
                <a16:creationId xmlns:a16="http://schemas.microsoft.com/office/drawing/2014/main" id="{BF901C05-4A60-406A-2780-423578282F66}"/>
              </a:ext>
            </a:extLst>
          </p:cNvPr>
          <p:cNvSpPr txBox="1"/>
          <p:nvPr/>
        </p:nvSpPr>
        <p:spPr>
          <a:xfrm>
            <a:off x="562708" y="4923577"/>
            <a:ext cx="11066584" cy="1200329"/>
          </a:xfrm>
          <a:prstGeom prst="rect">
            <a:avLst/>
          </a:prstGeom>
          <a:solidFill>
            <a:schemeClr val="accent1"/>
          </a:solidFill>
        </p:spPr>
        <p:txBody>
          <a:bodyPr wrap="square">
            <a:spAutoFit/>
          </a:bodyPr>
          <a:lstStyle/>
          <a:p>
            <a:pPr algn="l"/>
            <a:r>
              <a:rPr lang="pt-BR" sz="2400" b="0" i="0" u="none" strike="noStrike" baseline="0" dirty="0">
                <a:latin typeface="Times New Roman" panose="02020603050405020304" pitchFamily="18" charset="0"/>
              </a:rPr>
              <a:t>NOTA: O serviço de assessoramento de tráfego aéreo não é mencionado neste item em virtude de ser planejado como uma transição à implementação do serviço de controle de tráfego aéreo.</a:t>
            </a:r>
            <a:endParaRPr lang="pt-BR" sz="2400" dirty="0"/>
          </a:p>
        </p:txBody>
      </p:sp>
    </p:spTree>
    <p:extLst>
      <p:ext uri="{BB962C8B-B14F-4D97-AF65-F5344CB8AC3E}">
        <p14:creationId xmlns:p14="http://schemas.microsoft.com/office/powerpoint/2010/main" val="40367634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303740" y="849385"/>
            <a:ext cx="11660732" cy="401191"/>
          </a:xfrm>
        </p:spPr>
        <p:txBody>
          <a:bodyPr>
            <a:normAutofit fontScale="90000"/>
          </a:bodyPr>
          <a:lstStyle/>
          <a:p>
            <a:pPr algn="ctr"/>
            <a:r>
              <a:rPr lang="pt-BR" sz="2800" b="1" dirty="0">
                <a:latin typeface="Arial Black" panose="020B0A04020102020204" pitchFamily="34" charset="0"/>
              </a:rPr>
              <a:t>8.4 SERVIÇO DE ASSESSORAMENTO DE TRÁFEGO AÉREO</a:t>
            </a:r>
          </a:p>
        </p:txBody>
      </p:sp>
      <p:sp>
        <p:nvSpPr>
          <p:cNvPr id="5" name="CaixaDeTexto 4">
            <a:extLst>
              <a:ext uri="{FF2B5EF4-FFF2-40B4-BE49-F238E27FC236}">
                <a16:creationId xmlns:a16="http://schemas.microsoft.com/office/drawing/2014/main" id="{A43CAA05-1F9C-FAEB-F593-7AD2D36A5ABA}"/>
              </a:ext>
            </a:extLst>
          </p:cNvPr>
          <p:cNvSpPr txBox="1"/>
          <p:nvPr/>
        </p:nvSpPr>
        <p:spPr>
          <a:xfrm>
            <a:off x="815925" y="1428262"/>
            <a:ext cx="10846191" cy="461665"/>
          </a:xfrm>
          <a:prstGeom prst="rect">
            <a:avLst/>
          </a:prstGeom>
          <a:noFill/>
        </p:spPr>
        <p:txBody>
          <a:bodyPr wrap="square">
            <a:spAutoFit/>
          </a:bodyPr>
          <a:lstStyle/>
          <a:p>
            <a:r>
              <a:rPr lang="pt-BR" sz="2400" b="1" i="0" u="none" strike="noStrike" baseline="0" dirty="0">
                <a:latin typeface="Times New Roman" panose="02020603050405020304" pitchFamily="18" charset="0"/>
              </a:rPr>
              <a:t>3.9.1 </a:t>
            </a:r>
            <a:r>
              <a:rPr lang="pt-BR" sz="2400" b="0" i="0" u="none" strike="noStrike" baseline="0" dirty="0">
                <a:latin typeface="Times New Roman" panose="02020603050405020304" pitchFamily="18" charset="0"/>
              </a:rPr>
              <a:t>As autorizações e instruções emitidas pelos órgãos ATC devem prover separação:</a:t>
            </a:r>
            <a:endParaRPr lang="pt-BR" sz="2400" dirty="0"/>
          </a:p>
        </p:txBody>
      </p:sp>
      <p:sp>
        <p:nvSpPr>
          <p:cNvPr id="10" name="CaixaDeTexto 9">
            <a:extLst>
              <a:ext uri="{FF2B5EF4-FFF2-40B4-BE49-F238E27FC236}">
                <a16:creationId xmlns:a16="http://schemas.microsoft.com/office/drawing/2014/main" id="{9DB5F588-5FAB-BC0F-7153-AB5B0B0BFF13}"/>
              </a:ext>
            </a:extLst>
          </p:cNvPr>
          <p:cNvSpPr txBox="1"/>
          <p:nvPr/>
        </p:nvSpPr>
        <p:spPr>
          <a:xfrm>
            <a:off x="928467" y="2222582"/>
            <a:ext cx="10199077" cy="1938992"/>
          </a:xfrm>
          <a:prstGeom prst="rect">
            <a:avLst/>
          </a:prstGeom>
          <a:noFill/>
        </p:spPr>
        <p:txBody>
          <a:bodyPr wrap="square">
            <a:spAutoFit/>
          </a:bodyPr>
          <a:lstStyle/>
          <a:p>
            <a:pPr algn="l"/>
            <a:r>
              <a:rPr lang="pt-BR" sz="2400" b="0" i="0" u="none" strike="noStrike" baseline="0" dirty="0">
                <a:latin typeface="Times New Roman" panose="02020603050405020304" pitchFamily="18" charset="0"/>
              </a:rPr>
              <a:t>a) entre todos os voos nos espaços aéreos Classes A e B;</a:t>
            </a:r>
          </a:p>
          <a:p>
            <a:pPr algn="l"/>
            <a:r>
              <a:rPr lang="pt-BR" sz="2400" b="0" i="0" u="none" strike="noStrike" baseline="0" dirty="0">
                <a:latin typeface="Times New Roman" panose="02020603050405020304" pitchFamily="18" charset="0"/>
              </a:rPr>
              <a:t>b) entre os voos IFR nos espaços aéreos Classes C, D e </a:t>
            </a:r>
            <a:r>
              <a:rPr lang="pt-BR" sz="2400" b="0" i="0" u="none" strike="noStrike" baseline="0" dirty="0" err="1">
                <a:latin typeface="Times New Roman" panose="02020603050405020304" pitchFamily="18" charset="0"/>
              </a:rPr>
              <a:t>E</a:t>
            </a:r>
            <a:r>
              <a:rPr lang="pt-BR" sz="2400" b="0" i="0" u="none" strike="noStrike" baseline="0" dirty="0">
                <a:latin typeface="Times New Roman" panose="02020603050405020304" pitchFamily="18" charset="0"/>
              </a:rPr>
              <a:t>;</a:t>
            </a:r>
          </a:p>
          <a:p>
            <a:pPr algn="l"/>
            <a:r>
              <a:rPr lang="pt-BR" sz="2400" b="0" i="0" u="none" strike="noStrike" baseline="0" dirty="0">
                <a:latin typeface="Times New Roman" panose="02020603050405020304" pitchFamily="18" charset="0"/>
              </a:rPr>
              <a:t>c) entre os voos IFR e VFR no espaço aéreo Classe C;</a:t>
            </a:r>
          </a:p>
          <a:p>
            <a:pPr algn="l"/>
            <a:r>
              <a:rPr lang="pt-BR" sz="2400" b="0" i="0" u="none" strike="noStrike" baseline="0" dirty="0">
                <a:latin typeface="Times New Roman" panose="02020603050405020304" pitchFamily="18" charset="0"/>
              </a:rPr>
              <a:t>d) entre os voos IFR e voos VFR especiais; e</a:t>
            </a:r>
          </a:p>
          <a:p>
            <a:pPr algn="l"/>
            <a:r>
              <a:rPr lang="pt-BR" sz="2400" b="0" i="0" u="none" strike="noStrike" baseline="0" dirty="0">
                <a:latin typeface="Times New Roman" panose="02020603050405020304" pitchFamily="18" charset="0"/>
              </a:rPr>
              <a:t>e) entre os voos VFR especiais.</a:t>
            </a:r>
            <a:endParaRPr lang="pt-BR" sz="2400" dirty="0"/>
          </a:p>
        </p:txBody>
      </p:sp>
      <p:sp>
        <p:nvSpPr>
          <p:cNvPr id="15" name="CaixaDeTexto 14">
            <a:extLst>
              <a:ext uri="{FF2B5EF4-FFF2-40B4-BE49-F238E27FC236}">
                <a16:creationId xmlns:a16="http://schemas.microsoft.com/office/drawing/2014/main" id="{29CEBB7D-2ABE-AF5D-762A-FACC14716DE0}"/>
              </a:ext>
            </a:extLst>
          </p:cNvPr>
          <p:cNvSpPr txBox="1"/>
          <p:nvPr/>
        </p:nvSpPr>
        <p:spPr>
          <a:xfrm>
            <a:off x="815925" y="4567527"/>
            <a:ext cx="10635177" cy="830997"/>
          </a:xfrm>
          <a:prstGeom prst="rect">
            <a:avLst/>
          </a:prstGeom>
          <a:solidFill>
            <a:srgbClr val="FFFF00"/>
          </a:solidFill>
        </p:spPr>
        <p:txBody>
          <a:bodyPr wrap="square">
            <a:spAutoFit/>
          </a:bodyPr>
          <a:lstStyle/>
          <a:p>
            <a:pPr algn="just"/>
            <a:r>
              <a:rPr lang="pt-BR" sz="2400" b="1" i="0" u="none" strike="noStrike" baseline="0" dirty="0">
                <a:latin typeface="Times New Roman" panose="02020603050405020304" pitchFamily="18" charset="0"/>
              </a:rPr>
              <a:t>NOTA: Poderá ser provida a separação entre os voos IFR, se for prático e possível, no espaço aéreo Classe F.</a:t>
            </a:r>
            <a:endParaRPr lang="pt-BR" sz="2400" b="1" dirty="0"/>
          </a:p>
        </p:txBody>
      </p:sp>
    </p:spTree>
    <p:extLst>
      <p:ext uri="{BB962C8B-B14F-4D97-AF65-F5344CB8AC3E}">
        <p14:creationId xmlns:p14="http://schemas.microsoft.com/office/powerpoint/2010/main" val="33582548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CLASSIFICAÇÃO DO ESPAÇO AÉREO</a:t>
            </a:r>
          </a:p>
        </p:txBody>
      </p:sp>
      <p:sp>
        <p:nvSpPr>
          <p:cNvPr id="4" name="Espaço Reservado para Conteúdo 3"/>
          <p:cNvSpPr>
            <a:spLocks noGrp="1"/>
          </p:cNvSpPr>
          <p:nvPr>
            <p:ph idx="1"/>
          </p:nvPr>
        </p:nvSpPr>
        <p:spPr>
          <a:xfrm>
            <a:off x="228787" y="1203597"/>
            <a:ext cx="11735685" cy="628413"/>
          </a:xfrm>
        </p:spPr>
        <p:txBody>
          <a:bodyPr>
            <a:normAutofit fontScale="25000" lnSpcReduction="20000"/>
          </a:bodyPr>
          <a:lstStyle/>
          <a:p>
            <a:pPr marL="0" indent="0" algn="just">
              <a:lnSpc>
                <a:spcPct val="120000"/>
              </a:lnSpc>
              <a:buNone/>
            </a:pPr>
            <a:r>
              <a:rPr lang="pt-BR" sz="4400" b="1" dirty="0">
                <a:latin typeface="Arial" panose="020B0604020202020204" pitchFamily="34" charset="0"/>
                <a:cs typeface="Arial" panose="020B0604020202020204" pitchFamily="34" charset="0"/>
              </a:rPr>
              <a:t>3.4.1 </a:t>
            </a:r>
            <a:r>
              <a:rPr lang="pt-BR" sz="4400" dirty="0">
                <a:latin typeface="Arial" panose="020B0604020202020204" pitchFamily="34" charset="0"/>
                <a:cs typeface="Arial" panose="020B0604020202020204" pitchFamily="34" charset="0"/>
              </a:rPr>
              <a:t>Os espaços aéreos ATS são classificados e designados alfabeticamente, de acordo com o seguinte:</a:t>
            </a:r>
          </a:p>
          <a:p>
            <a:pPr marL="0" indent="0" algn="just">
              <a:lnSpc>
                <a:spcPct val="120000"/>
              </a:lnSpc>
              <a:buNone/>
            </a:pPr>
            <a:r>
              <a:rPr lang="pt-BR" sz="5600" b="1" dirty="0">
                <a:latin typeface="Arial Black" panose="020B0A04020102020204" pitchFamily="34" charset="0"/>
                <a:cs typeface="Arial" panose="020B0604020202020204" pitchFamily="34" charset="0"/>
              </a:rPr>
              <a:t>Classe A – </a:t>
            </a:r>
            <a:r>
              <a:rPr lang="pt-BR" sz="5600" dirty="0">
                <a:latin typeface="Arial" panose="020B0604020202020204" pitchFamily="34" charset="0"/>
                <a:cs typeface="Arial" panose="020B0604020202020204" pitchFamily="34" charset="0"/>
              </a:rPr>
              <a:t>somente são permitidos voos IFR. É proporcionado a todos os voos o serviço de controle de tráfego aéreo e são separados entre si;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1894071"/>
            <a:ext cx="11735685" cy="372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B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e são separados entre si;</a:t>
            </a:r>
          </a:p>
        </p:txBody>
      </p:sp>
      <p:sp>
        <p:nvSpPr>
          <p:cNvPr id="10" name="Espaço Reservado para Conteúdo 3"/>
          <p:cNvSpPr txBox="1">
            <a:spLocks/>
          </p:cNvSpPr>
          <p:nvPr/>
        </p:nvSpPr>
        <p:spPr>
          <a:xfrm>
            <a:off x="228787" y="2275319"/>
            <a:ext cx="11735685" cy="8029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C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dos voos VFR. Os voos VFR são separados apenas dos voos IFR e recebem informação de tráfego em relação aos outros voos VFR e, ainda, aviso para evitar tráfego, quando solicitado pelo piloto;</a:t>
            </a:r>
          </a:p>
        </p:txBody>
      </p:sp>
      <p:sp>
        <p:nvSpPr>
          <p:cNvPr id="14" name="Espaço Reservado para Conteúdo 3"/>
          <p:cNvSpPr txBox="1">
            <a:spLocks/>
          </p:cNvSpPr>
          <p:nvPr/>
        </p:nvSpPr>
        <p:spPr>
          <a:xfrm>
            <a:off x="228787" y="3046161"/>
            <a:ext cx="11735685" cy="7174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1400" dirty="0">
                <a:latin typeface="Arial Black" panose="020B0A04020102020204" pitchFamily="34" charset="0"/>
                <a:cs typeface="Arial" panose="020B0604020202020204" pitchFamily="34" charset="0"/>
              </a:rPr>
              <a:t>Classe D – </a:t>
            </a:r>
            <a:r>
              <a:rPr lang="pt-BR" sz="1400" dirty="0">
                <a:latin typeface="Arial" panose="020B0604020202020204" pitchFamily="34" charset="0"/>
                <a:cs typeface="Arial" panose="020B0604020202020204" pitchFamily="34" charset="0"/>
              </a:rPr>
              <a:t>são permitidos voos IFR e VFR. É proporcionado a todos os voos o serviço de controle de tráfego aéreo. Os voos IFR são separados de outros voos IFR e recebem informação de tráfego em relação aos voos VFR e, ainda, aviso para evitar tráfego, quando solicitado pelo piloto. Os voos VFR recebem apenas informação de tráfego em relação a todos os outros voos e aviso para evitar tráfego, quando solicitado pelo piloto;</a:t>
            </a:r>
          </a:p>
        </p:txBody>
      </p:sp>
      <p:sp>
        <p:nvSpPr>
          <p:cNvPr id="15" name="Espaço Reservado para Conteúdo 3"/>
          <p:cNvSpPr txBox="1">
            <a:spLocks/>
          </p:cNvSpPr>
          <p:nvPr/>
        </p:nvSpPr>
        <p:spPr>
          <a:xfrm>
            <a:off x="228787" y="3865999"/>
            <a:ext cx="11735685" cy="9765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buNone/>
            </a:pPr>
            <a:r>
              <a:rPr lang="pt-BR" sz="1400" dirty="0">
                <a:latin typeface="Arial Black" panose="020B0A04020102020204" pitchFamily="34" charset="0"/>
                <a:cs typeface="Arial" panose="020B0604020202020204" pitchFamily="34" charset="0"/>
              </a:rPr>
              <a:t>Classe E – </a:t>
            </a:r>
            <a:r>
              <a:rPr lang="pt-BR" sz="1400" dirty="0">
                <a:latin typeface="Arial" panose="020B0604020202020204" pitchFamily="34" charset="0"/>
                <a:cs typeface="Arial" panose="020B0604020202020204" pitchFamily="34" charset="0"/>
              </a:rPr>
              <a:t>são permitidos voos IFR e VFR. É proporcionado somente aos voos IFR o serviço de controle de tráfego aéreo e estes são separados dos outros voos IFR. Todos os voos recebem informação de tráfego sempre que for factível; </a:t>
            </a:r>
          </a:p>
          <a:p>
            <a:pPr marL="268288" indent="0" algn="just">
              <a:lnSpc>
                <a:spcPct val="100000"/>
              </a:lnSpc>
              <a:spcBef>
                <a:spcPts val="600"/>
              </a:spcBef>
              <a:buNone/>
            </a:pPr>
            <a:r>
              <a:rPr lang="pt-BR" sz="1400" b="1" i="1" dirty="0">
                <a:latin typeface="Arial" panose="020B0604020202020204" pitchFamily="34" charset="0"/>
                <a:cs typeface="Arial" panose="020B0604020202020204" pitchFamily="34" charset="0"/>
              </a:rPr>
              <a:t>NOTA: </a:t>
            </a:r>
            <a:r>
              <a:rPr lang="pt-BR" sz="1400" i="1" dirty="0">
                <a:latin typeface="Arial" panose="020B0604020202020204" pitchFamily="34" charset="0"/>
                <a:cs typeface="Arial" panose="020B0604020202020204" pitchFamily="34" charset="0"/>
              </a:rPr>
              <a:t>As Zonas de Controle não deverão ser classificadas como Classe E. </a:t>
            </a:r>
          </a:p>
        </p:txBody>
      </p:sp>
      <p:sp>
        <p:nvSpPr>
          <p:cNvPr id="16" name="Espaço Reservado para Conteúdo 3"/>
          <p:cNvSpPr txBox="1">
            <a:spLocks/>
          </p:cNvSpPr>
          <p:nvPr/>
        </p:nvSpPr>
        <p:spPr>
          <a:xfrm>
            <a:off x="228787" y="4770132"/>
            <a:ext cx="11735685" cy="9649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buNone/>
            </a:pPr>
            <a:r>
              <a:rPr lang="pt-BR" sz="1400" dirty="0">
                <a:latin typeface="Arial Black" panose="020B0A04020102020204" pitchFamily="34" charset="0"/>
                <a:cs typeface="Arial" panose="020B0604020202020204" pitchFamily="34" charset="0"/>
              </a:rPr>
              <a:t>Classe F – </a:t>
            </a:r>
            <a:r>
              <a:rPr lang="pt-BR" sz="1400" dirty="0">
                <a:latin typeface="Arial" panose="020B0604020202020204" pitchFamily="34" charset="0"/>
                <a:cs typeface="Arial" panose="020B0604020202020204" pitchFamily="34" charset="0"/>
              </a:rPr>
              <a:t>são permitidos voos IFR e VFR. É proporcionado somente aos voos IFR o serviço de assessoramento de tráfego aéreo. Todos os voos recebem serviço de informação de voo, quando solicitado pelo piloto; ou </a:t>
            </a:r>
            <a:endParaRPr lang="pt-BR" sz="1400" b="1" dirty="0">
              <a:latin typeface="Arial" panose="020B0604020202020204" pitchFamily="34" charset="0"/>
              <a:cs typeface="Arial" panose="020B0604020202020204" pitchFamily="34" charset="0"/>
            </a:endParaRPr>
          </a:p>
          <a:p>
            <a:pPr marL="268288" indent="0" algn="just">
              <a:lnSpc>
                <a:spcPct val="100000"/>
              </a:lnSpc>
              <a:spcBef>
                <a:spcPts val="600"/>
              </a:spcBef>
              <a:buNone/>
            </a:pPr>
            <a:r>
              <a:rPr lang="pt-BR" sz="1400" b="1" i="1" dirty="0">
                <a:latin typeface="Arial" panose="020B0604020202020204" pitchFamily="34" charset="0"/>
                <a:cs typeface="Arial" panose="020B0604020202020204" pitchFamily="34" charset="0"/>
              </a:rPr>
              <a:t>NOTA:</a:t>
            </a:r>
            <a:r>
              <a:rPr lang="pt-BR" sz="1400" i="1" dirty="0">
                <a:latin typeface="Arial" panose="020B0604020202020204" pitchFamily="34" charset="0"/>
                <a:cs typeface="Arial" panose="020B0604020202020204" pitchFamily="34" charset="0"/>
              </a:rPr>
              <a:t> A utilização do serviço de assessoramento de tráfego aéreo é considerada uma medida temporária até o momento em que puder ser substituída pelo serviço de controle de tráfego aéreo.</a:t>
            </a:r>
          </a:p>
        </p:txBody>
      </p:sp>
      <p:sp>
        <p:nvSpPr>
          <p:cNvPr id="17" name="Espaço Reservado para Conteúdo 3"/>
          <p:cNvSpPr txBox="1">
            <a:spLocks/>
          </p:cNvSpPr>
          <p:nvPr/>
        </p:nvSpPr>
        <p:spPr>
          <a:xfrm>
            <a:off x="228787" y="5810639"/>
            <a:ext cx="11735685" cy="3877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pt-BR" sz="1400" dirty="0">
                <a:latin typeface="Arial Black" panose="020B0A04020102020204" pitchFamily="34" charset="0"/>
                <a:cs typeface="Arial" panose="020B0604020202020204" pitchFamily="34" charset="0"/>
              </a:rPr>
              <a:t>Classe G – </a:t>
            </a:r>
            <a:r>
              <a:rPr lang="pt-BR" sz="1400" dirty="0">
                <a:latin typeface="Arial" panose="020B0604020202020204" pitchFamily="34" charset="0"/>
                <a:cs typeface="Arial" panose="020B0604020202020204" pitchFamily="34" charset="0"/>
              </a:rPr>
              <a:t>são permitidos voos IFR e VFR, recebendo somente serviço de informação de voo, sempre que for factível.</a:t>
            </a:r>
          </a:p>
        </p:txBody>
      </p:sp>
    </p:spTree>
    <p:extLst>
      <p:ext uri="{BB962C8B-B14F-4D97-AF65-F5344CB8AC3E}">
        <p14:creationId xmlns:p14="http://schemas.microsoft.com/office/powerpoint/2010/main" val="47113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0" nodeType="clickEffect">
                                  <p:stCondLst>
                                    <p:cond delay="0"/>
                                  </p:stCondLst>
                                  <p:childTnLst>
                                    <p:animEffect transition="out" filter="randombar(horizontal)">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par>
                                <p:cTn id="15" presetID="14" presetClass="exit" presetSubtype="10" fill="hold" grpId="0" nodeType="withEffect">
                                  <p:stCondLst>
                                    <p:cond delay="0"/>
                                  </p:stCondLst>
                                  <p:childTnLst>
                                    <p:animEffect transition="out" filter="randombar(horizontal)">
                                      <p:cBhvr>
                                        <p:cTn id="16" dur="500"/>
                                        <p:tgtEl>
                                          <p:spTgt spid="4">
                                            <p:txEl>
                                              <p:pRg st="0" end="0"/>
                                            </p:txEl>
                                          </p:spTgt>
                                        </p:tgtEl>
                                      </p:cBhvr>
                                    </p:animEffect>
                                    <p:set>
                                      <p:cBhvr>
                                        <p:cTn id="17" dur="1" fill="hold">
                                          <p:stCondLst>
                                            <p:cond delay="499"/>
                                          </p:stCondLst>
                                        </p:cTn>
                                        <p:tgtEl>
                                          <p:spTgt spid="4">
                                            <p:txEl>
                                              <p:pRg st="0" end="0"/>
                                            </p:txEl>
                                          </p:spTgt>
                                        </p:tgtEl>
                                        <p:attrNameLst>
                                          <p:attrName>style.visibility</p:attrName>
                                        </p:attrNameLst>
                                      </p:cBhvr>
                                      <p:to>
                                        <p:strVal val="hidden"/>
                                      </p:to>
                                    </p:set>
                                  </p:childTnLst>
                                </p:cTn>
                              </p:par>
                              <p:par>
                                <p:cTn id="18" presetID="14" presetClass="exit" presetSubtype="10" fill="hold" grpId="0" nodeType="withEffect">
                                  <p:stCondLst>
                                    <p:cond delay="0"/>
                                  </p:stCondLst>
                                  <p:childTnLst>
                                    <p:animEffect transition="out" filter="randombar(horizontal)">
                                      <p:cBhvr>
                                        <p:cTn id="19" dur="500"/>
                                        <p:tgtEl>
                                          <p:spTgt spid="4">
                                            <p:txEl>
                                              <p:pRg st="1" end="1"/>
                                            </p:txEl>
                                          </p:spTgt>
                                        </p:tgtEl>
                                      </p:cBhvr>
                                    </p:animEffect>
                                    <p:set>
                                      <p:cBhvr>
                                        <p:cTn id="20" dur="1" fill="hold">
                                          <p:stCondLst>
                                            <p:cond delay="499"/>
                                          </p:stCondLst>
                                        </p:cTn>
                                        <p:tgtEl>
                                          <p:spTgt spid="4">
                                            <p:txEl>
                                              <p:pRg st="1" end="1"/>
                                            </p:txEl>
                                          </p:spTgt>
                                        </p:tgtEl>
                                        <p:attrNameLst>
                                          <p:attrName>style.visibility</p:attrName>
                                        </p:attrNameLst>
                                      </p:cBhvr>
                                      <p:to>
                                        <p:strVal val="hidden"/>
                                      </p:to>
                                    </p:set>
                                  </p:childTnLst>
                                </p:cTn>
                              </p:par>
                              <p:par>
                                <p:cTn id="21" presetID="14" presetClass="exit" presetSubtype="10" fill="hold" grpId="0" nodeType="withEffect">
                                  <p:stCondLst>
                                    <p:cond delay="0"/>
                                  </p:stCondLst>
                                  <p:childTnLst>
                                    <p:animEffect transition="out" filter="randombar(horizontal)">
                                      <p:cBhvr>
                                        <p:cTn id="22" dur="500"/>
                                        <p:tgtEl>
                                          <p:spTgt spid="9"/>
                                        </p:tgtEl>
                                      </p:cBhvr>
                                    </p:animEffect>
                                    <p:set>
                                      <p:cBhvr>
                                        <p:cTn id="23" dur="1" fill="hold">
                                          <p:stCondLst>
                                            <p:cond delay="499"/>
                                          </p:stCondLst>
                                        </p:cTn>
                                        <p:tgtEl>
                                          <p:spTgt spid="9"/>
                                        </p:tgtEl>
                                        <p:attrNameLst>
                                          <p:attrName>style.visibility</p:attrName>
                                        </p:attrNameLst>
                                      </p:cBhvr>
                                      <p:to>
                                        <p:strVal val="hidden"/>
                                      </p:to>
                                    </p:set>
                                  </p:childTnLst>
                                </p:cTn>
                              </p:par>
                              <p:par>
                                <p:cTn id="24" presetID="14" presetClass="exit" presetSubtype="10" fill="hold" grpId="0" nodeType="withEffect">
                                  <p:stCondLst>
                                    <p:cond delay="0"/>
                                  </p:stCondLst>
                                  <p:childTnLst>
                                    <p:animEffect transition="out" filter="randombar(horizontal)">
                                      <p:cBhvr>
                                        <p:cTn id="25" dur="500"/>
                                        <p:tgtEl>
                                          <p:spTgt spid="10"/>
                                        </p:tgtEl>
                                      </p:cBhvr>
                                    </p:animEffect>
                                    <p:set>
                                      <p:cBhvr>
                                        <p:cTn id="26" dur="1" fill="hold">
                                          <p:stCondLst>
                                            <p:cond delay="499"/>
                                          </p:stCondLst>
                                        </p:cTn>
                                        <p:tgtEl>
                                          <p:spTgt spid="10"/>
                                        </p:tgtEl>
                                        <p:attrNameLst>
                                          <p:attrName>style.visibility</p:attrName>
                                        </p:attrNameLst>
                                      </p:cBhvr>
                                      <p:to>
                                        <p:strVal val="hidden"/>
                                      </p:to>
                                    </p:set>
                                  </p:childTnLst>
                                </p:cTn>
                              </p:par>
                              <p:par>
                                <p:cTn id="27" presetID="14" presetClass="exit" presetSubtype="10" fill="hold" grpId="0" nodeType="withEffect">
                                  <p:stCondLst>
                                    <p:cond delay="0"/>
                                  </p:stCondLst>
                                  <p:childTnLst>
                                    <p:animEffect transition="out" filter="randombar(horizontal)">
                                      <p:cBhvr>
                                        <p:cTn id="28" dur="500"/>
                                        <p:tgtEl>
                                          <p:spTgt spid="14"/>
                                        </p:tgtEl>
                                      </p:cBhvr>
                                    </p:animEffect>
                                    <p:set>
                                      <p:cBhvr>
                                        <p:cTn id="29" dur="1" fill="hold">
                                          <p:stCondLst>
                                            <p:cond delay="499"/>
                                          </p:stCondLst>
                                        </p:cTn>
                                        <p:tgtEl>
                                          <p:spTgt spid="14"/>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15"/>
                                        </p:tgtEl>
                                      </p:cBhvr>
                                    </p:animEffect>
                                    <p:set>
                                      <p:cBhvr>
                                        <p:cTn id="32" dur="1" fill="hold">
                                          <p:stCondLst>
                                            <p:cond delay="499"/>
                                          </p:stCondLst>
                                        </p:cTn>
                                        <p:tgtEl>
                                          <p:spTgt spid="15"/>
                                        </p:tgtEl>
                                        <p:attrNameLst>
                                          <p:attrName>style.visibility</p:attrName>
                                        </p:attrNameLst>
                                      </p:cBhvr>
                                      <p:to>
                                        <p:strVal val="hidden"/>
                                      </p:to>
                                    </p:set>
                                  </p:childTnLst>
                                </p:cTn>
                              </p:par>
                              <p:par>
                                <p:cTn id="33" presetID="14" presetClass="exit" presetSubtype="10" fill="hold" grpId="0" nodeType="withEffect">
                                  <p:stCondLst>
                                    <p:cond delay="0"/>
                                  </p:stCondLst>
                                  <p:childTnLst>
                                    <p:animEffect transition="out" filter="randombar(horizontal)">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par>
                                <p:cTn id="36" presetID="14" presetClass="exit" presetSubtype="10" fill="hold" grpId="1" nodeType="withEffect">
                                  <p:stCondLst>
                                    <p:cond delay="0"/>
                                  </p:stCondLst>
                                  <p:childTnLst>
                                    <p:animEffect transition="out" filter="randombar(horizontal)">
                                      <p:cBhvr>
                                        <p:cTn id="37" dur="500"/>
                                        <p:tgtEl>
                                          <p:spTgt spid="17"/>
                                        </p:tgtEl>
                                      </p:cBhvr>
                                    </p:animEffect>
                                    <p:set>
                                      <p:cBhvr>
                                        <p:cTn id="38"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9" grpId="0"/>
      <p:bldP spid="10" grpId="0"/>
      <p:bldP spid="14" grpId="0"/>
      <p:bldP spid="15" grpId="0"/>
      <p:bldP spid="16" grpId="0"/>
      <p:bldP spid="17" grpId="0"/>
      <p:bldP spid="17"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149192" y="835445"/>
            <a:ext cx="11735685" cy="11257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pt-BR" sz="1400" dirty="0">
                <a:latin typeface="Arial Black" panose="020B0A04020102020204" pitchFamily="34" charset="0"/>
                <a:cs typeface="Arial" panose="020B0604020202020204" pitchFamily="34" charset="0"/>
              </a:rPr>
              <a:t>Classe G – </a:t>
            </a:r>
            <a:r>
              <a:rPr lang="pt-BR" sz="1400" dirty="0">
                <a:latin typeface="Arial" panose="020B0604020202020204" pitchFamily="34" charset="0"/>
                <a:cs typeface="Arial" panose="020B0604020202020204" pitchFamily="34" charset="0"/>
              </a:rPr>
              <a:t>são permitidos voos IFR e VFR, recebendo somente serviço de informação de voo, sempre que for factível.</a:t>
            </a:r>
          </a:p>
        </p:txBody>
      </p:sp>
      <p:sp>
        <p:nvSpPr>
          <p:cNvPr id="14" name="CaixaDeTexto 13"/>
          <p:cNvSpPr txBox="1"/>
          <p:nvPr/>
        </p:nvSpPr>
        <p:spPr>
          <a:xfrm>
            <a:off x="730624" y="2659559"/>
            <a:ext cx="10730752" cy="1354217"/>
          </a:xfrm>
          <a:prstGeom prst="rect">
            <a:avLst/>
          </a:prstGeom>
          <a:effectLst>
            <a:outerShdw blurRad="50800" dist="38100" dir="8100000" algn="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spAutoFit/>
          </a:bodyPr>
          <a:lstStyle/>
          <a:p>
            <a:pPr algn="just">
              <a:spcBef>
                <a:spcPts val="600"/>
              </a:spcBef>
              <a:spcAft>
                <a:spcPts val="600"/>
              </a:spcAft>
            </a:pPr>
            <a:r>
              <a:rPr lang="pt-BR" sz="2400" b="1" dirty="0">
                <a:latin typeface="Arial" panose="020B0604020202020204" pitchFamily="34" charset="0"/>
                <a:cs typeface="Arial" panose="020B0604020202020204" pitchFamily="34" charset="0"/>
              </a:rPr>
              <a:t>SERVIÇO DE INFORMAÇÃO DE VOO </a:t>
            </a:r>
          </a:p>
          <a:p>
            <a:pPr algn="just">
              <a:spcBef>
                <a:spcPts val="600"/>
              </a:spcBef>
              <a:spcAft>
                <a:spcPts val="600"/>
              </a:spcAft>
            </a:pPr>
            <a:r>
              <a:rPr lang="pt-BR" sz="2400" dirty="0">
                <a:latin typeface="Arial" panose="020B0604020202020204" pitchFamily="34" charset="0"/>
                <a:cs typeface="Arial" panose="020B0604020202020204" pitchFamily="34" charset="0"/>
              </a:rPr>
              <a:t>Serviço prestado com a finalidade de proporcionar avisos e informações úteis para a realização segura e eficiente dos voos.</a:t>
            </a:r>
          </a:p>
        </p:txBody>
      </p:sp>
      <p:sp>
        <p:nvSpPr>
          <p:cNvPr id="10" name="Retângulo de cantos arredondados 9"/>
          <p:cNvSpPr/>
          <p:nvPr/>
        </p:nvSpPr>
        <p:spPr>
          <a:xfrm>
            <a:off x="5431476" y="837665"/>
            <a:ext cx="2421606" cy="34946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68078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10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par>
                                <p:cTn id="25" presetID="10" presetClass="exit" presetSubtype="0" fill="hold" grpId="2" nodeType="withEffect">
                                  <p:stCondLst>
                                    <p:cond delay="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14"/>
                                        </p:tgtEl>
                                      </p:cBhvr>
                                    </p:animEffect>
                                    <p:set>
                                      <p:cBhvr>
                                        <p:cTn id="30" dur="1" fill="hold">
                                          <p:stCondLst>
                                            <p:cond delay="499"/>
                                          </p:stCondLst>
                                        </p:cTn>
                                        <p:tgtEl>
                                          <p:spTgt spid="14"/>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10"/>
                                        </p:tgtEl>
                                      </p:cBhvr>
                                    </p:animEffect>
                                    <p:set>
                                      <p:cBhvr>
                                        <p:cTn id="33"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14" grpId="0" animBg="1"/>
      <p:bldP spid="14" grpId="1" animBg="1"/>
      <p:bldP spid="10" grpId="0" animBg="1"/>
      <p:bldP spid="10"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CLASSIFICAÇÃO DO ESPAÇO AÉREO</a:t>
            </a:r>
          </a:p>
        </p:txBody>
      </p:sp>
      <p:sp>
        <p:nvSpPr>
          <p:cNvPr id="4" name="Espaço Reservado para Conteúdo 3"/>
          <p:cNvSpPr>
            <a:spLocks noGrp="1"/>
          </p:cNvSpPr>
          <p:nvPr>
            <p:ph idx="1"/>
          </p:nvPr>
        </p:nvSpPr>
        <p:spPr>
          <a:xfrm>
            <a:off x="228787" y="1203596"/>
            <a:ext cx="11601545" cy="420157"/>
          </a:xfrm>
        </p:spPr>
        <p:txBody>
          <a:bodyPr>
            <a:noAutofit/>
          </a:bodyPr>
          <a:lstStyle/>
          <a:p>
            <a:pPr marL="0" indent="0" algn="just">
              <a:lnSpc>
                <a:spcPct val="120000"/>
              </a:lnSpc>
              <a:buNone/>
            </a:pPr>
            <a:r>
              <a:rPr lang="pt-BR" sz="2000" b="1" dirty="0">
                <a:latin typeface="Arial" panose="020B0604020202020204" pitchFamily="34" charset="0"/>
                <a:cs typeface="Arial" panose="020B0604020202020204" pitchFamily="34" charset="0"/>
              </a:rPr>
              <a:t>3.4.2 </a:t>
            </a:r>
            <a:r>
              <a:rPr lang="pt-BR" sz="2000" dirty="0">
                <a:latin typeface="Arial" panose="020B0604020202020204" pitchFamily="34" charset="0"/>
                <a:cs typeface="Arial" panose="020B0604020202020204" pitchFamily="34" charset="0"/>
              </a:rPr>
              <a:t>Os requisitos para os voos dentro de cada classe de espaço aéreo estão indicados no anexo A.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2111647"/>
            <a:ext cx="11601544" cy="2868313"/>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pt-BR" sz="2400" b="1" dirty="0">
                <a:latin typeface="Arial" panose="020B0604020202020204" pitchFamily="34" charset="0"/>
                <a:cs typeface="Arial" panose="020B0604020202020204" pitchFamily="34" charset="0"/>
              </a:rPr>
              <a:t>NOTA: </a:t>
            </a:r>
            <a:r>
              <a:rPr lang="pt-BR" sz="2400" dirty="0">
                <a:latin typeface="Arial" panose="020B0604020202020204" pitchFamily="34" charset="0"/>
                <a:cs typeface="Arial" panose="020B0604020202020204" pitchFamily="34" charset="0"/>
              </a:rPr>
              <a:t>Onde os </a:t>
            </a:r>
            <a:r>
              <a:rPr lang="pt-BR" sz="2400" b="1" dirty="0">
                <a:latin typeface="Arial" panose="020B0604020202020204" pitchFamily="34" charset="0"/>
                <a:cs typeface="Arial" panose="020B0604020202020204" pitchFamily="34" charset="0"/>
              </a:rPr>
              <a:t>espaços aéreos </a:t>
            </a:r>
            <a:r>
              <a:rPr lang="pt-BR" sz="2400" dirty="0">
                <a:latin typeface="Arial" panose="020B0604020202020204" pitchFamily="34" charset="0"/>
                <a:cs typeface="Arial" panose="020B0604020202020204" pitchFamily="34" charset="0"/>
              </a:rPr>
              <a:t>ATS estiverem </a:t>
            </a:r>
            <a:r>
              <a:rPr lang="pt-BR" sz="2400" b="1" dirty="0">
                <a:latin typeface="Arial" panose="020B0604020202020204" pitchFamily="34" charset="0"/>
                <a:cs typeface="Arial" panose="020B0604020202020204" pitchFamily="34" charset="0"/>
              </a:rPr>
              <a:t>justapostos verticalmente</a:t>
            </a:r>
            <a:r>
              <a:rPr lang="pt-BR" sz="2400" dirty="0">
                <a:latin typeface="Arial" panose="020B0604020202020204" pitchFamily="34" charset="0"/>
                <a:cs typeface="Arial" panose="020B0604020202020204" pitchFamily="34" charset="0"/>
              </a:rPr>
              <a:t>, isto é, um acima do outro, os voos em um nível comum deverão cumprir os requisitos e dispor dos serviços aplicáveis para o espaço aéreo de </a:t>
            </a:r>
            <a:r>
              <a:rPr lang="pt-BR" sz="2400" b="1" dirty="0">
                <a:latin typeface="Arial" panose="020B0604020202020204" pitchFamily="34" charset="0"/>
                <a:cs typeface="Arial" panose="020B0604020202020204" pitchFamily="34" charset="0"/>
              </a:rPr>
              <a:t>classe menos restritiva</a:t>
            </a:r>
            <a:r>
              <a:rPr lang="pt-BR" sz="2400" dirty="0">
                <a:latin typeface="Arial" panose="020B0604020202020204" pitchFamily="34" charset="0"/>
                <a:cs typeface="Arial" panose="020B0604020202020204" pitchFamily="34" charset="0"/>
              </a:rPr>
              <a:t>. Na aplicação desse critério, o espaço aéreo classe B deve ser considerado menos restritivo que o espaço aéreo classe A; o classe C menos restritivo que o classe B e assim por diante. </a:t>
            </a:r>
          </a:p>
        </p:txBody>
      </p:sp>
    </p:spTree>
    <p:extLst>
      <p:ext uri="{BB962C8B-B14F-4D97-AF65-F5344CB8AC3E}">
        <p14:creationId xmlns:p14="http://schemas.microsoft.com/office/powerpoint/2010/main" val="125524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xit" presetSubtype="10" fill="hold" grpId="0" nodeType="clickEffect">
                                  <p:stCondLst>
                                    <p:cond delay="0"/>
                                  </p:stCondLst>
                                  <p:childTnLst>
                                    <p:animEffect transition="out" filter="randombar(horizontal)">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par>
                                <p:cTn id="22" presetID="14" presetClass="exit" presetSubtype="10" fill="hold" grpId="1" nodeType="withEffect">
                                  <p:stCondLst>
                                    <p:cond delay="0"/>
                                  </p:stCondLst>
                                  <p:childTnLst>
                                    <p:animEffect transition="out" filter="randombar(horizontal)">
                                      <p:cBhvr>
                                        <p:cTn id="23" dur="500"/>
                                        <p:tgtEl>
                                          <p:spTgt spid="4">
                                            <p:txEl>
                                              <p:pRg st="0" end="0"/>
                                            </p:txEl>
                                          </p:spTgt>
                                        </p:tgtEl>
                                      </p:cBhvr>
                                    </p:animEffect>
                                    <p:set>
                                      <p:cBhvr>
                                        <p:cTn id="24" dur="1" fill="hold">
                                          <p:stCondLst>
                                            <p:cond delay="499"/>
                                          </p:stCondLst>
                                        </p:cTn>
                                        <p:tgtEl>
                                          <p:spTgt spid="4">
                                            <p:txEl>
                                              <p:pRg st="0" end="0"/>
                                            </p:txEl>
                                          </p:spTgt>
                                        </p:tgtEl>
                                        <p:attrNameLst>
                                          <p:attrName>style.visibility</p:attrName>
                                        </p:attrNameLst>
                                      </p:cBhvr>
                                      <p:to>
                                        <p:strVal val="hidden"/>
                                      </p:to>
                                    </p:set>
                                  </p:childTnLst>
                                </p:cTn>
                              </p:par>
                              <p:par>
                                <p:cTn id="25" presetID="14" presetClass="exit" presetSubtype="10" fill="hold" grpId="1" nodeType="withEffect">
                                  <p:stCondLst>
                                    <p:cond delay="0"/>
                                  </p:stCondLst>
                                  <p:childTnLst>
                                    <p:animEffect transition="out" filter="randombar(horizontal)">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4" grpId="1" build="p"/>
      <p:bldP spid="9" grpId="0" animBg="1"/>
      <p:bldP spid="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CaixaDeTexto 8"/>
          <p:cNvSpPr txBox="1"/>
          <p:nvPr/>
        </p:nvSpPr>
        <p:spPr>
          <a:xfrm>
            <a:off x="332704" y="859066"/>
            <a:ext cx="11526592" cy="5139869"/>
          </a:xfrm>
          <a:prstGeom prst="rect">
            <a:avLst/>
          </a:prstGeom>
          <a:effectLst>
            <a:outerShdw blurRad="50800" dist="38100" dir="8100000" algn="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spAutoFit/>
          </a:bodyPr>
          <a:lstStyle/>
          <a:p>
            <a:pPr algn="just">
              <a:spcBef>
                <a:spcPts val="600"/>
              </a:spcBef>
              <a:spcAft>
                <a:spcPts val="600"/>
              </a:spcAft>
            </a:pPr>
            <a:r>
              <a:rPr lang="pt-BR" sz="2400" b="1" dirty="0">
                <a:latin typeface="Arial" panose="020B0604020202020204" pitchFamily="34" charset="0"/>
                <a:cs typeface="Arial" panose="020B0604020202020204" pitchFamily="34" charset="0"/>
              </a:rPr>
              <a:t>DESCRIÇÃO DO ESPAÇO AÉREO ATS (AIP-BRASIL/ENR 1.4-1)</a:t>
            </a:r>
          </a:p>
          <a:p>
            <a:pPr algn="just">
              <a:spcBef>
                <a:spcPts val="600"/>
              </a:spcBef>
              <a:spcAft>
                <a:spcPts val="600"/>
              </a:spcAft>
            </a:pPr>
            <a:endParaRPr lang="pt-BR" sz="2400" b="1" dirty="0">
              <a:latin typeface="Arial" panose="020B0604020202020204" pitchFamily="34" charset="0"/>
              <a:cs typeface="Arial" panose="020B0604020202020204" pitchFamily="34" charset="0"/>
            </a:endParaRPr>
          </a:p>
          <a:p>
            <a:pPr algn="just">
              <a:spcBef>
                <a:spcPts val="600"/>
              </a:spcBef>
              <a:spcAft>
                <a:spcPts val="600"/>
              </a:spcAft>
            </a:pPr>
            <a:r>
              <a:rPr lang="pt-BR" sz="2000" dirty="0">
                <a:latin typeface="Arial" panose="020B0604020202020204" pitchFamily="34" charset="0"/>
                <a:cs typeface="Arial" panose="020B0604020202020204" pitchFamily="34" charset="0"/>
              </a:rPr>
              <a:t>De forma genérica, os espaços aéreos e respectivos limites, compreendidos dentro das FIR sob jurisdição do Brasil, serão classificados de acordo com o seguinte:</a:t>
            </a:r>
          </a:p>
          <a:p>
            <a:pPr marL="342900" indent="-342900" algn="just">
              <a:spcBef>
                <a:spcPts val="600"/>
              </a:spcBef>
              <a:spcAft>
                <a:spcPts val="600"/>
              </a:spcAft>
              <a:buFontTx/>
              <a:buChar char="-"/>
            </a:pPr>
            <a:r>
              <a:rPr lang="pt-BR" sz="2000" dirty="0">
                <a:latin typeface="Arial" panose="020B0604020202020204" pitchFamily="34" charset="0"/>
                <a:cs typeface="Arial" panose="020B0604020202020204" pitchFamily="34" charset="0"/>
              </a:rPr>
              <a:t>Todas as FIR, GND/UNL ou GND-MSL/UNL serão Classe G.</a:t>
            </a:r>
          </a:p>
          <a:p>
            <a:pPr marL="342900" indent="-342900" algn="just">
              <a:spcBef>
                <a:spcPts val="600"/>
              </a:spcBef>
              <a:spcAft>
                <a:spcPts val="600"/>
              </a:spcAft>
              <a:buFontTx/>
              <a:buChar char="-"/>
            </a:pPr>
            <a:r>
              <a:rPr lang="pt-BR" sz="2000" dirty="0">
                <a:latin typeface="Arial" panose="020B0604020202020204" pitchFamily="34" charset="0"/>
                <a:cs typeface="Arial" panose="020B0604020202020204" pitchFamily="34" charset="0"/>
              </a:rPr>
              <a:t>Todas as CTA e TMA entre FL145/FL245 serão Classe A. Todas as UTA serão Classe A.</a:t>
            </a:r>
          </a:p>
          <a:p>
            <a:pPr marL="342900" indent="-342900" algn="just">
              <a:spcBef>
                <a:spcPts val="600"/>
              </a:spcBef>
              <a:spcAft>
                <a:spcPts val="600"/>
              </a:spcAft>
              <a:buFontTx/>
              <a:buChar char="-"/>
            </a:pPr>
            <a:r>
              <a:rPr lang="pt-BR" sz="2000" dirty="0">
                <a:latin typeface="Arial" panose="020B0604020202020204" pitchFamily="34" charset="0"/>
                <a:cs typeface="Arial" panose="020B0604020202020204" pitchFamily="34" charset="0"/>
              </a:rPr>
              <a:t>Todas as aerovias superiores e as inferiores, acima do FL145, serão Classe A.</a:t>
            </a:r>
          </a:p>
          <a:p>
            <a:pPr marL="342900" indent="-342900" algn="just">
              <a:spcBef>
                <a:spcPts val="600"/>
              </a:spcBef>
              <a:spcAft>
                <a:spcPts val="600"/>
              </a:spcAft>
              <a:buFontTx/>
              <a:buChar char="-"/>
            </a:pPr>
            <a:r>
              <a:rPr lang="pt-BR" sz="2000" dirty="0">
                <a:latin typeface="Arial" panose="020B0604020202020204" pitchFamily="34" charset="0"/>
                <a:cs typeface="Arial" panose="020B0604020202020204" pitchFamily="34" charset="0"/>
              </a:rPr>
              <a:t>Todas as aerovias inferiores, abaixo do FL145, inclusive, serão Classe D.- Todas as rotas de assessoramento serão Classe F.</a:t>
            </a:r>
          </a:p>
          <a:p>
            <a:pPr marL="342900" indent="-342900" algn="just">
              <a:spcBef>
                <a:spcPts val="600"/>
              </a:spcBef>
              <a:spcAft>
                <a:spcPts val="600"/>
              </a:spcAft>
              <a:buFontTx/>
              <a:buChar char="-"/>
            </a:pPr>
            <a:r>
              <a:rPr lang="pt-BR" sz="2000" dirty="0">
                <a:latin typeface="Arial" panose="020B0604020202020204" pitchFamily="34" charset="0"/>
                <a:cs typeface="Arial" panose="020B0604020202020204" pitchFamily="34" charset="0"/>
              </a:rPr>
              <a:t>Todas as rotas de informação serão Classe G.</a:t>
            </a:r>
          </a:p>
          <a:p>
            <a:pPr marL="342900" indent="-342900" algn="just">
              <a:spcBef>
                <a:spcPts val="600"/>
              </a:spcBef>
              <a:spcAft>
                <a:spcPts val="600"/>
              </a:spcAft>
              <a:buFontTx/>
              <a:buChar char="-"/>
            </a:pPr>
            <a:r>
              <a:rPr lang="pt-BR" sz="2000" dirty="0">
                <a:latin typeface="Arial" panose="020B0604020202020204" pitchFamily="34" charset="0"/>
                <a:cs typeface="Arial" panose="020B0604020202020204" pitchFamily="34" charset="0"/>
              </a:rPr>
              <a:t>As demais partes dos espaços aéreos e seus limites foram classificados conforme indicado na Carta de Área, nas Cartas de Rota e na seção ENR 2.</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1893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CaixaDeTexto 1"/>
          <p:cNvSpPr txBox="1"/>
          <p:nvPr/>
        </p:nvSpPr>
        <p:spPr>
          <a:xfrm>
            <a:off x="291213" y="1432755"/>
            <a:ext cx="11539117" cy="1938992"/>
          </a:xfrm>
          <a:prstGeom prst="rect">
            <a:avLst/>
          </a:prstGeom>
          <a:noFill/>
        </p:spPr>
        <p:txBody>
          <a:bodyPr wrap="square" rtlCol="0">
            <a:spAutoFit/>
          </a:bodyPr>
          <a:lstStyle/>
          <a:p>
            <a:pPr algn="just">
              <a:spcBef>
                <a:spcPts val="600"/>
              </a:spcBef>
              <a:spcAft>
                <a:spcPts val="600"/>
              </a:spcAft>
            </a:pPr>
            <a:r>
              <a:rPr lang="pt-BR" sz="2000" dirty="0">
                <a:latin typeface="Arial" panose="020B0604020202020204" pitchFamily="34" charset="0"/>
                <a:cs typeface="Arial" panose="020B0604020202020204" pitchFamily="34" charset="0"/>
              </a:rPr>
              <a:t>Quando for </a:t>
            </a:r>
            <a:r>
              <a:rPr lang="pt-BR" sz="2000" b="1" dirty="0">
                <a:latin typeface="Arial" panose="020B0604020202020204" pitchFamily="34" charset="0"/>
                <a:cs typeface="Arial" panose="020B0604020202020204" pitchFamily="34" charset="0"/>
              </a:rPr>
              <a:t>solicitado por uma aeronave</a:t>
            </a:r>
            <a:r>
              <a:rPr lang="pt-BR" sz="2000" dirty="0">
                <a:latin typeface="Arial" panose="020B0604020202020204" pitchFamily="34" charset="0"/>
                <a:cs typeface="Arial" panose="020B0604020202020204" pitchFamily="34" charset="0"/>
              </a:rPr>
              <a:t>, contanto que </a:t>
            </a:r>
            <a:r>
              <a:rPr lang="pt-BR" sz="2000" b="1" dirty="0">
                <a:latin typeface="Arial" panose="020B0604020202020204" pitchFamily="34" charset="0"/>
                <a:cs typeface="Arial" panose="020B0604020202020204" pitchFamily="34" charset="0"/>
              </a:rPr>
              <a:t>o piloto da outra aeronave concorde</a:t>
            </a:r>
            <a:r>
              <a:rPr lang="pt-BR" sz="2000" dirty="0">
                <a:latin typeface="Arial" panose="020B0604020202020204" pitchFamily="34" charset="0"/>
                <a:cs typeface="Arial" panose="020B0604020202020204" pitchFamily="34" charset="0"/>
              </a:rPr>
              <a:t>, o órgão ATC </a:t>
            </a:r>
            <a:r>
              <a:rPr lang="pt-BR" sz="2000" b="1" dirty="0">
                <a:latin typeface="Arial" panose="020B0604020202020204" pitchFamily="34" charset="0"/>
                <a:cs typeface="Arial" panose="020B0604020202020204" pitchFamily="34" charset="0"/>
              </a:rPr>
              <a:t>poderá</a:t>
            </a:r>
            <a:r>
              <a:rPr lang="pt-BR" sz="2000" dirty="0">
                <a:latin typeface="Arial" panose="020B0604020202020204" pitchFamily="34" charset="0"/>
                <a:cs typeface="Arial" panose="020B0604020202020204" pitchFamily="34" charset="0"/>
              </a:rPr>
              <a:t> autorizar um voo controlado, inclusive decolagem e pouso, a operar nos espaços aéreos </a:t>
            </a:r>
            <a:r>
              <a:rPr lang="pt-BR" sz="2000" b="1" dirty="0">
                <a:latin typeface="Arial" panose="020B0604020202020204" pitchFamily="34" charset="0"/>
                <a:cs typeface="Arial" panose="020B0604020202020204" pitchFamily="34" charset="0"/>
              </a:rPr>
              <a:t>Classes D e </a:t>
            </a:r>
            <a:r>
              <a:rPr lang="pt-BR" sz="2000" b="1" dirty="0" err="1">
                <a:latin typeface="Arial" panose="020B0604020202020204" pitchFamily="34" charset="0"/>
                <a:cs typeface="Arial" panose="020B0604020202020204" pitchFamily="34" charset="0"/>
              </a:rPr>
              <a:t>E</a:t>
            </a:r>
            <a:r>
              <a:rPr lang="pt-BR" sz="2000" dirty="0">
                <a:latin typeface="Arial" panose="020B0604020202020204" pitchFamily="34" charset="0"/>
                <a:cs typeface="Arial" panose="020B0604020202020204" pitchFamily="34" charset="0"/>
              </a:rPr>
              <a:t>, em condições meteorológicas visuais, </a:t>
            </a:r>
            <a:r>
              <a:rPr lang="pt-BR" sz="2000" b="1" dirty="0">
                <a:latin typeface="Arial" panose="020B0604020202020204" pitchFamily="34" charset="0"/>
                <a:cs typeface="Arial" panose="020B0604020202020204" pitchFamily="34" charset="0"/>
              </a:rPr>
              <a:t>durante o dia</a:t>
            </a:r>
            <a:r>
              <a:rPr lang="pt-BR" sz="2000" dirty="0">
                <a:latin typeface="Arial" panose="020B0604020202020204" pitchFamily="34" charset="0"/>
                <a:cs typeface="Arial" panose="020B0604020202020204" pitchFamily="34" charset="0"/>
              </a:rPr>
              <a:t>, para que voe mantendo a sua própria separação com respeito à outra aeronave, permanecendo em condições meteorológicas visuais. Quando um voo controlado for assim autorizado, deverá ser aplicado o seguinte:</a:t>
            </a:r>
          </a:p>
        </p:txBody>
      </p:sp>
      <p:sp>
        <p:nvSpPr>
          <p:cNvPr id="3" name="Título 2"/>
          <p:cNvSpPr>
            <a:spLocks noGrp="1"/>
          </p:cNvSpPr>
          <p:nvPr>
            <p:ph type="title"/>
          </p:nvPr>
        </p:nvSpPr>
        <p:spPr>
          <a:xfrm>
            <a:off x="570970" y="715699"/>
            <a:ext cx="11050060" cy="583372"/>
          </a:xfrm>
        </p:spPr>
        <p:txBody>
          <a:bodyPr>
            <a:normAutofit/>
          </a:bodyPr>
          <a:lstStyle/>
          <a:p>
            <a:pPr algn="ctr"/>
            <a:r>
              <a:rPr lang="pt-BR" sz="2800" b="1" dirty="0">
                <a:latin typeface="Arial Black" panose="020B0A04020102020204" pitchFamily="34" charset="0"/>
                <a:cs typeface="Arial" panose="020B0604020202020204" pitchFamily="34" charset="0"/>
              </a:rPr>
              <a:t>Item 4.5/5.6 – Manter a própria separação quando VMC</a:t>
            </a:r>
            <a:endParaRPr lang="pt-BR" sz="2800" dirty="0">
              <a:latin typeface="Arial Black" panose="020B0A04020102020204" pitchFamily="34" charset="0"/>
            </a:endParaRPr>
          </a:p>
        </p:txBody>
      </p:sp>
      <p:sp>
        <p:nvSpPr>
          <p:cNvPr id="14" name="CaixaDeTexto 13"/>
          <p:cNvSpPr txBox="1"/>
          <p:nvPr/>
        </p:nvSpPr>
        <p:spPr>
          <a:xfrm>
            <a:off x="291213" y="3314641"/>
            <a:ext cx="11539117" cy="707886"/>
          </a:xfrm>
          <a:prstGeom prst="rect">
            <a:avLst/>
          </a:prstGeom>
          <a:noFill/>
        </p:spPr>
        <p:txBody>
          <a:bodyPr wrap="square" rtlCol="0">
            <a:spAutoFit/>
          </a:bodyPr>
          <a:lstStyle/>
          <a:p>
            <a:pPr marL="342900" indent="-3429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a autorização deverá ser para uma parte específica do voo </a:t>
            </a:r>
            <a:r>
              <a:rPr lang="pt-BR" sz="2000" b="1" dirty="0">
                <a:latin typeface="Arial" panose="020B0604020202020204" pitchFamily="34" charset="0"/>
                <a:cs typeface="Arial" panose="020B0604020202020204" pitchFamily="34" charset="0"/>
              </a:rPr>
              <a:t>a 3.050 m (10.000 pés) ou abaixo, durante a subida ou descida</a:t>
            </a:r>
            <a:r>
              <a:rPr lang="pt-BR" sz="2000" dirty="0">
                <a:latin typeface="Arial" panose="020B0604020202020204" pitchFamily="34" charset="0"/>
                <a:cs typeface="Arial" panose="020B0604020202020204" pitchFamily="34" charset="0"/>
              </a:rPr>
              <a:t>;</a:t>
            </a:r>
          </a:p>
        </p:txBody>
      </p:sp>
      <p:sp>
        <p:nvSpPr>
          <p:cNvPr id="15" name="CaixaDeTexto 14"/>
          <p:cNvSpPr txBox="1"/>
          <p:nvPr/>
        </p:nvSpPr>
        <p:spPr>
          <a:xfrm>
            <a:off x="291213" y="4024914"/>
            <a:ext cx="11539117" cy="1015663"/>
          </a:xfrm>
          <a:prstGeom prst="rect">
            <a:avLst/>
          </a:prstGeom>
          <a:noFill/>
        </p:spPr>
        <p:txBody>
          <a:bodyPr wrap="square" rtlCol="0">
            <a:spAutoFit/>
          </a:bodyPr>
          <a:lstStyle/>
          <a:p>
            <a:pPr marL="457200" indent="-457200" algn="just">
              <a:spcBef>
                <a:spcPts val="600"/>
              </a:spcBef>
              <a:spcAft>
                <a:spcPts val="600"/>
              </a:spcAft>
              <a:buFont typeface="+mj-lt"/>
              <a:buAutoNum type="alphaLcParenR" startAt="2"/>
            </a:pPr>
            <a:r>
              <a:rPr lang="pt-BR" sz="2000" dirty="0">
                <a:latin typeface="Arial" panose="020B0604020202020204" pitchFamily="34" charset="0"/>
                <a:cs typeface="Arial" panose="020B0604020202020204" pitchFamily="34" charset="0"/>
              </a:rPr>
              <a:t>se houver a possibilidade de que o voo não possa ser realizado em condições meteorológicas visuais, deverá ser proporcionada instrução de alternativa a ser cumprida, caso as VMC não possam ser mantidas durante o prazo de duração dessa autorização; </a:t>
            </a:r>
          </a:p>
        </p:txBody>
      </p:sp>
      <p:sp>
        <p:nvSpPr>
          <p:cNvPr id="16" name="CaixaDeTexto 15"/>
          <p:cNvSpPr txBox="1"/>
          <p:nvPr/>
        </p:nvSpPr>
        <p:spPr>
          <a:xfrm>
            <a:off x="291213" y="5062961"/>
            <a:ext cx="11539117" cy="1015663"/>
          </a:xfrm>
          <a:prstGeom prst="rect">
            <a:avLst/>
          </a:prstGeom>
          <a:noFill/>
        </p:spPr>
        <p:txBody>
          <a:bodyPr wrap="square" rtlCol="0">
            <a:spAutoFit/>
          </a:bodyPr>
          <a:lstStyle/>
          <a:p>
            <a:pPr marL="457200" indent="-457200" algn="just">
              <a:spcBef>
                <a:spcPts val="600"/>
              </a:spcBef>
              <a:spcAft>
                <a:spcPts val="600"/>
              </a:spcAft>
              <a:buFont typeface="+mj-lt"/>
              <a:buAutoNum type="alphaLcParenR" startAt="3"/>
            </a:pPr>
            <a:r>
              <a:rPr lang="pt-BR" sz="2000" dirty="0">
                <a:latin typeface="Arial" panose="020B0604020202020204" pitchFamily="34" charset="0"/>
                <a:cs typeface="Arial" panose="020B0604020202020204" pitchFamily="34" charset="0"/>
              </a:rPr>
              <a:t>se o piloto observar que as condições estão deteriorando e considerar que a operação em VMC se tornará impossível, deverá informá-lo ao ATC antes de entrar em IMC e deverá proceder conforme as instruções alternativas fornecidas. </a:t>
            </a:r>
          </a:p>
        </p:txBody>
      </p:sp>
    </p:spTree>
    <p:extLst>
      <p:ext uri="{BB962C8B-B14F-4D97-AF65-F5344CB8AC3E}">
        <p14:creationId xmlns:p14="http://schemas.microsoft.com/office/powerpoint/2010/main" val="113622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000"/>
                                        <p:tgtEl>
                                          <p:spTgt spid="2">
                                            <p:txEl>
                                              <p:pRg st="0" end="0"/>
                                            </p:txEl>
                                          </p:spTgt>
                                        </p:tgtEl>
                                      </p:cBhvr>
                                    </p:animEffect>
                                    <p:anim calcmode="lin" valueType="num">
                                      <p:cBhvr>
                                        <p:cTn id="14"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fade">
                                      <p:cBhvr>
                                        <p:cTn id="20" dur="1000"/>
                                        <p:tgtEl>
                                          <p:spTgt spid="14">
                                            <p:txEl>
                                              <p:pRg st="0" end="0"/>
                                            </p:txEl>
                                          </p:spTgt>
                                        </p:tgtEl>
                                      </p:cBhvr>
                                    </p:animEffect>
                                    <p:anim calcmode="lin" valueType="num">
                                      <p:cBhvr>
                                        <p:cTn id="21"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1000"/>
                                        <p:tgtEl>
                                          <p:spTgt spid="15">
                                            <p:txEl>
                                              <p:pRg st="0" end="0"/>
                                            </p:txEl>
                                          </p:spTgt>
                                        </p:tgtEl>
                                      </p:cBhvr>
                                    </p:animEffect>
                                    <p:anim calcmode="lin" valueType="num">
                                      <p:cBhvr>
                                        <p:cTn id="2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6">
                                            <p:txEl>
                                              <p:pRg st="0" end="0"/>
                                            </p:txEl>
                                          </p:spTgt>
                                        </p:tgtEl>
                                        <p:attrNameLst>
                                          <p:attrName>style.visibility</p:attrName>
                                        </p:attrNameLst>
                                      </p:cBhvr>
                                      <p:to>
                                        <p:strVal val="visible"/>
                                      </p:to>
                                    </p:set>
                                    <p:animEffect transition="in" filter="fade">
                                      <p:cBhvr>
                                        <p:cTn id="34" dur="1000"/>
                                        <p:tgtEl>
                                          <p:spTgt spid="16">
                                            <p:txEl>
                                              <p:pRg st="0" end="0"/>
                                            </p:txEl>
                                          </p:spTgt>
                                        </p:tgtEl>
                                      </p:cBhvr>
                                    </p:animEffect>
                                    <p:anim calcmode="lin" valueType="num">
                                      <p:cBhvr>
                                        <p:cTn id="35"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2">
                                            <p:txEl>
                                              <p:pRg st="0" end="0"/>
                                            </p:txEl>
                                          </p:spTgt>
                                        </p:tgtEl>
                                      </p:cBhvr>
                                    </p:animEffect>
                                    <p:set>
                                      <p:cBhvr>
                                        <p:cTn id="41" dur="1" fill="hold">
                                          <p:stCondLst>
                                            <p:cond delay="499"/>
                                          </p:stCondLst>
                                        </p:cTn>
                                        <p:tgtEl>
                                          <p:spTgt spid="2">
                                            <p:txEl>
                                              <p:pRg st="0" end="0"/>
                                            </p:txEl>
                                          </p:spTgt>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14">
                                            <p:txEl>
                                              <p:pRg st="0" end="0"/>
                                            </p:txEl>
                                          </p:spTgt>
                                        </p:tgtEl>
                                      </p:cBhvr>
                                    </p:animEffect>
                                    <p:set>
                                      <p:cBhvr>
                                        <p:cTn id="44" dur="1" fill="hold">
                                          <p:stCondLst>
                                            <p:cond delay="499"/>
                                          </p:stCondLst>
                                        </p:cTn>
                                        <p:tgtEl>
                                          <p:spTgt spid="14">
                                            <p:txEl>
                                              <p:pRg st="0" end="0"/>
                                            </p:txEl>
                                          </p:spTgt>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15">
                                            <p:txEl>
                                              <p:pRg st="0" end="0"/>
                                            </p:txEl>
                                          </p:spTgt>
                                        </p:tgtEl>
                                      </p:cBhvr>
                                    </p:animEffect>
                                    <p:set>
                                      <p:cBhvr>
                                        <p:cTn id="47" dur="1" fill="hold">
                                          <p:stCondLst>
                                            <p:cond delay="499"/>
                                          </p:stCondLst>
                                        </p:cTn>
                                        <p:tgtEl>
                                          <p:spTgt spid="15">
                                            <p:txEl>
                                              <p:pRg st="0" end="0"/>
                                            </p:txEl>
                                          </p:spTgt>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6">
                                            <p:txEl>
                                              <p:pRg st="0" end="0"/>
                                            </p:txEl>
                                          </p:spTgt>
                                        </p:tgtEl>
                                      </p:cBhvr>
                                    </p:animEffect>
                                    <p:set>
                                      <p:cBhvr>
                                        <p:cTn id="50" dur="1" fill="hold">
                                          <p:stCondLst>
                                            <p:cond delay="499"/>
                                          </p:stCondLst>
                                        </p:cTn>
                                        <p:tgtEl>
                                          <p:spTgt spid="16">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1" build="allAtOnce"/>
      <p:bldP spid="3" grpId="0"/>
      <p:bldP spid="14" grpId="0" build="p"/>
      <p:bldP spid="14" grpId="1" build="allAtOnce"/>
      <p:bldP spid="15" grpId="0" build="p"/>
      <p:bldP spid="15" grpId="1" build="allAtOnce"/>
      <p:bldP spid="16" grpId="0" build="p"/>
      <p:bldP spid="16" grpId="1"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Título 2"/>
          <p:cNvSpPr>
            <a:spLocks noGrp="1"/>
          </p:cNvSpPr>
          <p:nvPr>
            <p:ph type="title"/>
          </p:nvPr>
        </p:nvSpPr>
        <p:spPr>
          <a:xfrm>
            <a:off x="570970" y="715699"/>
            <a:ext cx="11050060" cy="583372"/>
          </a:xfrm>
        </p:spPr>
        <p:txBody>
          <a:bodyPr>
            <a:normAutofit/>
          </a:bodyPr>
          <a:lstStyle/>
          <a:p>
            <a:pPr algn="ctr"/>
            <a:r>
              <a:rPr lang="pt-BR" sz="2800" b="1" dirty="0">
                <a:latin typeface="Arial Black" panose="020B0A04020102020204" pitchFamily="34" charset="0"/>
                <a:cs typeface="Arial" panose="020B0604020202020204" pitchFamily="34" charset="0"/>
              </a:rPr>
              <a:t>Item 4.5/5.6 – Manter a própria separação quando VMC</a:t>
            </a:r>
            <a:endParaRPr lang="pt-BR" sz="2800" dirty="0">
              <a:latin typeface="Arial Black" panose="020B0A04020102020204" pitchFamily="34" charset="0"/>
            </a:endParaRPr>
          </a:p>
        </p:txBody>
      </p:sp>
      <p:sp>
        <p:nvSpPr>
          <p:cNvPr id="9" name="Espaço Reservado para Conteúdo 3"/>
          <p:cNvSpPr txBox="1">
            <a:spLocks/>
          </p:cNvSpPr>
          <p:nvPr/>
        </p:nvSpPr>
        <p:spPr>
          <a:xfrm>
            <a:off x="228787" y="2111648"/>
            <a:ext cx="11433896" cy="1996328"/>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pt-BR" sz="2000" b="1" dirty="0">
                <a:latin typeface="Arial" panose="020B0604020202020204" pitchFamily="34" charset="0"/>
                <a:cs typeface="Arial" panose="020B0604020202020204" pitchFamily="34" charset="0"/>
              </a:rPr>
              <a:t>NOTA: </a:t>
            </a:r>
            <a:r>
              <a:rPr lang="pt-BR" sz="2000" dirty="0">
                <a:latin typeface="Arial" panose="020B0604020202020204" pitchFamily="34" charset="0"/>
                <a:cs typeface="Arial" panose="020B0604020202020204" pitchFamily="34" charset="0"/>
              </a:rPr>
              <a:t>Conforme previsto em 3.9.2, </a:t>
            </a:r>
            <a:r>
              <a:rPr lang="pt-BR" sz="2000" b="1" dirty="0">
                <a:latin typeface="Arial" panose="020B0604020202020204" pitchFamily="34" charset="0"/>
                <a:cs typeface="Arial" panose="020B0604020202020204" pitchFamily="34" charset="0"/>
              </a:rPr>
              <a:t>a separação não será aplicada pelo órgão ATC </a:t>
            </a:r>
            <a:r>
              <a:rPr lang="pt-BR" sz="2000" dirty="0">
                <a:latin typeface="Arial" panose="020B0604020202020204" pitchFamily="34" charset="0"/>
                <a:cs typeface="Arial" panose="020B0604020202020204" pitchFamily="34" charset="0"/>
              </a:rPr>
              <a:t>quando as aeronaves forem autorizadas a voar, permanecendo em VMC e mantendo sua própria separação. Os pilotos nessa situação devem assegurar-se de que não operem próximos de outro tráfego, de maneira a causar desconforto ou perigo de colisão.</a:t>
            </a:r>
          </a:p>
        </p:txBody>
      </p:sp>
    </p:spTree>
    <p:extLst>
      <p:ext uri="{BB962C8B-B14F-4D97-AF65-F5344CB8AC3E}">
        <p14:creationId xmlns:p14="http://schemas.microsoft.com/office/powerpoint/2010/main" val="53276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0" nodeType="clickEffect">
                                  <p:stCondLst>
                                    <p:cond delay="0"/>
                                  </p:stCondLst>
                                  <p:childTnLst>
                                    <p:animEffect transition="out" filter="randombar(horizontal)">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par>
                                <p:cTn id="15" presetID="14" presetClass="exit" presetSubtype="10" fill="hold" grpId="1" nodeType="withEffect">
                                  <p:stCondLst>
                                    <p:cond delay="0"/>
                                  </p:stCondLst>
                                  <p:childTnLst>
                                    <p:animEffect transition="out" filter="randombar(horizontal)">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P spid="9"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CaixaDeTexto 1"/>
          <p:cNvSpPr txBox="1"/>
          <p:nvPr/>
        </p:nvSpPr>
        <p:spPr>
          <a:xfrm>
            <a:off x="326441" y="1408398"/>
            <a:ext cx="11539117" cy="1569660"/>
          </a:xfrm>
          <a:prstGeom prst="rect">
            <a:avLst/>
          </a:prstGeom>
          <a:noFill/>
        </p:spPr>
        <p:txBody>
          <a:bodyPr wrap="square" rtlCol="0">
            <a:spAutoFit/>
          </a:bodyPr>
          <a:lstStyle/>
          <a:p>
            <a:pPr algn="just">
              <a:spcBef>
                <a:spcPts val="600"/>
              </a:spcBef>
              <a:spcAft>
                <a:spcPts val="600"/>
              </a:spcAft>
            </a:pPr>
            <a:r>
              <a:rPr lang="pt-BR" sz="2400" dirty="0">
                <a:latin typeface="Arial" panose="020B0604020202020204" pitchFamily="34" charset="0"/>
                <a:cs typeface="Arial" panose="020B0604020202020204" pitchFamily="34" charset="0"/>
              </a:rPr>
              <a:t>3.13.1 </a:t>
            </a:r>
            <a:r>
              <a:rPr lang="pt-BR" sz="2400" b="1" dirty="0">
                <a:latin typeface="Arial" panose="020B0604020202020204" pitchFamily="34" charset="0"/>
                <a:cs typeface="Arial" panose="020B0604020202020204" pitchFamily="34" charset="0"/>
              </a:rPr>
              <a:t>Tráfego essencial </a:t>
            </a:r>
            <a:r>
              <a:rPr lang="pt-BR" sz="2400" dirty="0">
                <a:latin typeface="Arial" panose="020B0604020202020204" pitchFamily="34" charset="0"/>
                <a:cs typeface="Arial" panose="020B0604020202020204" pitchFamily="34" charset="0"/>
              </a:rPr>
              <a:t>é aquele tráfego controlado ao qual o órgão ATC proporciona separação, mas que, em relação a um determinado voo controlado, </a:t>
            </a:r>
            <a:r>
              <a:rPr lang="pt-BR" sz="2400" b="1" dirty="0">
                <a:latin typeface="Arial" panose="020B0604020202020204" pitchFamily="34" charset="0"/>
                <a:cs typeface="Arial" panose="020B0604020202020204" pitchFamily="34" charset="0"/>
              </a:rPr>
              <a:t>não está ou não estará </a:t>
            </a:r>
            <a:r>
              <a:rPr lang="pt-BR" sz="2400" dirty="0">
                <a:latin typeface="Arial" panose="020B0604020202020204" pitchFamily="34" charset="0"/>
                <a:cs typeface="Arial" panose="020B0604020202020204" pitchFamily="34" charset="0"/>
              </a:rPr>
              <a:t>dele separado pelos mínimos estabelecidos nesta publicação. </a:t>
            </a:r>
          </a:p>
        </p:txBody>
      </p:sp>
      <p:sp>
        <p:nvSpPr>
          <p:cNvPr id="3" name="Título 2"/>
          <p:cNvSpPr>
            <a:spLocks noGrp="1"/>
          </p:cNvSpPr>
          <p:nvPr>
            <p:ph type="title"/>
          </p:nvPr>
        </p:nvSpPr>
        <p:spPr>
          <a:xfrm>
            <a:off x="570970" y="715699"/>
            <a:ext cx="11050060" cy="583372"/>
          </a:xfrm>
        </p:spPr>
        <p:txBody>
          <a:bodyPr>
            <a:normAutofit/>
          </a:bodyPr>
          <a:lstStyle/>
          <a:p>
            <a:pPr algn="ctr"/>
            <a:r>
              <a:rPr lang="pt-BR" sz="2800" b="1" dirty="0">
                <a:latin typeface="Arial Black" panose="020B0A04020102020204" pitchFamily="34" charset="0"/>
                <a:cs typeface="Arial" panose="020B0604020202020204" pitchFamily="34" charset="0"/>
              </a:rPr>
              <a:t>3.13 INFORMAÇÃO DE TRÁFEGO ESSENCIAL </a:t>
            </a:r>
            <a:endParaRPr lang="pt-BR" sz="2800" dirty="0">
              <a:latin typeface="Arial Black" panose="020B0A04020102020204" pitchFamily="34" charset="0"/>
            </a:endParaRPr>
          </a:p>
        </p:txBody>
      </p:sp>
      <p:sp>
        <p:nvSpPr>
          <p:cNvPr id="10" name="Espaço Reservado para Conteúdo 3"/>
          <p:cNvSpPr txBox="1">
            <a:spLocks/>
          </p:cNvSpPr>
          <p:nvPr/>
        </p:nvSpPr>
        <p:spPr>
          <a:xfrm>
            <a:off x="379052" y="3144888"/>
            <a:ext cx="11433896" cy="2898467"/>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400" dirty="0">
                <a:latin typeface="Arial" panose="020B0604020202020204" pitchFamily="34" charset="0"/>
                <a:cs typeface="Arial" panose="020B0604020202020204" pitchFamily="34" charset="0"/>
              </a:rPr>
              <a:t>NOTA: Em conformidade com o item 3.9, é exigido do ATC prover separação entre os voos IFR no espaço aéreo de Classes A até E, e entre os voos IFR e VFR nas Classes B e C. Não é exigido do ATC prover separação entre os voos VFR, exceto dentro do espaço aéreo de Classe B. Portanto, os voos IFR ou VFR podem constituir tráfego essencial para um tráfego IFR; e os voos IFR podem constituir tráfego essencial para um tráfego VFR. Entretanto, </a:t>
            </a:r>
            <a:r>
              <a:rPr lang="pt-BR" sz="2400" b="1" dirty="0">
                <a:latin typeface="Arial" panose="020B0604020202020204" pitchFamily="34" charset="0"/>
                <a:cs typeface="Arial" panose="020B0604020202020204" pitchFamily="34" charset="0"/>
              </a:rPr>
              <a:t>um voo VFR não constituiria tráfego essencial para outros voos VFR, salvo dentro do espaço aéreo de Classe B</a:t>
            </a:r>
            <a:r>
              <a:rPr lang="pt-BR" sz="2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23982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CaixaDeTexto 1"/>
          <p:cNvSpPr txBox="1"/>
          <p:nvPr/>
        </p:nvSpPr>
        <p:spPr>
          <a:xfrm>
            <a:off x="303740" y="1658175"/>
            <a:ext cx="11539117" cy="707886"/>
          </a:xfrm>
          <a:prstGeom prst="rect">
            <a:avLst/>
          </a:prstGeom>
          <a:noFill/>
        </p:spPr>
        <p:txBody>
          <a:bodyPr wrap="square" rtlCol="0">
            <a:spAutoFit/>
          </a:bodyPr>
          <a:lstStyle/>
          <a:p>
            <a:pPr algn="just">
              <a:spcBef>
                <a:spcPts val="600"/>
              </a:spcBef>
              <a:spcAft>
                <a:spcPts val="600"/>
              </a:spcAft>
            </a:pPr>
            <a:r>
              <a:rPr lang="pt-BR" sz="2000" dirty="0">
                <a:latin typeface="Arial" panose="020B0604020202020204" pitchFamily="34" charset="0"/>
                <a:cs typeface="Arial" panose="020B0604020202020204" pitchFamily="34" charset="0"/>
              </a:rPr>
              <a:t>3.13.2 Deverá ser proporcionada informação de tráfego essencial aos voos controlados pertinentes sempre que constituírem tráfego essencial entre si. </a:t>
            </a:r>
          </a:p>
        </p:txBody>
      </p:sp>
      <p:sp>
        <p:nvSpPr>
          <p:cNvPr id="3" name="Título 2"/>
          <p:cNvSpPr>
            <a:spLocks noGrp="1"/>
          </p:cNvSpPr>
          <p:nvPr>
            <p:ph type="title"/>
          </p:nvPr>
        </p:nvSpPr>
        <p:spPr>
          <a:xfrm>
            <a:off x="570970" y="715699"/>
            <a:ext cx="11050060" cy="583372"/>
          </a:xfrm>
        </p:spPr>
        <p:txBody>
          <a:bodyPr>
            <a:normAutofit/>
          </a:bodyPr>
          <a:lstStyle/>
          <a:p>
            <a:pPr algn="ctr"/>
            <a:r>
              <a:rPr lang="pt-BR" sz="2800" b="1" dirty="0">
                <a:latin typeface="Arial Black" panose="020B0A04020102020204" pitchFamily="34" charset="0"/>
                <a:cs typeface="Arial" panose="020B0604020202020204" pitchFamily="34" charset="0"/>
              </a:rPr>
              <a:t>3.13 INFORMAÇÃO DE TRÁFEGO ESSENCIAL </a:t>
            </a:r>
            <a:endParaRPr lang="pt-BR" sz="2800" dirty="0">
              <a:latin typeface="Arial Black" panose="020B0A04020102020204" pitchFamily="34" charset="0"/>
            </a:endParaRPr>
          </a:p>
        </p:txBody>
      </p:sp>
      <p:sp>
        <p:nvSpPr>
          <p:cNvPr id="10" name="Espaço Reservado para Conteúdo 3"/>
          <p:cNvSpPr txBox="1">
            <a:spLocks/>
          </p:cNvSpPr>
          <p:nvPr/>
        </p:nvSpPr>
        <p:spPr>
          <a:xfrm>
            <a:off x="379052" y="3116758"/>
            <a:ext cx="11433896" cy="1073105"/>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NOTA: Essa informação referir-se-á, inevitavelmente, aos voos controlados que tiverem sido autorizados a manter sua própria separação, permanecendo em condições meteorológicas de voo visual e, também, sempre que a separação mínima planejada tenha sido infringida. </a:t>
            </a:r>
          </a:p>
        </p:txBody>
      </p:sp>
    </p:spTree>
    <p:extLst>
      <p:ext uri="{BB962C8B-B14F-4D97-AF65-F5344CB8AC3E}">
        <p14:creationId xmlns:p14="http://schemas.microsoft.com/office/powerpoint/2010/main" val="286468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10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
                                        </p:tgtEl>
                                      </p:cBhvr>
                                    </p:animEffect>
                                    <p:set>
                                      <p:cBhvr>
                                        <p:cTn id="24"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0" grpId="0" animBg="1"/>
      <p:bldP spid="10"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CaixaDeTexto 1"/>
          <p:cNvSpPr txBox="1"/>
          <p:nvPr/>
        </p:nvSpPr>
        <p:spPr>
          <a:xfrm>
            <a:off x="291215" y="1299071"/>
            <a:ext cx="11539117" cy="861774"/>
          </a:xfrm>
          <a:prstGeom prst="rect">
            <a:avLst/>
          </a:prstGeom>
          <a:noFill/>
        </p:spPr>
        <p:txBody>
          <a:bodyPr wrap="square" rtlCol="0">
            <a:spAutoFit/>
          </a:bodyPr>
          <a:lstStyle/>
          <a:p>
            <a:pPr algn="just">
              <a:spcBef>
                <a:spcPts val="600"/>
              </a:spcBef>
              <a:spcAft>
                <a:spcPts val="600"/>
              </a:spcAft>
            </a:pPr>
            <a:r>
              <a:rPr lang="pt-BR" sz="2000" dirty="0">
                <a:latin typeface="Arial" panose="020B0604020202020204" pitchFamily="34" charset="0"/>
                <a:cs typeface="Arial" panose="020B0604020202020204" pitchFamily="34" charset="0"/>
              </a:rPr>
              <a:t>3.13.3 A informação de tráfego essencial incluirá: </a:t>
            </a:r>
          </a:p>
          <a:p>
            <a:pPr marL="457200" indent="-457200" algn="just">
              <a:spcBef>
                <a:spcPts val="600"/>
              </a:spcBef>
              <a:spcAft>
                <a:spcPts val="600"/>
              </a:spcAft>
              <a:buAutoNum type="alphaLcParenR"/>
            </a:pPr>
            <a:r>
              <a:rPr lang="pt-BR" sz="2000" dirty="0">
                <a:latin typeface="Arial" panose="020B0604020202020204" pitchFamily="34" charset="0"/>
                <a:cs typeface="Arial" panose="020B0604020202020204" pitchFamily="34" charset="0"/>
              </a:rPr>
              <a:t>direção de voo, tipo e categoria da esteira de turbulência (</a:t>
            </a:r>
            <a:r>
              <a:rPr lang="pt-BR" sz="2000" b="1" dirty="0">
                <a:latin typeface="Arial" panose="020B0604020202020204" pitchFamily="34" charset="0"/>
                <a:cs typeface="Arial" panose="020B0604020202020204" pitchFamily="34" charset="0"/>
              </a:rPr>
              <a:t>se relevante</a:t>
            </a:r>
            <a:r>
              <a:rPr lang="pt-BR" sz="2000" dirty="0">
                <a:latin typeface="Arial" panose="020B0604020202020204" pitchFamily="34" charset="0"/>
                <a:cs typeface="Arial" panose="020B0604020202020204" pitchFamily="34" charset="0"/>
              </a:rPr>
              <a:t>);</a:t>
            </a:r>
          </a:p>
        </p:txBody>
      </p:sp>
      <p:sp>
        <p:nvSpPr>
          <p:cNvPr id="3" name="Título 2"/>
          <p:cNvSpPr>
            <a:spLocks noGrp="1"/>
          </p:cNvSpPr>
          <p:nvPr>
            <p:ph type="title"/>
          </p:nvPr>
        </p:nvSpPr>
        <p:spPr>
          <a:xfrm>
            <a:off x="570970" y="715699"/>
            <a:ext cx="11050060" cy="583372"/>
          </a:xfrm>
        </p:spPr>
        <p:txBody>
          <a:bodyPr>
            <a:normAutofit/>
          </a:bodyPr>
          <a:lstStyle/>
          <a:p>
            <a:pPr algn="ctr"/>
            <a:r>
              <a:rPr lang="pt-BR" sz="2800" b="1" dirty="0">
                <a:latin typeface="Arial Black" panose="020B0A04020102020204" pitchFamily="34" charset="0"/>
                <a:cs typeface="Arial" panose="020B0604020202020204" pitchFamily="34" charset="0"/>
              </a:rPr>
              <a:t>3.13 INFORMAÇÃO DE TRÁFEGO ESSENCIAL </a:t>
            </a:r>
            <a:endParaRPr lang="pt-BR" sz="2800" dirty="0">
              <a:latin typeface="Arial Black" panose="020B0A04020102020204" pitchFamily="34" charset="0"/>
            </a:endParaRPr>
          </a:p>
        </p:txBody>
      </p:sp>
      <p:sp>
        <p:nvSpPr>
          <p:cNvPr id="10" name="CaixaDeTexto 9"/>
          <p:cNvSpPr txBox="1"/>
          <p:nvPr/>
        </p:nvSpPr>
        <p:spPr>
          <a:xfrm>
            <a:off x="291215" y="3432507"/>
            <a:ext cx="11539117" cy="1785104"/>
          </a:xfrm>
          <a:prstGeom prst="rect">
            <a:avLst/>
          </a:prstGeom>
          <a:noFill/>
        </p:spPr>
        <p:txBody>
          <a:bodyPr wrap="square" rtlCol="0">
            <a:spAutoFit/>
          </a:bodyPr>
          <a:lstStyle/>
          <a:p>
            <a:pPr marL="457200" indent="-457200" algn="just">
              <a:spcBef>
                <a:spcPts val="600"/>
              </a:spcBef>
              <a:spcAft>
                <a:spcPts val="600"/>
              </a:spcAft>
              <a:buFont typeface="+mj-lt"/>
              <a:buAutoNum type="alphaLcParenR" startAt="2"/>
            </a:pPr>
            <a:r>
              <a:rPr lang="pt-BR" sz="2000" dirty="0">
                <a:latin typeface="Arial" panose="020B0604020202020204" pitchFamily="34" charset="0"/>
                <a:cs typeface="Arial" panose="020B0604020202020204" pitchFamily="34" charset="0"/>
              </a:rPr>
              <a:t>nível de voo (ou altitude) e</a:t>
            </a:r>
          </a:p>
          <a:p>
            <a:pPr marL="342900" indent="-342900" algn="just">
              <a:spcBef>
                <a:spcPts val="600"/>
              </a:spcBef>
              <a:spcAft>
                <a:spcPts val="600"/>
              </a:spcAft>
              <a:buFontTx/>
              <a:buChar char="-"/>
            </a:pPr>
            <a:r>
              <a:rPr lang="pt-BR" sz="2000" dirty="0">
                <a:latin typeface="Arial" panose="020B0604020202020204" pitchFamily="34" charset="0"/>
                <a:cs typeface="Arial" panose="020B0604020202020204" pitchFamily="34" charset="0"/>
              </a:rPr>
              <a:t>hora estimada sobre o ponto de notificação mais próximo onde o nível será cruzado;</a:t>
            </a:r>
          </a:p>
          <a:p>
            <a:pPr marL="342900" indent="-342900" algn="just">
              <a:spcBef>
                <a:spcPts val="600"/>
              </a:spcBef>
              <a:spcAft>
                <a:spcPts val="600"/>
              </a:spcAft>
              <a:buFontTx/>
              <a:buChar char="-"/>
            </a:pPr>
            <a:r>
              <a:rPr lang="pt-BR" sz="2000" dirty="0">
                <a:latin typeface="Arial" panose="020B0604020202020204" pitchFamily="34" charset="0"/>
                <a:cs typeface="Arial" panose="020B0604020202020204" pitchFamily="34" charset="0"/>
              </a:rPr>
              <a:t>posição relativa, em termos das 12 horas do relógio, e distância; ou </a:t>
            </a:r>
          </a:p>
          <a:p>
            <a:pPr marL="342900" indent="-342900" algn="just">
              <a:spcBef>
                <a:spcPts val="600"/>
              </a:spcBef>
              <a:spcAft>
                <a:spcPts val="600"/>
              </a:spcAft>
              <a:buFontTx/>
              <a:buChar char="-"/>
            </a:pPr>
            <a:r>
              <a:rPr lang="pt-BR" sz="2000" dirty="0">
                <a:latin typeface="Arial" panose="020B0604020202020204" pitchFamily="34" charset="0"/>
                <a:cs typeface="Arial" panose="020B0604020202020204" pitchFamily="34" charset="0"/>
              </a:rPr>
              <a:t>posição real ou estimada;</a:t>
            </a:r>
          </a:p>
        </p:txBody>
      </p:sp>
      <p:sp>
        <p:nvSpPr>
          <p:cNvPr id="14" name="CaixaDeTexto 13"/>
          <p:cNvSpPr txBox="1"/>
          <p:nvPr/>
        </p:nvSpPr>
        <p:spPr>
          <a:xfrm>
            <a:off x="291215" y="5358667"/>
            <a:ext cx="11539117" cy="400110"/>
          </a:xfrm>
          <a:prstGeom prst="rect">
            <a:avLst/>
          </a:prstGeom>
          <a:noFill/>
        </p:spPr>
        <p:txBody>
          <a:bodyPr wrap="square" rtlCol="0">
            <a:spAutoFit/>
          </a:bodyPr>
          <a:lstStyle/>
          <a:p>
            <a:pPr marL="457200" indent="-457200" algn="just">
              <a:spcBef>
                <a:spcPts val="600"/>
              </a:spcBef>
              <a:spcAft>
                <a:spcPts val="600"/>
              </a:spcAft>
              <a:buFont typeface="+mj-lt"/>
              <a:buAutoNum type="alphaLcParenR" startAt="3"/>
            </a:pPr>
            <a:r>
              <a:rPr lang="pt-BR" sz="2000" dirty="0">
                <a:latin typeface="Arial" panose="020B0604020202020204" pitchFamily="34" charset="0"/>
                <a:cs typeface="Arial" panose="020B0604020202020204" pitchFamily="34" charset="0"/>
              </a:rPr>
              <a:t>outras informações.</a:t>
            </a:r>
          </a:p>
        </p:txBody>
      </p:sp>
      <p:sp>
        <p:nvSpPr>
          <p:cNvPr id="15" name="Espaço Reservado para Conteúdo 3"/>
          <p:cNvSpPr txBox="1">
            <a:spLocks/>
          </p:cNvSpPr>
          <p:nvPr/>
        </p:nvSpPr>
        <p:spPr>
          <a:xfrm>
            <a:off x="379052" y="2313354"/>
            <a:ext cx="11433896" cy="1073105"/>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pt-BR" sz="2000" dirty="0">
                <a:latin typeface="Arial" panose="020B0604020202020204" pitchFamily="34" charset="0"/>
                <a:cs typeface="Arial" panose="020B0604020202020204" pitchFamily="34" charset="0"/>
              </a:rPr>
              <a:t>NOTA: Somente será informada a categoria de esteira de turbulência se a aeronave em questão for de uma categoria de esteira de turbulência </a:t>
            </a:r>
            <a:r>
              <a:rPr lang="pt-BR" sz="2000" b="1" dirty="0">
                <a:latin typeface="Arial" panose="020B0604020202020204" pitchFamily="34" charset="0"/>
                <a:cs typeface="Arial" panose="020B0604020202020204" pitchFamily="34" charset="0"/>
              </a:rPr>
              <a:t>mais pesada do que a aeronave para a qual a informação de tráfego essencial é dirigida</a:t>
            </a:r>
            <a:r>
              <a:rPr lang="pt-BR"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5440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1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xit" presetSubtype="10" fill="hold" grpId="1" nodeType="clickEffect">
                                  <p:stCondLst>
                                    <p:cond delay="0"/>
                                  </p:stCondLst>
                                  <p:childTnLst>
                                    <p:animEffect transition="out" filter="randombar(horizontal)">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par>
                                <p:cTn id="42" presetID="14" presetClass="exit" presetSubtype="10" fill="hold" grpId="0" nodeType="withEffect">
                                  <p:stCondLst>
                                    <p:cond delay="0"/>
                                  </p:stCondLst>
                                  <p:childTnLst>
                                    <p:animEffect transition="out" filter="randombar(horizontal)">
                                      <p:cBhvr>
                                        <p:cTn id="43" dur="500"/>
                                        <p:tgtEl>
                                          <p:spTgt spid="3"/>
                                        </p:tgtEl>
                                      </p:cBhvr>
                                    </p:animEffect>
                                    <p:set>
                                      <p:cBhvr>
                                        <p:cTn id="44" dur="1" fill="hold">
                                          <p:stCondLst>
                                            <p:cond delay="499"/>
                                          </p:stCondLst>
                                        </p:cTn>
                                        <p:tgtEl>
                                          <p:spTgt spid="3"/>
                                        </p:tgtEl>
                                        <p:attrNameLst>
                                          <p:attrName>style.visibility</p:attrName>
                                        </p:attrNameLst>
                                      </p:cBhvr>
                                      <p:to>
                                        <p:strVal val="hidden"/>
                                      </p:to>
                                    </p:set>
                                  </p:childTnLst>
                                </p:cTn>
                              </p:par>
                              <p:par>
                                <p:cTn id="45" presetID="14" presetClass="exit" presetSubtype="10" fill="hold" grpId="1" nodeType="withEffect">
                                  <p:stCondLst>
                                    <p:cond delay="0"/>
                                  </p:stCondLst>
                                  <p:childTnLst>
                                    <p:animEffect transition="out" filter="randombar(horizontal)">
                                      <p:cBhvr>
                                        <p:cTn id="46" dur="500"/>
                                        <p:tgtEl>
                                          <p:spTgt spid="2">
                                            <p:txEl>
                                              <p:pRg st="0" end="0"/>
                                            </p:txEl>
                                          </p:spTgt>
                                        </p:tgtEl>
                                      </p:cBhvr>
                                    </p:animEffect>
                                    <p:set>
                                      <p:cBhvr>
                                        <p:cTn id="47" dur="1" fill="hold">
                                          <p:stCondLst>
                                            <p:cond delay="499"/>
                                          </p:stCondLst>
                                        </p:cTn>
                                        <p:tgtEl>
                                          <p:spTgt spid="2">
                                            <p:txEl>
                                              <p:pRg st="0" end="0"/>
                                            </p:txEl>
                                          </p:spTgt>
                                        </p:tgtEl>
                                        <p:attrNameLst>
                                          <p:attrName>style.visibility</p:attrName>
                                        </p:attrNameLst>
                                      </p:cBhvr>
                                      <p:to>
                                        <p:strVal val="hidden"/>
                                      </p:to>
                                    </p:set>
                                  </p:childTnLst>
                                </p:cTn>
                              </p:par>
                              <p:par>
                                <p:cTn id="48" presetID="14" presetClass="exit" presetSubtype="10" fill="hold" grpId="1" nodeType="withEffect">
                                  <p:stCondLst>
                                    <p:cond delay="0"/>
                                  </p:stCondLst>
                                  <p:childTnLst>
                                    <p:animEffect transition="out" filter="randombar(horizontal)">
                                      <p:cBhvr>
                                        <p:cTn id="49" dur="500"/>
                                        <p:tgtEl>
                                          <p:spTgt spid="2">
                                            <p:txEl>
                                              <p:pRg st="1" end="1"/>
                                            </p:txEl>
                                          </p:spTgt>
                                        </p:tgtEl>
                                      </p:cBhvr>
                                    </p:animEffect>
                                    <p:set>
                                      <p:cBhvr>
                                        <p:cTn id="50" dur="1" fill="hold">
                                          <p:stCondLst>
                                            <p:cond delay="499"/>
                                          </p:stCondLst>
                                        </p:cTn>
                                        <p:tgtEl>
                                          <p:spTgt spid="2">
                                            <p:txEl>
                                              <p:pRg st="1" end="1"/>
                                            </p:txEl>
                                          </p:spTgt>
                                        </p:tgtEl>
                                        <p:attrNameLst>
                                          <p:attrName>style.visibility</p:attrName>
                                        </p:attrNameLst>
                                      </p:cBhvr>
                                      <p:to>
                                        <p:strVal val="hidden"/>
                                      </p:to>
                                    </p:set>
                                  </p:childTnLst>
                                </p:cTn>
                              </p:par>
                              <p:par>
                                <p:cTn id="51" presetID="14" presetClass="exit" presetSubtype="10" fill="hold" grpId="1" nodeType="withEffect">
                                  <p:stCondLst>
                                    <p:cond delay="0"/>
                                  </p:stCondLst>
                                  <p:childTnLst>
                                    <p:animEffect transition="out" filter="randombar(horizontal)">
                                      <p:cBhvr>
                                        <p:cTn id="52" dur="500"/>
                                        <p:tgtEl>
                                          <p:spTgt spid="10"/>
                                        </p:tgtEl>
                                      </p:cBhvr>
                                    </p:animEffect>
                                    <p:set>
                                      <p:cBhvr>
                                        <p:cTn id="53" dur="1" fill="hold">
                                          <p:stCondLst>
                                            <p:cond delay="499"/>
                                          </p:stCondLst>
                                        </p:cTn>
                                        <p:tgtEl>
                                          <p:spTgt spid="10"/>
                                        </p:tgtEl>
                                        <p:attrNameLst>
                                          <p:attrName>style.visibility</p:attrName>
                                        </p:attrNameLst>
                                      </p:cBhvr>
                                      <p:to>
                                        <p:strVal val="hidden"/>
                                      </p:to>
                                    </p:set>
                                  </p:childTnLst>
                                </p:cTn>
                              </p:par>
                              <p:par>
                                <p:cTn id="54" presetID="14" presetClass="exit" presetSubtype="10" fill="hold" grpId="1" nodeType="withEffect">
                                  <p:stCondLst>
                                    <p:cond delay="0"/>
                                  </p:stCondLst>
                                  <p:childTnLst>
                                    <p:animEffect transition="out" filter="randombar(horizontal)">
                                      <p:cBhvr>
                                        <p:cTn id="55" dur="500"/>
                                        <p:tgtEl>
                                          <p:spTgt spid="14"/>
                                        </p:tgtEl>
                                      </p:cBhvr>
                                    </p:animEffect>
                                    <p:set>
                                      <p:cBhvr>
                                        <p:cTn id="56"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P spid="3" grpId="0"/>
      <p:bldP spid="10" grpId="0"/>
      <p:bldP spid="10" grpId="1"/>
      <p:bldP spid="14" grpId="0"/>
      <p:bldP spid="14" grpId="1"/>
      <p:bldP spid="15" grpId="0" animBg="1"/>
      <p:bldP spid="15"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5" name="Tabela 4"/>
          <p:cNvGraphicFramePr>
            <a:graphicFrameLocks noGrp="1"/>
          </p:cNvGraphicFramePr>
          <p:nvPr>
            <p:extLst>
              <p:ext uri="{D42A27DB-BD31-4B8C-83A1-F6EECF244321}">
                <p14:modId xmlns:p14="http://schemas.microsoft.com/office/powerpoint/2010/main" val="660943048"/>
              </p:ext>
            </p:extLst>
          </p:nvPr>
        </p:nvGraphicFramePr>
        <p:xfrm>
          <a:off x="314447" y="715703"/>
          <a:ext cx="11521238" cy="6054316"/>
        </p:xfrm>
        <a:graphic>
          <a:graphicData uri="http://schemas.openxmlformats.org/drawingml/2006/table">
            <a:tbl>
              <a:tblPr firstRow="1" firstCol="1" lastRow="1" lastCol="1" bandRow="1" bandCol="1">
                <a:tableStyleId>{5C22544A-7EE6-4342-B048-85BDC9FD1C3A}</a:tableStyleId>
              </a:tblPr>
              <a:tblGrid>
                <a:gridCol w="752353">
                  <a:extLst>
                    <a:ext uri="{9D8B030D-6E8A-4147-A177-3AD203B41FA5}">
                      <a16:colId xmlns:a16="http://schemas.microsoft.com/office/drawing/2014/main" val="20000"/>
                    </a:ext>
                  </a:extLst>
                </a:gridCol>
                <a:gridCol w="1195754">
                  <a:extLst>
                    <a:ext uri="{9D8B030D-6E8A-4147-A177-3AD203B41FA5}">
                      <a16:colId xmlns:a16="http://schemas.microsoft.com/office/drawing/2014/main" val="20001"/>
                    </a:ext>
                  </a:extLst>
                </a:gridCol>
                <a:gridCol w="1817077">
                  <a:extLst>
                    <a:ext uri="{9D8B030D-6E8A-4147-A177-3AD203B41FA5}">
                      <a16:colId xmlns:a16="http://schemas.microsoft.com/office/drawing/2014/main" val="20002"/>
                    </a:ext>
                  </a:extLst>
                </a:gridCol>
                <a:gridCol w="3272335">
                  <a:extLst>
                    <a:ext uri="{9D8B030D-6E8A-4147-A177-3AD203B41FA5}">
                      <a16:colId xmlns:a16="http://schemas.microsoft.com/office/drawing/2014/main" val="20003"/>
                    </a:ext>
                  </a:extLst>
                </a:gridCol>
                <a:gridCol w="1600304">
                  <a:extLst>
                    <a:ext uri="{9D8B030D-6E8A-4147-A177-3AD203B41FA5}">
                      <a16:colId xmlns:a16="http://schemas.microsoft.com/office/drawing/2014/main" val="20004"/>
                    </a:ext>
                  </a:extLst>
                </a:gridCol>
                <a:gridCol w="1600304">
                  <a:extLst>
                    <a:ext uri="{9D8B030D-6E8A-4147-A177-3AD203B41FA5}">
                      <a16:colId xmlns:a16="http://schemas.microsoft.com/office/drawing/2014/main" val="20005"/>
                    </a:ext>
                  </a:extLst>
                </a:gridCol>
                <a:gridCol w="1283111">
                  <a:extLst>
                    <a:ext uri="{9D8B030D-6E8A-4147-A177-3AD203B41FA5}">
                      <a16:colId xmlns:a16="http://schemas.microsoft.com/office/drawing/2014/main" val="20006"/>
                    </a:ext>
                  </a:extLst>
                </a:gridCol>
              </a:tblGrid>
              <a:tr h="262076">
                <a:tc rowSpan="2">
                  <a:txBody>
                    <a:bodyPr/>
                    <a:lstStyle/>
                    <a:p>
                      <a:pPr algn="ctr">
                        <a:spcAft>
                          <a:spcPts val="0"/>
                        </a:spcAft>
                      </a:pPr>
                      <a:r>
                        <a:rPr lang="pt-PT" sz="1200" b="1" dirty="0">
                          <a:effectLst/>
                          <a:latin typeface="Arial" pitchFamily="34" charset="0"/>
                          <a:cs typeface="Arial" pitchFamily="34" charset="0"/>
                        </a:rPr>
                        <a:t> CLASSE</a:t>
                      </a:r>
                      <a:endParaRPr lang="pt-BR" sz="1200" b="1" dirty="0">
                        <a:effectLst/>
                        <a:latin typeface="Arial" pitchFamily="34" charset="0"/>
                        <a:ea typeface="Times New Roman"/>
                        <a:cs typeface="Arial" pitchFamily="34" charset="0"/>
                      </a:endParaRPr>
                    </a:p>
                  </a:txBody>
                  <a:tcPr marL="0" marR="0" marT="0" marB="0" anchor="ctr"/>
                </a:tc>
                <a:tc rowSpan="2">
                  <a:txBody>
                    <a:bodyPr/>
                    <a:lstStyle/>
                    <a:p>
                      <a:pPr marL="71120" marR="63500" algn="ctr">
                        <a:spcAft>
                          <a:spcPts val="0"/>
                        </a:spcAft>
                      </a:pPr>
                      <a:r>
                        <a:rPr lang="pt-PT" sz="1200" b="1" dirty="0">
                          <a:effectLst/>
                          <a:latin typeface="Arial" pitchFamily="34" charset="0"/>
                          <a:cs typeface="Arial" pitchFamily="34" charset="0"/>
                        </a:rPr>
                        <a:t>TIPO DE VOO</a:t>
                      </a:r>
                      <a:endParaRPr lang="pt-BR" sz="1200" b="1"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tcPr>
                </a:tc>
                <a:tc rowSpan="2">
                  <a:txBody>
                    <a:bodyPr/>
                    <a:lstStyle/>
                    <a:p>
                      <a:pPr marL="141605" indent="-96520" algn="ctr">
                        <a:spcAft>
                          <a:spcPts val="0"/>
                        </a:spcAft>
                      </a:pPr>
                      <a:r>
                        <a:rPr lang="pt-PT" sz="1200" b="1" dirty="0">
                          <a:effectLst/>
                          <a:latin typeface="Arial" pitchFamily="34" charset="0"/>
                          <a:cs typeface="Arial" pitchFamily="34" charset="0"/>
                        </a:rPr>
                        <a:t>SEPARAÇÃO PROVIDA</a:t>
                      </a:r>
                      <a:endParaRPr lang="pt-BR" sz="1200" b="1"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tcPr>
                </a:tc>
                <a:tc rowSpan="2">
                  <a:txBody>
                    <a:bodyPr/>
                    <a:lstStyle/>
                    <a:p>
                      <a:pPr marL="70485" algn="ctr">
                        <a:spcBef>
                          <a:spcPts val="940"/>
                        </a:spcBef>
                        <a:spcAft>
                          <a:spcPts val="0"/>
                        </a:spcAft>
                      </a:pPr>
                      <a:r>
                        <a:rPr lang="pt-PT" sz="1200" b="1" dirty="0">
                          <a:effectLst/>
                          <a:latin typeface="Arial" pitchFamily="34" charset="0"/>
                          <a:cs typeface="Arial" pitchFamily="34" charset="0"/>
                        </a:rPr>
                        <a:t>SERVIÇO PRESTADO</a:t>
                      </a:r>
                      <a:endParaRPr lang="pt-BR" sz="1200" b="1" dirty="0">
                        <a:effectLst/>
                        <a:latin typeface="Arial" pitchFamily="34" charset="0"/>
                        <a:ea typeface="Times New Roman"/>
                        <a:cs typeface="Arial" pitchFamily="34" charset="0"/>
                      </a:endParaRPr>
                    </a:p>
                  </a:txBody>
                  <a:tcPr marL="0" marR="0" marT="0" marB="0" anchor="ctr">
                    <a:lnR w="127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tcPr>
                </a:tc>
                <a:tc gridSpan="3">
                  <a:txBody>
                    <a:bodyPr/>
                    <a:lstStyle/>
                    <a:p>
                      <a:pPr marL="426085" algn="ctr">
                        <a:spcBef>
                          <a:spcPts val="370"/>
                        </a:spcBef>
                        <a:spcAft>
                          <a:spcPts val="0"/>
                        </a:spcAft>
                      </a:pPr>
                      <a:r>
                        <a:rPr lang="pt-PT" sz="1200" b="1" dirty="0">
                          <a:effectLst/>
                          <a:latin typeface="Arial" panose="020B0604020202020204" pitchFamily="34" charset="0"/>
                          <a:cs typeface="Arial" panose="020B0604020202020204" pitchFamily="34" charset="0"/>
                        </a:rPr>
                        <a:t>REQUISITOS PARA UTILIZAÇÃO</a:t>
                      </a:r>
                      <a:endParaRPr lang="pt-BR" sz="1200" b="1" dirty="0">
                        <a:effectLst/>
                        <a:latin typeface="Arial" panose="020B0604020202020204" pitchFamily="34" charset="0"/>
                        <a:ea typeface="Times New Roman"/>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445990">
                <a:tc vMerge="1">
                  <a:txBody>
                    <a:bodyPr/>
                    <a:lstStyle/>
                    <a:p>
                      <a:endParaRPr lang="pt-BR"/>
                    </a:p>
                  </a:txBody>
                  <a:tcPr/>
                </a:tc>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marL="134620" marR="114300" indent="43815" algn="ctr">
                        <a:spcBef>
                          <a:spcPts val="630"/>
                        </a:spcBef>
                        <a:spcAft>
                          <a:spcPts val="0"/>
                        </a:spcAft>
                      </a:pPr>
                      <a:r>
                        <a:rPr lang="pt-PT" sz="1200" b="1" dirty="0">
                          <a:solidFill>
                            <a:schemeClr val="bg1"/>
                          </a:solidFill>
                          <a:effectLst/>
                          <a:latin typeface="Arial" pitchFamily="34" charset="0"/>
                          <a:cs typeface="Arial" pitchFamily="34" charset="0"/>
                        </a:rPr>
                        <a:t>Limite de velocidade</a:t>
                      </a:r>
                      <a:endParaRPr lang="pt-BR" sz="1200" b="1" dirty="0">
                        <a:solidFill>
                          <a:schemeClr val="bg1"/>
                        </a:solidFill>
                        <a:effectLst/>
                        <a:latin typeface="Arial" pitchFamily="34" charset="0"/>
                        <a:ea typeface="Times New Roman"/>
                        <a:cs typeface="Arial" pitchFamily="34" charset="0"/>
                      </a:endParaRPr>
                    </a:p>
                  </a:txBody>
                  <a:tcPr marL="0" marR="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5B9BD5"/>
                    </a:solidFill>
                  </a:tcPr>
                </a:tc>
                <a:tc>
                  <a:txBody>
                    <a:bodyPr/>
                    <a:lstStyle/>
                    <a:p>
                      <a:pPr marL="42545" indent="142875" algn="ctr">
                        <a:spcBef>
                          <a:spcPts val="630"/>
                        </a:spcBef>
                        <a:spcAft>
                          <a:spcPts val="0"/>
                        </a:spcAft>
                      </a:pPr>
                      <a:r>
                        <a:rPr lang="pt-PT" sz="1200" b="1" dirty="0">
                          <a:solidFill>
                            <a:schemeClr val="bg1"/>
                          </a:solidFill>
                          <a:effectLst/>
                          <a:latin typeface="Arial" pitchFamily="34" charset="0"/>
                          <a:cs typeface="Arial" pitchFamily="34" charset="0"/>
                        </a:rPr>
                        <a:t>Requisitos de Radiocomunicação</a:t>
                      </a:r>
                      <a:endParaRPr lang="pt-BR" sz="1200" b="1" dirty="0">
                        <a:solidFill>
                          <a:schemeClr val="bg1"/>
                        </a:solidFill>
                        <a:effectLst/>
                        <a:latin typeface="Arial" pitchFamily="34" charset="0"/>
                        <a:ea typeface="Times New Roman"/>
                        <a:cs typeface="Arial" pitchFamily="34" charset="0"/>
                      </a:endParaRPr>
                    </a:p>
                  </a:txBody>
                  <a:tcPr marL="0" marR="0" marT="0" marB="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5B9BD5"/>
                    </a:solidFill>
                  </a:tcPr>
                </a:tc>
                <a:tc>
                  <a:txBody>
                    <a:bodyPr/>
                    <a:lstStyle/>
                    <a:p>
                      <a:pPr marL="63500" marR="55880" algn="ctr">
                        <a:lnSpc>
                          <a:spcPts val="1150"/>
                        </a:lnSpc>
                        <a:spcBef>
                          <a:spcPts val="55"/>
                        </a:spcBef>
                        <a:spcAft>
                          <a:spcPts val="0"/>
                        </a:spcAft>
                      </a:pPr>
                      <a:r>
                        <a:rPr lang="pt-PT" sz="1200" b="1" dirty="0">
                          <a:effectLst/>
                          <a:latin typeface="Arial" pitchFamily="34" charset="0"/>
                          <a:cs typeface="Arial" pitchFamily="34" charset="0"/>
                        </a:rPr>
                        <a:t>Sujeito a uma Autorização ATC</a:t>
                      </a:r>
                      <a:endParaRPr lang="pt-BR" sz="1200" b="1" dirty="0">
                        <a:effectLst/>
                        <a:latin typeface="Arial" pitchFamily="34" charset="0"/>
                        <a:ea typeface="Times New Roman"/>
                        <a:cs typeface="Arial" pitchFamily="34" charset="0"/>
                      </a:endParaRPr>
                    </a:p>
                  </a:txBody>
                  <a:tcPr marL="0" marR="0" marT="0" marB="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178396">
                <a:tc>
                  <a:txBody>
                    <a:bodyPr/>
                    <a:lstStyle/>
                    <a:p>
                      <a:pPr marL="8890" algn="ctr">
                        <a:spcBef>
                          <a:spcPts val="570"/>
                        </a:spcBef>
                        <a:spcAft>
                          <a:spcPts val="0"/>
                        </a:spcAft>
                      </a:pPr>
                      <a:r>
                        <a:rPr lang="pt-PT" sz="1200" dirty="0">
                          <a:effectLst/>
                          <a:latin typeface="Arial" pitchFamily="34" charset="0"/>
                          <a:cs typeface="Arial" pitchFamily="34" charset="0"/>
                        </a:rPr>
                        <a:t>A</a:t>
                      </a:r>
                      <a:endParaRPr lang="pt-BR" sz="1200" dirty="0">
                        <a:effectLst/>
                        <a:latin typeface="Arial" pitchFamily="34" charset="0"/>
                        <a:ea typeface="Times New Roman"/>
                        <a:cs typeface="Arial" pitchFamily="34" charset="0"/>
                      </a:endParaRPr>
                    </a:p>
                  </a:txBody>
                  <a:tcPr marL="0" marR="0" marT="0"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tcPr>
                </a:tc>
                <a:tc>
                  <a:txBody>
                    <a:bodyPr/>
                    <a:lstStyle/>
                    <a:p>
                      <a:pPr marL="68580" marR="63500" algn="ctr">
                        <a:spcBef>
                          <a:spcPts val="570"/>
                        </a:spcBef>
                        <a:spcAft>
                          <a:spcPts val="0"/>
                        </a:spcAft>
                      </a:pPr>
                      <a:r>
                        <a:rPr lang="pt-PT" sz="1200" dirty="0">
                          <a:effectLst/>
                          <a:latin typeface="Arial" pitchFamily="34" charset="0"/>
                          <a:cs typeface="Arial" pitchFamily="34" charset="0"/>
                        </a:rPr>
                        <a:t>IFR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FF7"/>
                    </a:solidFill>
                  </a:tcPr>
                </a:tc>
                <a:tc>
                  <a:txBody>
                    <a:bodyPr/>
                    <a:lstStyle/>
                    <a:p>
                      <a:pPr marL="168910" indent="42545" algn="ctr">
                        <a:lnSpc>
                          <a:spcPts val="1140"/>
                        </a:lnSpc>
                        <a:spcBef>
                          <a:spcPts val="30"/>
                        </a:spcBef>
                        <a:spcAft>
                          <a:spcPts val="0"/>
                        </a:spcAft>
                      </a:pPr>
                      <a:r>
                        <a:rPr lang="pt-PT" sz="1200" dirty="0">
                          <a:effectLst/>
                          <a:latin typeface="Arial" pitchFamily="34" charset="0"/>
                          <a:cs typeface="Arial" pitchFamily="34" charset="0"/>
                        </a:rPr>
                        <a:t>A todas aeronaves</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FF7"/>
                    </a:solidFill>
                  </a:tcPr>
                </a:tc>
                <a:tc>
                  <a:txBody>
                    <a:bodyPr/>
                    <a:lstStyle/>
                    <a:p>
                      <a:pPr marL="41275" algn="ctr">
                        <a:lnSpc>
                          <a:spcPts val="1140"/>
                        </a:lnSpc>
                        <a:spcBef>
                          <a:spcPts val="30"/>
                        </a:spcBef>
                        <a:spcAft>
                          <a:spcPts val="0"/>
                        </a:spcAft>
                      </a:pPr>
                      <a:r>
                        <a:rPr lang="pt-PT" sz="1200" dirty="0">
                          <a:effectLst/>
                          <a:latin typeface="Arial" pitchFamily="34" charset="0"/>
                          <a:cs typeface="Arial" pitchFamily="34" charset="0"/>
                        </a:rPr>
                        <a:t>Serviço de controle de tráfego aéreo</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FF7"/>
                    </a:solidFill>
                  </a:tcPr>
                </a:tc>
                <a:tc>
                  <a:txBody>
                    <a:bodyPr/>
                    <a:lstStyle/>
                    <a:p>
                      <a:pPr marL="60960" marR="52070" algn="ctr">
                        <a:spcBef>
                          <a:spcPts val="570"/>
                        </a:spcBef>
                        <a:spcAft>
                          <a:spcPts val="0"/>
                        </a:spcAft>
                      </a:pPr>
                      <a:r>
                        <a:rPr lang="pt-PT" sz="1200" dirty="0">
                          <a:effectLst/>
                          <a:latin typeface="Arial" pitchFamily="34" charset="0"/>
                          <a:cs typeface="Arial" pitchFamily="34" charset="0"/>
                        </a:rPr>
                        <a:t>Não aplicável</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FF7"/>
                    </a:solidFill>
                  </a:tcPr>
                </a:tc>
                <a:tc>
                  <a:txBody>
                    <a:bodyPr/>
                    <a:lstStyle/>
                    <a:p>
                      <a:pPr marL="62230" marR="56515" algn="ctr">
                        <a:spcBef>
                          <a:spcPts val="570"/>
                        </a:spcBef>
                        <a:spcAft>
                          <a:spcPts val="0"/>
                        </a:spcAft>
                      </a:pPr>
                      <a:r>
                        <a:rPr lang="pt-PT" sz="1200" dirty="0">
                          <a:effectLst/>
                          <a:latin typeface="Arial" pitchFamily="34" charset="0"/>
                          <a:cs typeface="Arial" pitchFamily="34" charset="0"/>
                        </a:rPr>
                        <a:t>Bilateral contínua</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FF7"/>
                    </a:solidFill>
                  </a:tcPr>
                </a:tc>
                <a:tc>
                  <a:txBody>
                    <a:bodyPr/>
                    <a:lstStyle/>
                    <a:p>
                      <a:pPr marL="0" indent="0" algn="ctr">
                        <a:spcBef>
                          <a:spcPts val="570"/>
                        </a:spcBef>
                        <a:spcAft>
                          <a:spcPts val="0"/>
                        </a:spcAft>
                      </a:pPr>
                      <a:r>
                        <a:rPr lang="pt-PT" sz="1200" b="0" dirty="0">
                          <a:solidFill>
                            <a:schemeClr val="tx1"/>
                          </a:solidFill>
                          <a:effectLst/>
                          <a:latin typeface="Arial" pitchFamily="34" charset="0"/>
                          <a:cs typeface="Arial" pitchFamily="34" charset="0"/>
                        </a:rPr>
                        <a:t>Sim</a:t>
                      </a:r>
                      <a:endParaRPr lang="pt-BR" sz="1200" b="0" dirty="0">
                        <a:solidFill>
                          <a:schemeClr val="tx1"/>
                        </a:solidFill>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FF7"/>
                    </a:solidFill>
                  </a:tcPr>
                </a:tc>
                <a:extLst>
                  <a:ext uri="{0D108BD9-81ED-4DB2-BD59-A6C34878D82A}">
                    <a16:rowId xmlns:a16="http://schemas.microsoft.com/office/drawing/2014/main" val="10002"/>
                  </a:ext>
                </a:extLst>
              </a:tr>
              <a:tr h="142465">
                <a:tc rowSpan="2">
                  <a:txBody>
                    <a:bodyPr/>
                    <a:lstStyle/>
                    <a:p>
                      <a:pPr marL="8255" algn="ctr">
                        <a:spcBef>
                          <a:spcPts val="620"/>
                        </a:spcBef>
                        <a:spcAft>
                          <a:spcPts val="0"/>
                        </a:spcAft>
                      </a:pPr>
                      <a:r>
                        <a:rPr lang="pt-PT" sz="1200" dirty="0">
                          <a:effectLst/>
                          <a:latin typeface="Arial" pitchFamily="34" charset="0"/>
                          <a:cs typeface="Arial" pitchFamily="34" charset="0"/>
                        </a:rPr>
                        <a:t>B</a:t>
                      </a:r>
                      <a:endParaRPr lang="pt-BR" sz="1200" dirty="0">
                        <a:effectLst/>
                        <a:latin typeface="Arial" pitchFamily="34" charset="0"/>
                        <a:ea typeface="Times New Roman"/>
                        <a:cs typeface="Arial" pitchFamily="34" charset="0"/>
                      </a:endParaRP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68580" marR="63500" algn="ctr">
                        <a:lnSpc>
                          <a:spcPts val="1010"/>
                        </a:lnSpc>
                        <a:spcAft>
                          <a:spcPts val="0"/>
                        </a:spcAft>
                      </a:pPr>
                      <a:r>
                        <a:rPr lang="pt-PT" sz="1200" dirty="0">
                          <a:effectLst/>
                          <a:latin typeface="Arial" pitchFamily="34" charset="0"/>
                          <a:cs typeface="Arial" pitchFamily="34" charset="0"/>
                        </a:rPr>
                        <a:t>IFR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rgbClr val="D2DEEF"/>
                    </a:solidFill>
                  </a:tcPr>
                </a:tc>
                <a:tc rowSpan="2">
                  <a:txBody>
                    <a:bodyPr/>
                    <a:lstStyle/>
                    <a:p>
                      <a:pPr marL="168910" indent="59055" algn="ctr">
                        <a:lnSpc>
                          <a:spcPts val="1150"/>
                        </a:lnSpc>
                        <a:spcBef>
                          <a:spcPts val="45"/>
                        </a:spcBef>
                        <a:spcAft>
                          <a:spcPts val="0"/>
                        </a:spcAft>
                      </a:pPr>
                      <a:r>
                        <a:rPr lang="pt-PT" sz="1200" dirty="0">
                          <a:effectLst/>
                          <a:latin typeface="Arial" pitchFamily="34" charset="0"/>
                          <a:cs typeface="Arial" pitchFamily="34" charset="0"/>
                        </a:rPr>
                        <a:t>A todas aeronaves</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2DEEF"/>
                    </a:solidFill>
                  </a:tcPr>
                </a:tc>
                <a:tc rowSpan="2">
                  <a:txBody>
                    <a:bodyPr/>
                    <a:lstStyle/>
                    <a:p>
                      <a:pPr marL="41275" algn="ctr">
                        <a:lnSpc>
                          <a:spcPts val="1150"/>
                        </a:lnSpc>
                        <a:spcBef>
                          <a:spcPts val="45"/>
                        </a:spcBef>
                        <a:spcAft>
                          <a:spcPts val="0"/>
                        </a:spcAft>
                      </a:pPr>
                      <a:r>
                        <a:rPr lang="pt-PT" sz="1200" dirty="0">
                          <a:effectLst/>
                          <a:latin typeface="Arial" pitchFamily="34" charset="0"/>
                          <a:cs typeface="Arial" pitchFamily="34" charset="0"/>
                        </a:rPr>
                        <a:t>Serviço de controle de tráfego aéreo</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2DEEF"/>
                    </a:solidFill>
                  </a:tcPr>
                </a:tc>
                <a:tc>
                  <a:txBody>
                    <a:bodyPr/>
                    <a:lstStyle/>
                    <a:p>
                      <a:pPr marL="60960" marR="52070" algn="ctr">
                        <a:lnSpc>
                          <a:spcPts val="1010"/>
                        </a:lnSpc>
                        <a:spcAft>
                          <a:spcPts val="0"/>
                        </a:spcAft>
                      </a:pPr>
                      <a:r>
                        <a:rPr lang="pt-PT" sz="1200" dirty="0">
                          <a:effectLst/>
                          <a:latin typeface="Arial" pitchFamily="34" charset="0"/>
                          <a:cs typeface="Arial" pitchFamily="34" charset="0"/>
                        </a:rPr>
                        <a:t>Não aplicável</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D2DEEF"/>
                    </a:solidFill>
                  </a:tcPr>
                </a:tc>
                <a:tc rowSpan="2">
                  <a:txBody>
                    <a:bodyPr/>
                    <a:lstStyle/>
                    <a:p>
                      <a:pPr marL="76200" algn="ctr">
                        <a:spcBef>
                          <a:spcPts val="620"/>
                        </a:spcBef>
                        <a:spcAft>
                          <a:spcPts val="0"/>
                        </a:spcAft>
                      </a:pPr>
                      <a:r>
                        <a:rPr lang="pt-PT" sz="1200" dirty="0">
                          <a:effectLst/>
                          <a:latin typeface="Arial" pitchFamily="34" charset="0"/>
                          <a:cs typeface="Arial" pitchFamily="34" charset="0"/>
                        </a:rPr>
                        <a:t>Bilateral contínua</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2DEEF"/>
                    </a:solidFill>
                  </a:tcPr>
                </a:tc>
                <a:tc rowSpan="2">
                  <a:txBody>
                    <a:bodyPr/>
                    <a:lstStyle/>
                    <a:p>
                      <a:pPr marL="63500" marR="54610" algn="ctr">
                        <a:spcBef>
                          <a:spcPts val="620"/>
                        </a:spcBef>
                        <a:spcAft>
                          <a:spcPts val="0"/>
                        </a:spcAft>
                      </a:pPr>
                      <a:r>
                        <a:rPr lang="pt-PT" sz="1200" b="0" dirty="0">
                          <a:solidFill>
                            <a:schemeClr val="tx1"/>
                          </a:solidFill>
                          <a:effectLst/>
                          <a:latin typeface="Arial" pitchFamily="34" charset="0"/>
                          <a:cs typeface="Arial" pitchFamily="34" charset="0"/>
                        </a:rPr>
                        <a:t>Sim</a:t>
                      </a:r>
                      <a:endParaRPr lang="pt-BR" sz="1200" b="0" dirty="0">
                        <a:solidFill>
                          <a:schemeClr val="tx1"/>
                        </a:solidFill>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2DEEF"/>
                    </a:solidFill>
                  </a:tcPr>
                </a:tc>
                <a:extLst>
                  <a:ext uri="{0D108BD9-81ED-4DB2-BD59-A6C34878D82A}">
                    <a16:rowId xmlns:a16="http://schemas.microsoft.com/office/drawing/2014/main" val="10003"/>
                  </a:ext>
                </a:extLst>
              </a:tr>
              <a:tr h="156712">
                <a:tc vMerge="1">
                  <a:txBody>
                    <a:bodyPr/>
                    <a:lstStyle/>
                    <a:p>
                      <a:endParaRPr lang="pt-BR"/>
                    </a:p>
                  </a:txBody>
                  <a:tcPr/>
                </a:tc>
                <a:tc>
                  <a:txBody>
                    <a:bodyPr/>
                    <a:lstStyle/>
                    <a:p>
                      <a:pPr marL="69215" marR="63500" algn="ctr">
                        <a:lnSpc>
                          <a:spcPts val="1050"/>
                        </a:lnSpc>
                        <a:spcBef>
                          <a:spcPts val="35"/>
                        </a:spcBef>
                        <a:spcAft>
                          <a:spcPts val="0"/>
                        </a:spcAft>
                      </a:pPr>
                      <a:r>
                        <a:rPr lang="pt-PT" sz="1200" dirty="0">
                          <a:effectLst/>
                          <a:latin typeface="Arial" pitchFamily="34" charset="0"/>
                          <a:cs typeface="Arial" pitchFamily="34" charset="0"/>
                        </a:rPr>
                        <a:t>VFR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D2DEEF"/>
                    </a:solidFill>
                  </a:tcPr>
                </a:tc>
                <a:tc vMerge="1">
                  <a:txBody>
                    <a:bodyPr/>
                    <a:lstStyle/>
                    <a:p>
                      <a:endParaRPr lang="pt-BR"/>
                    </a:p>
                  </a:txBody>
                  <a:tcPr/>
                </a:tc>
                <a:tc vMerge="1">
                  <a:txBody>
                    <a:bodyPr/>
                    <a:lstStyle/>
                    <a:p>
                      <a:endParaRPr lang="pt-BR"/>
                    </a:p>
                  </a:txBody>
                  <a:tcPr/>
                </a:tc>
                <a:tc>
                  <a:txBody>
                    <a:bodyPr/>
                    <a:lstStyle/>
                    <a:p>
                      <a:pPr marL="59055" marR="52070" algn="ctr">
                        <a:lnSpc>
                          <a:spcPts val="1050"/>
                        </a:lnSpc>
                        <a:spcBef>
                          <a:spcPts val="35"/>
                        </a:spcBef>
                        <a:spcAft>
                          <a:spcPts val="0"/>
                        </a:spcAft>
                      </a:pPr>
                      <a:r>
                        <a:rPr lang="pt-PT" sz="1200" b="1" dirty="0">
                          <a:effectLst/>
                          <a:latin typeface="Arial" pitchFamily="34" charset="0"/>
                          <a:cs typeface="Arial" pitchFamily="34" charset="0"/>
                        </a:rPr>
                        <a:t>380 kt IAS</a:t>
                      </a:r>
                      <a:endParaRPr lang="pt-BR" sz="1200" b="1"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D2DEEF"/>
                    </a:solidFill>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10004"/>
                  </a:ext>
                </a:extLst>
              </a:tr>
              <a:tr h="178396">
                <a:tc rowSpan="2">
                  <a:txBody>
                    <a:bodyPr/>
                    <a:lstStyle/>
                    <a:p>
                      <a:pPr marL="8255" algn="ctr">
                        <a:spcBef>
                          <a:spcPts val="850"/>
                        </a:spcBef>
                        <a:spcAft>
                          <a:spcPts val="0"/>
                        </a:spcAft>
                      </a:pPr>
                      <a:r>
                        <a:rPr lang="pt-PT" sz="1200" dirty="0">
                          <a:effectLst/>
                          <a:latin typeface="Arial" pitchFamily="34" charset="0"/>
                          <a:cs typeface="Arial" pitchFamily="34" charset="0"/>
                        </a:rPr>
                        <a:t>C</a:t>
                      </a:r>
                      <a:endParaRPr lang="pt-BR" sz="1200" dirty="0">
                        <a:effectLst/>
                        <a:latin typeface="Arial" pitchFamily="34" charset="0"/>
                        <a:ea typeface="Times New Roman"/>
                        <a:cs typeface="Arial" pitchFamily="34" charset="0"/>
                      </a:endParaRP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68580" marR="63500" algn="ctr">
                        <a:spcBef>
                          <a:spcPts val="575"/>
                        </a:spcBef>
                        <a:spcAft>
                          <a:spcPts val="0"/>
                        </a:spcAft>
                      </a:pPr>
                      <a:r>
                        <a:rPr lang="pt-PT" sz="1200" dirty="0">
                          <a:effectLst/>
                          <a:latin typeface="Arial" pitchFamily="34" charset="0"/>
                          <a:cs typeface="Arial" pitchFamily="34" charset="0"/>
                        </a:rPr>
                        <a:t>IFR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rgbClr val="EAEFF7"/>
                    </a:solidFill>
                  </a:tcPr>
                </a:tc>
                <a:tc>
                  <a:txBody>
                    <a:bodyPr/>
                    <a:lstStyle/>
                    <a:p>
                      <a:pPr marL="109855" indent="24130" algn="ctr">
                        <a:lnSpc>
                          <a:spcPts val="1150"/>
                        </a:lnSpc>
                        <a:spcBef>
                          <a:spcPts val="10"/>
                        </a:spcBef>
                        <a:spcAft>
                          <a:spcPts val="0"/>
                        </a:spcAft>
                      </a:pPr>
                      <a:r>
                        <a:rPr lang="pt-PT" sz="1200" dirty="0">
                          <a:effectLst/>
                          <a:latin typeface="Arial" pitchFamily="34" charset="0"/>
                          <a:cs typeface="Arial" pitchFamily="34" charset="0"/>
                        </a:rPr>
                        <a:t>IFR de IFR IFR de VFR</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EAEFF7"/>
                    </a:solidFill>
                  </a:tcPr>
                </a:tc>
                <a:tc>
                  <a:txBody>
                    <a:bodyPr/>
                    <a:lstStyle/>
                    <a:p>
                      <a:pPr marL="41275" algn="ctr">
                        <a:lnSpc>
                          <a:spcPts val="1150"/>
                        </a:lnSpc>
                        <a:spcBef>
                          <a:spcPts val="10"/>
                        </a:spcBef>
                        <a:spcAft>
                          <a:spcPts val="0"/>
                        </a:spcAft>
                      </a:pPr>
                      <a:r>
                        <a:rPr lang="pt-PT" sz="1200" dirty="0">
                          <a:effectLst/>
                          <a:latin typeface="Arial" pitchFamily="34" charset="0"/>
                          <a:cs typeface="Arial" pitchFamily="34" charset="0"/>
                        </a:rPr>
                        <a:t>Serviço de controle de tráfego aéreo</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EAEFF7"/>
                    </a:solidFill>
                  </a:tcPr>
                </a:tc>
                <a:tc>
                  <a:txBody>
                    <a:bodyPr/>
                    <a:lstStyle/>
                    <a:p>
                      <a:pPr marL="60960" marR="52070" algn="ctr">
                        <a:spcBef>
                          <a:spcPts val="575"/>
                        </a:spcBef>
                        <a:spcAft>
                          <a:spcPts val="0"/>
                        </a:spcAft>
                      </a:pPr>
                      <a:r>
                        <a:rPr lang="pt-PT" sz="1200">
                          <a:effectLst/>
                          <a:latin typeface="Arial" pitchFamily="34" charset="0"/>
                          <a:cs typeface="Arial" pitchFamily="34" charset="0"/>
                        </a:rPr>
                        <a:t>Não aplicável</a:t>
                      </a:r>
                      <a:endParaRPr lang="pt-BR" sz="120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EAEFF7"/>
                    </a:solidFill>
                  </a:tcPr>
                </a:tc>
                <a:tc rowSpan="2">
                  <a:txBody>
                    <a:bodyPr/>
                    <a:lstStyle/>
                    <a:p>
                      <a:pPr marL="76200" algn="ctr">
                        <a:spcBef>
                          <a:spcPts val="850"/>
                        </a:spcBef>
                        <a:spcAft>
                          <a:spcPts val="0"/>
                        </a:spcAft>
                      </a:pPr>
                      <a:r>
                        <a:rPr lang="pt-PT" sz="1200" dirty="0">
                          <a:effectLst/>
                          <a:latin typeface="Arial" pitchFamily="34" charset="0"/>
                          <a:cs typeface="Arial" pitchFamily="34" charset="0"/>
                        </a:rPr>
                        <a:t>Bilateral contínua</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FF7"/>
                    </a:solidFill>
                  </a:tcPr>
                </a:tc>
                <a:tc rowSpan="2">
                  <a:txBody>
                    <a:bodyPr/>
                    <a:lstStyle/>
                    <a:p>
                      <a:pPr marL="63500" marR="54610" algn="ctr">
                        <a:spcBef>
                          <a:spcPts val="850"/>
                        </a:spcBef>
                        <a:spcAft>
                          <a:spcPts val="0"/>
                        </a:spcAft>
                      </a:pPr>
                      <a:r>
                        <a:rPr lang="pt-PT" sz="1200" b="0" dirty="0">
                          <a:solidFill>
                            <a:schemeClr val="tx1"/>
                          </a:solidFill>
                          <a:effectLst/>
                          <a:latin typeface="Arial" pitchFamily="34" charset="0"/>
                          <a:cs typeface="Arial" pitchFamily="34" charset="0"/>
                        </a:rPr>
                        <a:t>Sim</a:t>
                      </a:r>
                      <a:endParaRPr lang="pt-BR" sz="1200" b="0" dirty="0">
                        <a:solidFill>
                          <a:schemeClr val="tx1"/>
                        </a:solidFill>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FF7"/>
                    </a:solidFill>
                  </a:tcPr>
                </a:tc>
                <a:extLst>
                  <a:ext uri="{0D108BD9-81ED-4DB2-BD59-A6C34878D82A}">
                    <a16:rowId xmlns:a16="http://schemas.microsoft.com/office/drawing/2014/main" val="10005"/>
                  </a:ext>
                </a:extLst>
              </a:tr>
              <a:tr h="780182">
                <a:tc vMerge="1">
                  <a:txBody>
                    <a:bodyPr/>
                    <a:lstStyle/>
                    <a:p>
                      <a:endParaRPr lang="pt-BR"/>
                    </a:p>
                  </a:txBody>
                  <a:tcPr/>
                </a:tc>
                <a:tc>
                  <a:txBody>
                    <a:bodyPr/>
                    <a:lstStyle/>
                    <a:p>
                      <a:pPr algn="ctr">
                        <a:spcAft>
                          <a:spcPts val="0"/>
                        </a:spcAft>
                      </a:pPr>
                      <a:r>
                        <a:rPr lang="pt-PT" sz="1200" dirty="0">
                          <a:effectLst/>
                          <a:latin typeface="Arial" pitchFamily="34" charset="0"/>
                          <a:cs typeface="Arial" pitchFamily="34" charset="0"/>
                        </a:rPr>
                        <a:t> VFR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AEFF7"/>
                    </a:solidFill>
                  </a:tcPr>
                </a:tc>
                <a:tc>
                  <a:txBody>
                    <a:bodyPr/>
                    <a:lstStyle/>
                    <a:p>
                      <a:pPr marL="59055" marR="53340" algn="ctr">
                        <a:spcBef>
                          <a:spcPts val="905"/>
                        </a:spcBef>
                        <a:spcAft>
                          <a:spcPts val="0"/>
                        </a:spcAft>
                      </a:pPr>
                      <a:r>
                        <a:rPr lang="pt-PT" sz="1200" dirty="0">
                          <a:effectLst/>
                          <a:latin typeface="Arial" pitchFamily="34" charset="0"/>
                          <a:cs typeface="Arial" pitchFamily="34" charset="0"/>
                        </a:rPr>
                        <a:t>VFR de IFR</a:t>
                      </a:r>
                      <a:endParaRPr lang="pt-BR" sz="1200"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EAEFF7"/>
                    </a:solidFill>
                  </a:tcPr>
                </a:tc>
                <a:tc>
                  <a:txBody>
                    <a:bodyPr/>
                    <a:lstStyle/>
                    <a:p>
                      <a:pPr marL="0" marR="33655" lvl="0" indent="0" algn="just">
                        <a:spcAft>
                          <a:spcPts val="0"/>
                        </a:spcAft>
                        <a:buSzPts val="1000"/>
                        <a:buFont typeface="Times New Roman"/>
                        <a:buNone/>
                        <a:tabLst/>
                      </a:pPr>
                      <a:r>
                        <a:rPr lang="pt-PT" sz="1200" spc="0" dirty="0">
                          <a:effectLst/>
                          <a:latin typeface="Arial" pitchFamily="34" charset="0"/>
                          <a:cs typeface="Arial" pitchFamily="34" charset="0"/>
                        </a:rPr>
                        <a:t>1) Serviço de controle de tráfego aéreo </a:t>
                      </a:r>
                      <a:r>
                        <a:rPr lang="pt-PT" sz="1200" spc="-20" dirty="0">
                          <a:effectLst/>
                          <a:latin typeface="Arial" pitchFamily="34" charset="0"/>
                          <a:cs typeface="Arial" pitchFamily="34" charset="0"/>
                        </a:rPr>
                        <a:t>para</a:t>
                      </a:r>
                      <a:r>
                        <a:rPr lang="pt-PT" sz="1200" spc="-20" baseline="0" dirty="0">
                          <a:effectLst/>
                          <a:latin typeface="Arial" pitchFamily="34" charset="0"/>
                          <a:cs typeface="Arial" pitchFamily="34" charset="0"/>
                        </a:rPr>
                        <a:t> </a:t>
                      </a:r>
                      <a:r>
                        <a:rPr lang="pt-PT" sz="1200" spc="0" dirty="0">
                          <a:effectLst/>
                          <a:latin typeface="Arial" pitchFamily="34" charset="0"/>
                          <a:cs typeface="Arial" pitchFamily="34" charset="0"/>
                        </a:rPr>
                        <a:t>separação de IFR;</a:t>
                      </a:r>
                      <a:r>
                        <a:rPr lang="pt-PT" sz="1200" spc="-10" dirty="0">
                          <a:effectLst/>
                          <a:latin typeface="Arial" pitchFamily="34" charset="0"/>
                          <a:cs typeface="Arial" pitchFamily="34" charset="0"/>
                        </a:rPr>
                        <a:t> </a:t>
                      </a:r>
                      <a:r>
                        <a:rPr lang="pt-PT" sz="1200" spc="0" dirty="0">
                          <a:effectLst/>
                          <a:latin typeface="Arial" pitchFamily="34" charset="0"/>
                          <a:cs typeface="Arial" pitchFamily="34" charset="0"/>
                        </a:rPr>
                        <a:t>e</a:t>
                      </a:r>
                      <a:endParaRPr lang="pt-BR" sz="1200" spc="0" dirty="0">
                        <a:effectLst/>
                        <a:latin typeface="Arial" pitchFamily="34" charset="0"/>
                        <a:cs typeface="Arial" pitchFamily="34" charset="0"/>
                      </a:endParaRPr>
                    </a:p>
                    <a:p>
                      <a:pPr marL="0" marR="34925" lvl="0" indent="0" algn="just">
                        <a:lnSpc>
                          <a:spcPts val="1150"/>
                        </a:lnSpc>
                        <a:spcAft>
                          <a:spcPts val="0"/>
                        </a:spcAft>
                        <a:buSzPts val="1000"/>
                        <a:buFont typeface="Times New Roman"/>
                        <a:buNone/>
                        <a:tabLst>
                          <a:tab pos="189230" algn="l"/>
                        </a:tabLst>
                      </a:pPr>
                      <a:r>
                        <a:rPr lang="pt-PT" sz="1200" spc="0" dirty="0">
                          <a:effectLst/>
                          <a:latin typeface="Arial" pitchFamily="34" charset="0"/>
                          <a:cs typeface="Arial" pitchFamily="34" charset="0"/>
                        </a:rPr>
                        <a:t>2) Informação de tráfego VFR/VFR e aviso </a:t>
                      </a:r>
                      <a:r>
                        <a:rPr lang="pt-PT" sz="1200" spc="-20" dirty="0">
                          <a:effectLst/>
                          <a:latin typeface="Arial" pitchFamily="34" charset="0"/>
                          <a:cs typeface="Arial" pitchFamily="34" charset="0"/>
                        </a:rPr>
                        <a:t>para </a:t>
                      </a:r>
                      <a:r>
                        <a:rPr lang="pt-PT" sz="1200" spc="0" dirty="0">
                          <a:effectLst/>
                          <a:latin typeface="Arial" pitchFamily="34" charset="0"/>
                          <a:cs typeface="Arial" pitchFamily="34" charset="0"/>
                        </a:rPr>
                        <a:t>evitar tráfego, </a:t>
                      </a:r>
                      <a:r>
                        <a:rPr lang="pt-PT" sz="1200" spc="-15" dirty="0">
                          <a:effectLst/>
                          <a:latin typeface="Arial" pitchFamily="34" charset="0"/>
                          <a:cs typeface="Arial" pitchFamily="34" charset="0"/>
                        </a:rPr>
                        <a:t>quando </a:t>
                      </a:r>
                      <a:r>
                        <a:rPr lang="pt-PT" sz="1200" spc="0" dirty="0">
                          <a:effectLst/>
                          <a:latin typeface="Arial" pitchFamily="34" charset="0"/>
                          <a:cs typeface="Arial" pitchFamily="34" charset="0"/>
                        </a:rPr>
                        <a:t>solicitado pelo</a:t>
                      </a:r>
                      <a:r>
                        <a:rPr lang="pt-PT" sz="1200" spc="5" dirty="0">
                          <a:effectLst/>
                          <a:latin typeface="Arial" pitchFamily="34" charset="0"/>
                          <a:cs typeface="Arial" pitchFamily="34" charset="0"/>
                        </a:rPr>
                        <a:t> </a:t>
                      </a:r>
                      <a:r>
                        <a:rPr lang="pt-PT" sz="1200" spc="0" dirty="0">
                          <a:effectLst/>
                          <a:latin typeface="Arial" pitchFamily="34" charset="0"/>
                          <a:cs typeface="Arial" pitchFamily="34" charset="0"/>
                        </a:rPr>
                        <a:t>piloto.</a:t>
                      </a:r>
                      <a:endParaRPr lang="pt-BR" sz="1200" spc="0"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EAEFF7"/>
                    </a:solidFill>
                  </a:tcPr>
                </a:tc>
                <a:tc>
                  <a:txBody>
                    <a:bodyPr/>
                    <a:lstStyle/>
                    <a:p>
                      <a:pPr marL="59055" marR="52070" algn="ctr">
                        <a:lnSpc>
                          <a:spcPts val="1145"/>
                        </a:lnSpc>
                        <a:spcAft>
                          <a:spcPts val="0"/>
                        </a:spcAft>
                      </a:pPr>
                      <a:r>
                        <a:rPr lang="pt-PT" sz="1200" dirty="0">
                          <a:effectLst/>
                          <a:latin typeface="Arial" pitchFamily="34" charset="0"/>
                          <a:cs typeface="Arial" pitchFamily="34" charset="0"/>
                        </a:rPr>
                        <a:t>250 kt IAS abaixo de 3.050 m (10.000 pés) AMSL</a:t>
                      </a:r>
                      <a:endParaRPr lang="pt-BR" sz="1200"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EAEFF7"/>
                    </a:solidFill>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10006"/>
                  </a:ext>
                </a:extLst>
              </a:tr>
              <a:tr h="769466">
                <a:tc rowSpan="2">
                  <a:txBody>
                    <a:bodyPr/>
                    <a:lstStyle/>
                    <a:p>
                      <a:pPr marL="8890" algn="ctr">
                        <a:spcAft>
                          <a:spcPts val="0"/>
                        </a:spcAft>
                      </a:pPr>
                      <a:r>
                        <a:rPr lang="pt-PT" sz="1200" dirty="0">
                          <a:effectLst/>
                          <a:latin typeface="Arial" pitchFamily="34" charset="0"/>
                          <a:cs typeface="Arial" pitchFamily="34" charset="0"/>
                        </a:rPr>
                        <a:t>D</a:t>
                      </a:r>
                      <a:endParaRPr lang="pt-BR" sz="1200" dirty="0">
                        <a:effectLst/>
                        <a:latin typeface="Arial" pitchFamily="34" charset="0"/>
                        <a:ea typeface="Times New Roman"/>
                        <a:cs typeface="Arial" pitchFamily="34" charset="0"/>
                      </a:endParaRP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spcAft>
                          <a:spcPts val="0"/>
                        </a:spcAft>
                      </a:pPr>
                      <a:r>
                        <a:rPr lang="pt-PT" sz="1200" dirty="0">
                          <a:effectLst/>
                          <a:latin typeface="Arial" pitchFamily="34" charset="0"/>
                          <a:cs typeface="Arial" pitchFamily="34" charset="0"/>
                        </a:rPr>
                        <a:t> IFR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rgbClr val="D2DEEF"/>
                    </a:solidFill>
                  </a:tcPr>
                </a:tc>
                <a:tc>
                  <a:txBody>
                    <a:bodyPr/>
                    <a:lstStyle/>
                    <a:p>
                      <a:pPr algn="ctr">
                        <a:spcAft>
                          <a:spcPts val="0"/>
                        </a:spcAft>
                      </a:pPr>
                      <a:r>
                        <a:rPr lang="pt-PT" sz="1200" dirty="0">
                          <a:effectLst/>
                          <a:latin typeface="Arial" pitchFamily="34" charset="0"/>
                          <a:cs typeface="Arial" pitchFamily="34" charset="0"/>
                        </a:rPr>
                        <a:t> IFR de IFR</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D2DEEF"/>
                    </a:solidFill>
                  </a:tcPr>
                </a:tc>
                <a:tc>
                  <a:txBody>
                    <a:bodyPr/>
                    <a:lstStyle/>
                    <a:p>
                      <a:pPr marL="41275" marR="34925" algn="just">
                        <a:spcAft>
                          <a:spcPts val="0"/>
                        </a:spcAft>
                      </a:pPr>
                      <a:r>
                        <a:rPr lang="pt-PT" sz="1200" dirty="0">
                          <a:effectLst/>
                          <a:latin typeface="Arial" pitchFamily="34" charset="0"/>
                          <a:cs typeface="Arial" pitchFamily="34" charset="0"/>
                        </a:rPr>
                        <a:t>Serviço de controle de tráfego aéreo, incluindo informação de tráfego sobre voos VFR (e aviso para evitar tráfego, quando solicitado pelo piloto)</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D2DEEF"/>
                    </a:solidFill>
                  </a:tcPr>
                </a:tc>
                <a:tc>
                  <a:txBody>
                    <a:bodyPr/>
                    <a:lstStyle/>
                    <a:p>
                      <a:pPr algn="ctr">
                        <a:spcBef>
                          <a:spcPts val="50"/>
                        </a:spcBef>
                        <a:spcAft>
                          <a:spcPts val="0"/>
                        </a:spcAft>
                      </a:pPr>
                      <a:r>
                        <a:rPr lang="pt-PT" sz="1200" dirty="0">
                          <a:effectLst/>
                          <a:latin typeface="Arial" pitchFamily="34" charset="0"/>
                          <a:cs typeface="Arial" pitchFamily="34" charset="0"/>
                        </a:rPr>
                        <a:t> 250 kt IAS abaixo de 3.050 m (10.000 pés) AMSL</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D2DEEF"/>
                    </a:solidFill>
                  </a:tcPr>
                </a:tc>
                <a:tc rowSpan="2">
                  <a:txBody>
                    <a:bodyPr/>
                    <a:lstStyle/>
                    <a:p>
                      <a:pPr marL="76200" algn="ctr">
                        <a:spcAft>
                          <a:spcPts val="0"/>
                        </a:spcAft>
                      </a:pPr>
                      <a:r>
                        <a:rPr lang="pt-PT" sz="1200" dirty="0">
                          <a:effectLst/>
                          <a:latin typeface="Arial" pitchFamily="34" charset="0"/>
                          <a:cs typeface="Arial" pitchFamily="34" charset="0"/>
                        </a:rPr>
                        <a:t>Bilateral contínua</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2DEEF"/>
                    </a:solidFill>
                  </a:tcPr>
                </a:tc>
                <a:tc rowSpan="2">
                  <a:txBody>
                    <a:bodyPr/>
                    <a:lstStyle/>
                    <a:p>
                      <a:pPr marL="63500" marR="54610" algn="ctr">
                        <a:spcAft>
                          <a:spcPts val="0"/>
                        </a:spcAft>
                      </a:pPr>
                      <a:r>
                        <a:rPr lang="pt-PT" sz="1200" b="0" dirty="0">
                          <a:solidFill>
                            <a:schemeClr val="tx1"/>
                          </a:solidFill>
                          <a:effectLst/>
                          <a:latin typeface="Arial" pitchFamily="34" charset="0"/>
                          <a:cs typeface="Arial" pitchFamily="34" charset="0"/>
                        </a:rPr>
                        <a:t>Sim</a:t>
                      </a:r>
                      <a:endParaRPr lang="pt-BR" sz="1200" b="0" dirty="0">
                        <a:solidFill>
                          <a:schemeClr val="tx1"/>
                        </a:solidFill>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2DEEF"/>
                    </a:solidFill>
                  </a:tcPr>
                </a:tc>
                <a:extLst>
                  <a:ext uri="{0D108BD9-81ED-4DB2-BD59-A6C34878D82A}">
                    <a16:rowId xmlns:a16="http://schemas.microsoft.com/office/drawing/2014/main" val="10007"/>
                  </a:ext>
                </a:extLst>
              </a:tr>
              <a:tr h="769465">
                <a:tc vMerge="1">
                  <a:txBody>
                    <a:bodyPr/>
                    <a:lstStyle/>
                    <a:p>
                      <a:endParaRPr lang="pt-BR"/>
                    </a:p>
                  </a:txBody>
                  <a:tcPr/>
                </a:tc>
                <a:tc>
                  <a:txBody>
                    <a:bodyPr/>
                    <a:lstStyle/>
                    <a:p>
                      <a:pPr marL="69215" marR="63500" algn="ctr">
                        <a:spcAft>
                          <a:spcPts val="0"/>
                        </a:spcAft>
                      </a:pPr>
                      <a:r>
                        <a:rPr lang="pt-PT" sz="1200" dirty="0">
                          <a:effectLst/>
                          <a:latin typeface="Arial" pitchFamily="34" charset="0"/>
                          <a:cs typeface="Arial" pitchFamily="34" charset="0"/>
                        </a:rPr>
                        <a:t>VFR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D2DEEF"/>
                    </a:solidFill>
                  </a:tcPr>
                </a:tc>
                <a:tc>
                  <a:txBody>
                    <a:bodyPr/>
                    <a:lstStyle/>
                    <a:p>
                      <a:pPr marL="59690" marR="53340" algn="ctr">
                        <a:spcAft>
                          <a:spcPts val="0"/>
                        </a:spcAft>
                      </a:pPr>
                      <a:r>
                        <a:rPr lang="pt-PT" sz="1200" dirty="0">
                          <a:effectLst/>
                          <a:latin typeface="Arial" pitchFamily="34" charset="0"/>
                          <a:cs typeface="Arial" pitchFamily="34" charset="0"/>
                        </a:rPr>
                        <a:t>Não aplicável</a:t>
                      </a:r>
                      <a:endParaRPr lang="pt-BR" sz="1200"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D2DEEF"/>
                    </a:solidFill>
                  </a:tcPr>
                </a:tc>
                <a:tc>
                  <a:txBody>
                    <a:bodyPr/>
                    <a:lstStyle/>
                    <a:p>
                      <a:pPr marL="41275" marR="33655" algn="just">
                        <a:spcBef>
                          <a:spcPts val="265"/>
                        </a:spcBef>
                        <a:spcAft>
                          <a:spcPts val="0"/>
                        </a:spcAft>
                      </a:pPr>
                      <a:r>
                        <a:rPr lang="pt-PT" sz="1200" dirty="0">
                          <a:effectLst/>
                          <a:latin typeface="Arial" pitchFamily="34" charset="0"/>
                          <a:cs typeface="Arial" pitchFamily="34" charset="0"/>
                        </a:rPr>
                        <a:t>Serviço de controle de tráfego aéreo, incluindo informação de tráfego entre voos IFR/VFR e VFR/VFR (e aviso para evitar tráfego, quando solicitado pelo piloto).</a:t>
                      </a:r>
                      <a:endParaRPr lang="pt-BR" sz="1200"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D2DEEF"/>
                    </a:solidFill>
                  </a:tcPr>
                </a:tc>
                <a:tc>
                  <a:txBody>
                    <a:bodyPr/>
                    <a:lstStyle/>
                    <a:p>
                      <a:pPr marL="59055" marR="52070" algn="ctr">
                        <a:spcAft>
                          <a:spcPts val="0"/>
                        </a:spcAft>
                      </a:pPr>
                      <a:r>
                        <a:rPr lang="pt-PT" sz="1200" dirty="0">
                          <a:effectLst/>
                          <a:latin typeface="Arial" pitchFamily="34" charset="0"/>
                          <a:cs typeface="Arial" pitchFamily="34" charset="0"/>
                        </a:rPr>
                        <a:t>250 kt IAS abaixo de 3.050 m (10.000 pés) AMSL</a:t>
                      </a:r>
                      <a:endParaRPr lang="pt-BR" sz="1200"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D2DEEF"/>
                    </a:solidFill>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10008"/>
                  </a:ext>
                </a:extLst>
              </a:tr>
              <a:tr h="537180">
                <a:tc rowSpan="2">
                  <a:txBody>
                    <a:bodyPr/>
                    <a:lstStyle/>
                    <a:p>
                      <a:pPr marL="6985" algn="ctr">
                        <a:spcBef>
                          <a:spcPts val="5"/>
                        </a:spcBef>
                        <a:spcAft>
                          <a:spcPts val="0"/>
                        </a:spcAft>
                      </a:pPr>
                      <a:r>
                        <a:rPr lang="pt-PT" sz="1200" dirty="0">
                          <a:effectLst/>
                          <a:latin typeface="Arial" pitchFamily="34" charset="0"/>
                          <a:cs typeface="Arial" pitchFamily="34" charset="0"/>
                        </a:rPr>
                        <a:t>E</a:t>
                      </a:r>
                      <a:endParaRPr lang="pt-BR" sz="1200" dirty="0">
                        <a:effectLst/>
                        <a:latin typeface="Arial" pitchFamily="34" charset="0"/>
                        <a:ea typeface="Times New Roman"/>
                        <a:cs typeface="Arial" pitchFamily="34" charset="0"/>
                      </a:endParaRP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68580" marR="63500" algn="ctr">
                        <a:spcAft>
                          <a:spcPts val="0"/>
                        </a:spcAft>
                      </a:pPr>
                      <a:r>
                        <a:rPr lang="pt-PT" sz="1200" dirty="0">
                          <a:effectLst/>
                          <a:latin typeface="Arial" pitchFamily="34" charset="0"/>
                          <a:cs typeface="Arial" pitchFamily="34" charset="0"/>
                        </a:rPr>
                        <a:t>IFR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rgbClr val="EAEFF7"/>
                    </a:solidFill>
                  </a:tcPr>
                </a:tc>
                <a:tc>
                  <a:txBody>
                    <a:bodyPr/>
                    <a:lstStyle/>
                    <a:p>
                      <a:pPr marL="58420" marR="53340" algn="ctr">
                        <a:spcAft>
                          <a:spcPts val="0"/>
                        </a:spcAft>
                      </a:pPr>
                      <a:r>
                        <a:rPr lang="pt-PT" sz="1200" dirty="0">
                          <a:effectLst/>
                          <a:latin typeface="Arial" pitchFamily="34" charset="0"/>
                          <a:cs typeface="Arial" pitchFamily="34" charset="0"/>
                        </a:rPr>
                        <a:t>IFR de IFR</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EAEFF7"/>
                    </a:solidFill>
                  </a:tcPr>
                </a:tc>
                <a:tc>
                  <a:txBody>
                    <a:bodyPr/>
                    <a:lstStyle/>
                    <a:p>
                      <a:pPr marL="66040" marR="58420" algn="just">
                        <a:spcAft>
                          <a:spcPts val="0"/>
                        </a:spcAft>
                        <a:tabLst>
                          <a:tab pos="999490" algn="l"/>
                        </a:tabLst>
                      </a:pPr>
                      <a:r>
                        <a:rPr lang="pt-PT" sz="1200" dirty="0">
                          <a:effectLst/>
                          <a:latin typeface="Arial" pitchFamily="34" charset="0"/>
                          <a:cs typeface="Arial" pitchFamily="34" charset="0"/>
                        </a:rPr>
                        <a:t>Serviço de controle </a:t>
                      </a:r>
                      <a:r>
                        <a:rPr lang="pt-PT" sz="1200" spc="-35" dirty="0">
                          <a:effectLst/>
                          <a:latin typeface="Arial" pitchFamily="34" charset="0"/>
                          <a:cs typeface="Arial" pitchFamily="34" charset="0"/>
                        </a:rPr>
                        <a:t>de </a:t>
                      </a:r>
                      <a:r>
                        <a:rPr lang="pt-PT" sz="1200" dirty="0">
                          <a:effectLst/>
                          <a:latin typeface="Arial" pitchFamily="34" charset="0"/>
                          <a:cs typeface="Arial" pitchFamily="34" charset="0"/>
                        </a:rPr>
                        <a:t>tráfego </a:t>
                      </a:r>
                      <a:r>
                        <a:rPr lang="pt-PT" sz="1200" spc="-15" dirty="0">
                          <a:effectLst/>
                          <a:latin typeface="Arial" pitchFamily="34" charset="0"/>
                          <a:cs typeface="Arial" pitchFamily="34" charset="0"/>
                        </a:rPr>
                        <a:t>aéreo. </a:t>
                      </a:r>
                      <a:r>
                        <a:rPr lang="pt-PT" sz="1200" dirty="0">
                          <a:effectLst/>
                          <a:latin typeface="Arial" pitchFamily="34" charset="0"/>
                          <a:cs typeface="Arial" pitchFamily="34" charset="0"/>
                        </a:rPr>
                        <a:t>Informações de tráfego sobre voos VFR</a:t>
                      </a:r>
                      <a:r>
                        <a:rPr lang="pt-PT" sz="1200" spc="60" dirty="0">
                          <a:effectLst/>
                          <a:latin typeface="Arial" pitchFamily="34" charset="0"/>
                          <a:cs typeface="Arial" pitchFamily="34" charset="0"/>
                        </a:rPr>
                        <a:t> </a:t>
                      </a:r>
                      <a:r>
                        <a:rPr lang="pt-PT" sz="1200" dirty="0">
                          <a:effectLst/>
                          <a:latin typeface="Arial" pitchFamily="34" charset="0"/>
                          <a:cs typeface="Arial" pitchFamily="34" charset="0"/>
                        </a:rPr>
                        <a:t>sempre que seja praticável</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EAEFF7"/>
                    </a:solidFill>
                  </a:tcPr>
                </a:tc>
                <a:tc rowSpan="2">
                  <a:txBody>
                    <a:bodyPr/>
                    <a:lstStyle/>
                    <a:p>
                      <a:pPr marL="57150" marR="55880" algn="ctr">
                        <a:spcAft>
                          <a:spcPts val="0"/>
                        </a:spcAft>
                      </a:pPr>
                      <a:r>
                        <a:rPr lang="pt-PT" sz="1200" dirty="0">
                          <a:effectLst/>
                          <a:latin typeface="Arial" pitchFamily="34" charset="0"/>
                          <a:cs typeface="Arial" pitchFamily="34" charset="0"/>
                        </a:rPr>
                        <a:t>250 kt IAS abaixo de 3.050 m (10.000 pés) AMSL</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FF7"/>
                    </a:solidFill>
                  </a:tcPr>
                </a:tc>
                <a:tc>
                  <a:txBody>
                    <a:bodyPr/>
                    <a:lstStyle/>
                    <a:p>
                      <a:pPr marL="64135" marR="60960" algn="ctr">
                        <a:spcAft>
                          <a:spcPts val="0"/>
                        </a:spcAft>
                      </a:pPr>
                      <a:r>
                        <a:rPr lang="pt-PT" sz="1200" dirty="0">
                          <a:effectLst/>
                          <a:latin typeface="Arial" pitchFamily="34" charset="0"/>
                          <a:cs typeface="Arial" pitchFamily="34" charset="0"/>
                        </a:rPr>
                        <a:t>Bilateral contínua</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EAEFF7"/>
                    </a:solidFill>
                  </a:tcPr>
                </a:tc>
                <a:tc>
                  <a:txBody>
                    <a:bodyPr/>
                    <a:lstStyle/>
                    <a:p>
                      <a:pPr marL="0" indent="0" algn="ctr">
                        <a:spcAft>
                          <a:spcPts val="0"/>
                        </a:spcAft>
                      </a:pPr>
                      <a:r>
                        <a:rPr lang="pt-PT" sz="1200" b="0" dirty="0">
                          <a:solidFill>
                            <a:schemeClr val="tx1"/>
                          </a:solidFill>
                          <a:effectLst/>
                          <a:latin typeface="Arial" pitchFamily="34" charset="0"/>
                          <a:cs typeface="Arial" pitchFamily="34" charset="0"/>
                        </a:rPr>
                        <a:t>Sim</a:t>
                      </a:r>
                      <a:endParaRPr lang="pt-BR" sz="1200" b="0" dirty="0">
                        <a:solidFill>
                          <a:schemeClr val="tx1"/>
                        </a:solidFill>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EAEFF7"/>
                    </a:solidFill>
                  </a:tcPr>
                </a:tc>
                <a:extLst>
                  <a:ext uri="{0D108BD9-81ED-4DB2-BD59-A6C34878D82A}">
                    <a16:rowId xmlns:a16="http://schemas.microsoft.com/office/drawing/2014/main" val="10009"/>
                  </a:ext>
                </a:extLst>
              </a:tr>
              <a:tr h="350017">
                <a:tc vMerge="1">
                  <a:txBody>
                    <a:bodyPr/>
                    <a:lstStyle/>
                    <a:p>
                      <a:endParaRPr lang="pt-BR"/>
                    </a:p>
                  </a:txBody>
                  <a:tcPr/>
                </a:tc>
                <a:tc>
                  <a:txBody>
                    <a:bodyPr/>
                    <a:lstStyle/>
                    <a:p>
                      <a:pPr marL="69215" marR="63500" algn="ctr">
                        <a:spcAft>
                          <a:spcPts val="0"/>
                        </a:spcAft>
                      </a:pPr>
                      <a:r>
                        <a:rPr lang="pt-PT" sz="1200" dirty="0">
                          <a:effectLst/>
                          <a:latin typeface="Arial" pitchFamily="34" charset="0"/>
                          <a:cs typeface="Arial" pitchFamily="34" charset="0"/>
                        </a:rPr>
                        <a:t>VFR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AEFF7"/>
                    </a:solidFill>
                  </a:tcPr>
                </a:tc>
                <a:tc>
                  <a:txBody>
                    <a:bodyPr/>
                    <a:lstStyle/>
                    <a:p>
                      <a:pPr marL="59690" marR="53340" algn="ctr">
                        <a:spcAft>
                          <a:spcPts val="0"/>
                        </a:spcAft>
                      </a:pPr>
                      <a:r>
                        <a:rPr lang="pt-PT" sz="1200" dirty="0">
                          <a:effectLst/>
                          <a:latin typeface="Arial" pitchFamily="34" charset="0"/>
                          <a:cs typeface="Arial" pitchFamily="34" charset="0"/>
                        </a:rPr>
                        <a:t>Não aplicável</a:t>
                      </a:r>
                      <a:endParaRPr lang="pt-BR" sz="1200"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EAEFF7"/>
                    </a:solidFill>
                  </a:tcPr>
                </a:tc>
                <a:tc>
                  <a:txBody>
                    <a:bodyPr/>
                    <a:lstStyle/>
                    <a:p>
                      <a:pPr marL="66040" marR="57785" algn="just">
                        <a:lnSpc>
                          <a:spcPts val="1150"/>
                        </a:lnSpc>
                        <a:spcAft>
                          <a:spcPts val="0"/>
                        </a:spcAft>
                      </a:pPr>
                      <a:r>
                        <a:rPr lang="pt-PT" sz="1200" dirty="0">
                          <a:effectLst/>
                          <a:latin typeface="Arial" pitchFamily="34" charset="0"/>
                          <a:cs typeface="Arial" pitchFamily="34" charset="0"/>
                        </a:rPr>
                        <a:t>Informações de tráfego, sempre que </a:t>
                      </a:r>
                      <a:r>
                        <a:rPr lang="pt-PT" sz="1200" b="1" dirty="0">
                          <a:effectLst/>
                          <a:latin typeface="Arial" pitchFamily="34" charset="0"/>
                          <a:cs typeface="Arial" pitchFamily="34" charset="0"/>
                        </a:rPr>
                        <a:t>seja praticável</a:t>
                      </a:r>
                      <a:endParaRPr lang="pt-BR" sz="1200" b="1"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EAEFF7"/>
                    </a:solidFill>
                  </a:tcPr>
                </a:tc>
                <a:tc vMerge="1">
                  <a:txBody>
                    <a:bodyPr/>
                    <a:lstStyle/>
                    <a:p>
                      <a:endParaRPr lang="pt-BR"/>
                    </a:p>
                  </a:txBody>
                  <a:tcPr/>
                </a:tc>
                <a:tc>
                  <a:txBody>
                    <a:bodyPr/>
                    <a:lstStyle/>
                    <a:p>
                      <a:pPr marL="64135" marR="59690" algn="ctr">
                        <a:spcAft>
                          <a:spcPts val="0"/>
                        </a:spcAft>
                      </a:pPr>
                      <a:r>
                        <a:rPr lang="pt-PT" sz="1200" b="1" dirty="0">
                          <a:effectLst/>
                          <a:latin typeface="Arial" pitchFamily="34" charset="0"/>
                          <a:cs typeface="Arial" pitchFamily="34" charset="0"/>
                        </a:rPr>
                        <a:t>Não</a:t>
                      </a:r>
                      <a:endParaRPr lang="pt-BR" sz="1200" b="1"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EAEFF7"/>
                    </a:solidFill>
                  </a:tcPr>
                </a:tc>
                <a:tc>
                  <a:txBody>
                    <a:bodyPr/>
                    <a:lstStyle/>
                    <a:p>
                      <a:pPr marL="0" indent="0" algn="ctr">
                        <a:spcAft>
                          <a:spcPts val="0"/>
                        </a:spcAft>
                      </a:pPr>
                      <a:r>
                        <a:rPr lang="pt-PT" sz="1200" b="1" dirty="0">
                          <a:solidFill>
                            <a:schemeClr val="tx1"/>
                          </a:solidFill>
                          <a:effectLst/>
                          <a:latin typeface="Arial" pitchFamily="34" charset="0"/>
                          <a:cs typeface="Arial" pitchFamily="34" charset="0"/>
                        </a:rPr>
                        <a:t>Não</a:t>
                      </a:r>
                      <a:endParaRPr lang="pt-BR" sz="1200" b="1" dirty="0">
                        <a:solidFill>
                          <a:schemeClr val="tx1"/>
                        </a:solidFill>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EAEFF7"/>
                    </a:solidFill>
                  </a:tcPr>
                </a:tc>
                <a:extLst>
                  <a:ext uri="{0D108BD9-81ED-4DB2-BD59-A6C34878D82A}">
                    <a16:rowId xmlns:a16="http://schemas.microsoft.com/office/drawing/2014/main" val="10010"/>
                  </a:ext>
                </a:extLst>
              </a:tr>
              <a:tr h="356792">
                <a:tc rowSpan="2">
                  <a:txBody>
                    <a:bodyPr/>
                    <a:lstStyle/>
                    <a:p>
                      <a:pPr marL="8890" algn="ctr">
                        <a:spcAft>
                          <a:spcPts val="0"/>
                        </a:spcAft>
                      </a:pPr>
                      <a:r>
                        <a:rPr lang="pt-PT" sz="1200" dirty="0">
                          <a:effectLst/>
                          <a:latin typeface="Arial" pitchFamily="34" charset="0"/>
                          <a:cs typeface="Arial" pitchFamily="34" charset="0"/>
                        </a:rPr>
                        <a:t>F</a:t>
                      </a:r>
                      <a:endParaRPr lang="pt-BR" sz="1200" dirty="0">
                        <a:effectLst/>
                        <a:latin typeface="Arial" pitchFamily="34" charset="0"/>
                        <a:ea typeface="Times New Roman"/>
                        <a:cs typeface="Arial" pitchFamily="34" charset="0"/>
                      </a:endParaRP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68580" marR="63500" algn="ctr">
                        <a:spcAft>
                          <a:spcPts val="0"/>
                        </a:spcAft>
                      </a:pPr>
                      <a:r>
                        <a:rPr lang="pt-PT" sz="1200" dirty="0">
                          <a:effectLst/>
                          <a:latin typeface="Arial" pitchFamily="34" charset="0"/>
                          <a:cs typeface="Arial" pitchFamily="34" charset="0"/>
                        </a:rPr>
                        <a:t>IFR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rgbClr val="D2DEEF"/>
                    </a:solidFill>
                  </a:tcPr>
                </a:tc>
                <a:tc>
                  <a:txBody>
                    <a:bodyPr/>
                    <a:lstStyle/>
                    <a:p>
                      <a:pPr marL="118745" algn="ctr">
                        <a:lnSpc>
                          <a:spcPts val="1145"/>
                        </a:lnSpc>
                        <a:spcBef>
                          <a:spcPts val="575"/>
                        </a:spcBef>
                        <a:spcAft>
                          <a:spcPts val="0"/>
                        </a:spcAft>
                      </a:pPr>
                      <a:r>
                        <a:rPr lang="pt-PT" sz="1200" dirty="0">
                          <a:effectLst/>
                          <a:latin typeface="Arial" pitchFamily="34" charset="0"/>
                          <a:cs typeface="Arial" pitchFamily="34" charset="0"/>
                        </a:rPr>
                        <a:t>IFR de IFR, se for prático e possível</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D2DEEF"/>
                    </a:solidFill>
                  </a:tcPr>
                </a:tc>
                <a:tc>
                  <a:txBody>
                    <a:bodyPr/>
                    <a:lstStyle/>
                    <a:p>
                      <a:pPr marL="66040" algn="just">
                        <a:spcAft>
                          <a:spcPts val="0"/>
                        </a:spcAft>
                        <a:tabLst>
                          <a:tab pos="1186815" algn="l"/>
                        </a:tabLst>
                      </a:pPr>
                      <a:r>
                        <a:rPr lang="pt-PT" sz="1200" dirty="0">
                          <a:effectLst/>
                          <a:latin typeface="Arial" pitchFamily="34" charset="0"/>
                          <a:cs typeface="Arial" pitchFamily="34" charset="0"/>
                        </a:rPr>
                        <a:t>Serviço de Assessoramento </a:t>
                      </a:r>
                      <a:r>
                        <a:rPr lang="pt-PT" sz="1200" spc="-40" dirty="0">
                          <a:effectLst/>
                          <a:latin typeface="Arial" pitchFamily="34" charset="0"/>
                          <a:cs typeface="Arial" pitchFamily="34" charset="0"/>
                        </a:rPr>
                        <a:t>de </a:t>
                      </a:r>
                      <a:r>
                        <a:rPr lang="pt-PT" sz="1200" dirty="0">
                          <a:effectLst/>
                          <a:latin typeface="Arial" pitchFamily="34" charset="0"/>
                          <a:cs typeface="Arial" pitchFamily="34" charset="0"/>
                        </a:rPr>
                        <a:t>Tráfego aéreo; </a:t>
                      </a:r>
                      <a:r>
                        <a:rPr lang="pt-PT" sz="1200" spc="130" dirty="0">
                          <a:effectLst/>
                          <a:latin typeface="Arial" pitchFamily="34" charset="0"/>
                          <a:cs typeface="Arial" pitchFamily="34" charset="0"/>
                        </a:rPr>
                        <a:t> </a:t>
                      </a:r>
                      <a:r>
                        <a:rPr lang="pt-PT" sz="1200" spc="-15" dirty="0">
                          <a:effectLst/>
                          <a:latin typeface="Arial" pitchFamily="34" charset="0"/>
                          <a:cs typeface="Arial" pitchFamily="34" charset="0"/>
                        </a:rPr>
                        <a:t>Serviço </a:t>
                      </a:r>
                      <a:r>
                        <a:rPr lang="pt-PT" sz="1200" dirty="0">
                          <a:effectLst/>
                          <a:latin typeface="Arial" pitchFamily="34" charset="0"/>
                          <a:cs typeface="Arial" pitchFamily="34" charset="0"/>
                        </a:rPr>
                        <a:t>de Informação de Voo</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D2DEEF"/>
                    </a:solidFill>
                  </a:tcPr>
                </a:tc>
                <a:tc rowSpan="2">
                  <a:txBody>
                    <a:bodyPr/>
                    <a:lstStyle/>
                    <a:p>
                      <a:pPr algn="ctr">
                        <a:spcAft>
                          <a:spcPts val="0"/>
                        </a:spcAft>
                      </a:pPr>
                      <a:r>
                        <a:rPr lang="pt-PT" sz="1200" dirty="0">
                          <a:effectLst/>
                          <a:latin typeface="Arial" pitchFamily="34" charset="0"/>
                          <a:cs typeface="Arial" pitchFamily="34" charset="0"/>
                        </a:rPr>
                        <a:t> 250 kt IAS abaixo de 3.050 m (10.000 pés)</a:t>
                      </a:r>
                      <a:endParaRPr lang="pt-BR" sz="1200" dirty="0">
                        <a:effectLst/>
                        <a:latin typeface="Arial" pitchFamily="34" charset="0"/>
                        <a:cs typeface="Arial" pitchFamily="34" charset="0"/>
                      </a:endParaRPr>
                    </a:p>
                    <a:p>
                      <a:pPr marL="57785" marR="55880" algn="ctr">
                        <a:spcBef>
                          <a:spcPts val="5"/>
                        </a:spcBef>
                        <a:spcAft>
                          <a:spcPts val="0"/>
                        </a:spcAft>
                      </a:pPr>
                      <a:r>
                        <a:rPr lang="pt-PT" sz="1200" dirty="0">
                          <a:effectLst/>
                          <a:latin typeface="Arial" pitchFamily="34" charset="0"/>
                          <a:cs typeface="Arial" pitchFamily="34" charset="0"/>
                        </a:rPr>
                        <a:t>AMSL</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2DEEF"/>
                    </a:solidFill>
                  </a:tcPr>
                </a:tc>
                <a:tc>
                  <a:txBody>
                    <a:bodyPr/>
                    <a:lstStyle/>
                    <a:p>
                      <a:pPr marL="64135" marR="60960" algn="ctr">
                        <a:spcAft>
                          <a:spcPts val="0"/>
                        </a:spcAft>
                      </a:pPr>
                      <a:r>
                        <a:rPr lang="pt-PT" sz="1200" dirty="0">
                          <a:effectLst/>
                          <a:latin typeface="Arial" pitchFamily="34" charset="0"/>
                          <a:cs typeface="Arial" pitchFamily="34" charset="0"/>
                        </a:rPr>
                        <a:t>Bilateral contínua</a:t>
                      </a:r>
                      <a:endParaRPr lang="pt-BR" sz="1200" dirty="0">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D2DEEF"/>
                    </a:solidFill>
                  </a:tcPr>
                </a:tc>
                <a:tc rowSpan="2">
                  <a:txBody>
                    <a:bodyPr/>
                    <a:lstStyle/>
                    <a:p>
                      <a:pPr marL="268288" marR="299720" indent="0" algn="ctr">
                        <a:spcAft>
                          <a:spcPts val="0"/>
                        </a:spcAft>
                        <a:tabLst/>
                      </a:pPr>
                      <a:r>
                        <a:rPr lang="pt-PT" sz="1200" b="1" dirty="0">
                          <a:solidFill>
                            <a:schemeClr val="tx1"/>
                          </a:solidFill>
                          <a:effectLst/>
                          <a:latin typeface="Arial" pitchFamily="34" charset="0"/>
                          <a:cs typeface="Arial" pitchFamily="34" charset="0"/>
                        </a:rPr>
                        <a:t>Não</a:t>
                      </a:r>
                      <a:endParaRPr lang="pt-BR" sz="1200" b="1" dirty="0">
                        <a:solidFill>
                          <a:schemeClr val="tx1"/>
                        </a:solidFill>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2DEEF"/>
                    </a:solidFill>
                  </a:tcPr>
                </a:tc>
                <a:extLst>
                  <a:ext uri="{0D108BD9-81ED-4DB2-BD59-A6C34878D82A}">
                    <a16:rowId xmlns:a16="http://schemas.microsoft.com/office/drawing/2014/main" val="10011"/>
                  </a:ext>
                </a:extLst>
              </a:tr>
              <a:tr h="427858">
                <a:tc vMerge="1">
                  <a:txBody>
                    <a:bodyPr/>
                    <a:lstStyle/>
                    <a:p>
                      <a:endParaRPr lang="pt-BR"/>
                    </a:p>
                  </a:txBody>
                  <a:tcPr/>
                </a:tc>
                <a:tc>
                  <a:txBody>
                    <a:bodyPr/>
                    <a:lstStyle/>
                    <a:p>
                      <a:pPr marL="69215" marR="63500" algn="ctr">
                        <a:spcAft>
                          <a:spcPts val="0"/>
                        </a:spcAft>
                      </a:pPr>
                      <a:r>
                        <a:rPr lang="pt-PT" sz="1200" dirty="0">
                          <a:effectLst/>
                          <a:latin typeface="Arial" pitchFamily="34" charset="0"/>
                          <a:cs typeface="Arial" pitchFamily="34" charset="0"/>
                        </a:rPr>
                        <a:t>VFR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D2DEEF"/>
                    </a:solidFill>
                  </a:tcPr>
                </a:tc>
                <a:tc>
                  <a:txBody>
                    <a:bodyPr/>
                    <a:lstStyle/>
                    <a:p>
                      <a:pPr algn="ctr">
                        <a:spcAft>
                          <a:spcPts val="0"/>
                        </a:spcAft>
                      </a:pPr>
                      <a:r>
                        <a:rPr lang="pt-PT" sz="1200" dirty="0">
                          <a:effectLst/>
                          <a:latin typeface="Arial" pitchFamily="34" charset="0"/>
                          <a:cs typeface="Arial" pitchFamily="34" charset="0"/>
                        </a:rPr>
                        <a:t> Não aplicável</a:t>
                      </a:r>
                      <a:endParaRPr lang="pt-BR" sz="1200"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D2DEEF"/>
                    </a:solidFill>
                  </a:tcPr>
                </a:tc>
                <a:tc>
                  <a:txBody>
                    <a:bodyPr/>
                    <a:lstStyle/>
                    <a:p>
                      <a:pPr algn="just">
                        <a:spcAft>
                          <a:spcPts val="0"/>
                        </a:spcAft>
                      </a:pPr>
                      <a:r>
                        <a:rPr lang="pt-PT" sz="1200" spc="-20" dirty="0">
                          <a:effectLst/>
                          <a:latin typeface="Arial" pitchFamily="34" charset="0"/>
                          <a:cs typeface="Arial" pitchFamily="34" charset="0"/>
                        </a:rPr>
                        <a:t>Serviço </a:t>
                      </a:r>
                      <a:r>
                        <a:rPr lang="pt-PT" sz="1200" dirty="0">
                          <a:effectLst/>
                          <a:latin typeface="Arial" pitchFamily="34" charset="0"/>
                          <a:cs typeface="Arial" pitchFamily="34" charset="0"/>
                        </a:rPr>
                        <a:t>de </a:t>
                      </a:r>
                      <a:r>
                        <a:rPr lang="pt-PT" sz="1200" spc="-20" dirty="0">
                          <a:effectLst/>
                          <a:latin typeface="Arial" pitchFamily="34" charset="0"/>
                          <a:cs typeface="Arial" pitchFamily="34" charset="0"/>
                        </a:rPr>
                        <a:t>informação</a:t>
                      </a:r>
                      <a:r>
                        <a:rPr lang="pt-PT" sz="1200" spc="-140" dirty="0">
                          <a:effectLst/>
                          <a:latin typeface="Arial" pitchFamily="34" charset="0"/>
                          <a:cs typeface="Arial" pitchFamily="34" charset="0"/>
                        </a:rPr>
                        <a:t> </a:t>
                      </a:r>
                      <a:r>
                        <a:rPr lang="pt-PT" sz="1200" dirty="0">
                          <a:effectLst/>
                          <a:latin typeface="Arial" pitchFamily="34" charset="0"/>
                          <a:cs typeface="Arial" pitchFamily="34" charset="0"/>
                        </a:rPr>
                        <a:t>de voo, quando solicitado pelo piloto.</a:t>
                      </a:r>
                      <a:endParaRPr lang="pt-BR" sz="1200"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D2DEEF"/>
                    </a:solidFill>
                  </a:tcPr>
                </a:tc>
                <a:tc vMerge="1">
                  <a:txBody>
                    <a:bodyPr/>
                    <a:lstStyle/>
                    <a:p>
                      <a:endParaRPr lang="pt-BR"/>
                    </a:p>
                  </a:txBody>
                  <a:tcPr/>
                </a:tc>
                <a:tc>
                  <a:txBody>
                    <a:bodyPr/>
                    <a:lstStyle/>
                    <a:p>
                      <a:pPr algn="ctr">
                        <a:spcAft>
                          <a:spcPts val="0"/>
                        </a:spcAft>
                      </a:pPr>
                      <a:r>
                        <a:rPr lang="pt-PT" sz="1200" b="1" dirty="0">
                          <a:effectLst/>
                          <a:latin typeface="Arial" pitchFamily="34" charset="0"/>
                          <a:cs typeface="Arial" pitchFamily="34" charset="0"/>
                        </a:rPr>
                        <a:t>Não</a:t>
                      </a:r>
                      <a:endParaRPr lang="pt-BR" sz="1200" b="1" dirty="0">
                        <a:effectLst/>
                        <a:latin typeface="Arial" pitchFamily="34" charset="0"/>
                        <a:ea typeface="Times New Roman"/>
                        <a:cs typeface="Arial" pitchFamily="34" charset="0"/>
                      </a:endParaRPr>
                    </a:p>
                  </a:txBody>
                  <a:tcPr marL="0" marR="0" marT="0" marB="0" anchor="ctr">
                    <a:lnB w="38100" cap="flat" cmpd="sng" algn="ctr">
                      <a:solidFill>
                        <a:schemeClr val="bg1"/>
                      </a:solidFill>
                      <a:prstDash val="solid"/>
                      <a:round/>
                      <a:headEnd type="none" w="med" len="med"/>
                      <a:tailEnd type="none" w="med" len="med"/>
                    </a:lnB>
                    <a:solidFill>
                      <a:srgbClr val="D2DEEF"/>
                    </a:solidFill>
                  </a:tcPr>
                </a:tc>
                <a:tc vMerge="1">
                  <a:txBody>
                    <a:bodyPr/>
                    <a:lstStyle/>
                    <a:p>
                      <a:endParaRPr lang="pt-BR"/>
                    </a:p>
                  </a:txBody>
                  <a:tcPr/>
                </a:tc>
                <a:extLst>
                  <a:ext uri="{0D108BD9-81ED-4DB2-BD59-A6C34878D82A}">
                    <a16:rowId xmlns:a16="http://schemas.microsoft.com/office/drawing/2014/main" val="10012"/>
                  </a:ext>
                </a:extLst>
              </a:tr>
              <a:tr h="156712">
                <a:tc rowSpan="2">
                  <a:txBody>
                    <a:bodyPr/>
                    <a:lstStyle/>
                    <a:p>
                      <a:pPr marL="8890" algn="ctr">
                        <a:spcBef>
                          <a:spcPts val="5"/>
                        </a:spcBef>
                        <a:spcAft>
                          <a:spcPts val="0"/>
                        </a:spcAft>
                      </a:pPr>
                      <a:r>
                        <a:rPr lang="pt-PT" sz="1200" dirty="0">
                          <a:effectLst/>
                          <a:latin typeface="Arial" pitchFamily="34" charset="0"/>
                          <a:cs typeface="Arial" pitchFamily="34" charset="0"/>
                        </a:rPr>
                        <a:t>G</a:t>
                      </a:r>
                      <a:endParaRPr lang="pt-BR" sz="1200" dirty="0">
                        <a:effectLst/>
                        <a:latin typeface="Arial" pitchFamily="34" charset="0"/>
                        <a:ea typeface="Times New Roman"/>
                        <a:cs typeface="Arial" pitchFamily="34" charset="0"/>
                      </a:endParaRP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pPr marL="68580" marR="63500" algn="ctr">
                        <a:lnSpc>
                          <a:spcPts val="1050"/>
                        </a:lnSpc>
                        <a:spcAft>
                          <a:spcPts val="0"/>
                        </a:spcAft>
                      </a:pPr>
                      <a:r>
                        <a:rPr lang="pt-PT" sz="1200" dirty="0">
                          <a:effectLst/>
                          <a:latin typeface="Arial" pitchFamily="34" charset="0"/>
                          <a:cs typeface="Arial" pitchFamily="34" charset="0"/>
                        </a:rPr>
                        <a:t>IFR</a:t>
                      </a:r>
                      <a:endParaRPr lang="pt-BR" sz="1200" dirty="0">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FF7"/>
                    </a:solidFill>
                  </a:tcPr>
                </a:tc>
                <a:tc rowSpan="2">
                  <a:txBody>
                    <a:bodyPr/>
                    <a:lstStyle/>
                    <a:p>
                      <a:pPr marL="65405" algn="ctr">
                        <a:spcBef>
                          <a:spcPts val="5"/>
                        </a:spcBef>
                        <a:spcAft>
                          <a:spcPts val="0"/>
                        </a:spcAft>
                      </a:pPr>
                      <a:r>
                        <a:rPr lang="pt-PT" sz="1200" b="0" dirty="0">
                          <a:solidFill>
                            <a:schemeClr val="tx1"/>
                          </a:solidFill>
                          <a:effectLst/>
                          <a:latin typeface="Arial" pitchFamily="34" charset="0"/>
                          <a:cs typeface="Arial" pitchFamily="34" charset="0"/>
                        </a:rPr>
                        <a:t>Não aplicável</a:t>
                      </a:r>
                      <a:endParaRPr lang="pt-BR" sz="1200" b="0" dirty="0">
                        <a:solidFill>
                          <a:schemeClr val="tx1"/>
                        </a:solidFill>
                        <a:effectLst/>
                        <a:latin typeface="Arial" pitchFamily="34" charset="0"/>
                        <a:ea typeface="Times New Roman"/>
                        <a:cs typeface="Arial" pitchFamily="34" charset="0"/>
                      </a:endParaRPr>
                    </a:p>
                  </a:txBody>
                  <a:tcPr marL="0" marR="0" marT="0" marB="0" anchor="ctr">
                    <a:lnL w="127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rgbClr val="EAEFF7"/>
                    </a:solidFill>
                  </a:tcPr>
                </a:tc>
                <a:tc rowSpan="2">
                  <a:txBody>
                    <a:bodyPr/>
                    <a:lstStyle/>
                    <a:p>
                      <a:pPr marL="66040" marR="58420" algn="just">
                        <a:spcAft>
                          <a:spcPts val="0"/>
                        </a:spcAft>
                      </a:pPr>
                      <a:r>
                        <a:rPr lang="pt-PT" sz="1200" b="0" dirty="0">
                          <a:solidFill>
                            <a:schemeClr val="tx1"/>
                          </a:solidFill>
                          <a:effectLst/>
                          <a:latin typeface="Arial" pitchFamily="34" charset="0"/>
                          <a:cs typeface="Arial" pitchFamily="34" charset="0"/>
                        </a:rPr>
                        <a:t>Serviço de informação de voo, </a:t>
                      </a:r>
                      <a:r>
                        <a:rPr lang="pt-PT" sz="1200" b="1" dirty="0">
                          <a:solidFill>
                            <a:schemeClr val="tx1"/>
                          </a:solidFill>
                          <a:effectLst/>
                          <a:latin typeface="Arial" pitchFamily="34" charset="0"/>
                          <a:cs typeface="Arial" pitchFamily="34" charset="0"/>
                        </a:rPr>
                        <a:t>quando factível</a:t>
                      </a:r>
                      <a:r>
                        <a:rPr lang="pt-PT" sz="1200" b="0" dirty="0">
                          <a:solidFill>
                            <a:schemeClr val="tx1"/>
                          </a:solidFill>
                          <a:effectLst/>
                          <a:latin typeface="Arial" pitchFamily="34" charset="0"/>
                          <a:cs typeface="Arial" pitchFamily="34" charset="0"/>
                        </a:rPr>
                        <a:t>.</a:t>
                      </a:r>
                      <a:endParaRPr lang="pt-BR" sz="1200" b="0" dirty="0">
                        <a:solidFill>
                          <a:schemeClr val="tx1"/>
                        </a:solidFill>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EAEFF7"/>
                    </a:solidFill>
                  </a:tcPr>
                </a:tc>
                <a:tc rowSpan="2">
                  <a:txBody>
                    <a:bodyPr/>
                    <a:lstStyle/>
                    <a:p>
                      <a:pPr marL="64770" marR="60960" algn="ctr">
                        <a:spcAft>
                          <a:spcPts val="0"/>
                        </a:spcAft>
                        <a:tabLst>
                          <a:tab pos="660400" algn="l"/>
                        </a:tabLst>
                      </a:pPr>
                      <a:r>
                        <a:rPr lang="pt-PT" sz="1200" b="0" dirty="0">
                          <a:solidFill>
                            <a:schemeClr val="tx1"/>
                          </a:solidFill>
                          <a:effectLst/>
                          <a:latin typeface="Arial" pitchFamily="34" charset="0"/>
                          <a:cs typeface="Arial" pitchFamily="34" charset="0"/>
                        </a:rPr>
                        <a:t>250 kt </a:t>
                      </a:r>
                      <a:r>
                        <a:rPr lang="pt-PT" sz="1200" b="0" spc="-25" dirty="0">
                          <a:solidFill>
                            <a:schemeClr val="tx1"/>
                          </a:solidFill>
                          <a:effectLst/>
                          <a:latin typeface="Arial" pitchFamily="34" charset="0"/>
                          <a:cs typeface="Arial" pitchFamily="34" charset="0"/>
                        </a:rPr>
                        <a:t>IAS </a:t>
                      </a:r>
                      <a:r>
                        <a:rPr lang="pt-PT" sz="1200" b="0" dirty="0">
                          <a:solidFill>
                            <a:schemeClr val="tx1"/>
                          </a:solidFill>
                          <a:effectLst/>
                          <a:latin typeface="Arial" pitchFamily="34" charset="0"/>
                          <a:cs typeface="Arial" pitchFamily="34" charset="0"/>
                        </a:rPr>
                        <a:t>abaixo </a:t>
                      </a:r>
                      <a:r>
                        <a:rPr lang="pt-PT" sz="1200" b="0" spc="-45" dirty="0">
                          <a:solidFill>
                            <a:schemeClr val="tx1"/>
                          </a:solidFill>
                          <a:effectLst/>
                          <a:latin typeface="Arial" pitchFamily="34" charset="0"/>
                          <a:cs typeface="Arial" pitchFamily="34" charset="0"/>
                        </a:rPr>
                        <a:t>de</a:t>
                      </a:r>
                      <a:endParaRPr lang="pt-BR" sz="1200" b="0" dirty="0">
                        <a:solidFill>
                          <a:schemeClr val="tx1"/>
                        </a:solidFill>
                        <a:effectLst/>
                        <a:latin typeface="Arial" pitchFamily="34" charset="0"/>
                        <a:cs typeface="Arial" pitchFamily="34" charset="0"/>
                      </a:endParaRPr>
                    </a:p>
                    <a:p>
                      <a:pPr marL="64770" algn="ctr">
                        <a:lnSpc>
                          <a:spcPts val="1140"/>
                        </a:lnSpc>
                        <a:spcAft>
                          <a:spcPts val="0"/>
                        </a:spcAft>
                      </a:pPr>
                      <a:r>
                        <a:rPr lang="pt-PT" sz="1200" b="0" dirty="0">
                          <a:solidFill>
                            <a:schemeClr val="tx1"/>
                          </a:solidFill>
                          <a:effectLst/>
                          <a:latin typeface="Arial" pitchFamily="34" charset="0"/>
                          <a:cs typeface="Arial" pitchFamily="34" charset="0"/>
                        </a:rPr>
                        <a:t>3.050 m</a:t>
                      </a:r>
                      <a:endParaRPr lang="pt-BR" sz="1200" b="0" dirty="0">
                        <a:solidFill>
                          <a:schemeClr val="tx1"/>
                        </a:solidFill>
                        <a:effectLst/>
                        <a:latin typeface="Arial" pitchFamily="34" charset="0"/>
                        <a:ea typeface="Times New Roman"/>
                        <a:cs typeface="Arial" pitchFamily="34" charset="0"/>
                      </a:endParaRPr>
                    </a:p>
                  </a:txBody>
                  <a:tcPr marL="0" marR="0" marT="0" marB="0" anchor="ctr">
                    <a:lnT w="38100" cap="flat" cmpd="sng" algn="ctr">
                      <a:solidFill>
                        <a:schemeClr val="bg1"/>
                      </a:solidFill>
                      <a:prstDash val="solid"/>
                      <a:round/>
                      <a:headEnd type="none" w="med" len="med"/>
                      <a:tailEnd type="none" w="med" len="med"/>
                    </a:lnT>
                    <a:solidFill>
                      <a:srgbClr val="EAEFF7"/>
                    </a:solidFill>
                  </a:tcPr>
                </a:tc>
                <a:tc>
                  <a:txBody>
                    <a:bodyPr/>
                    <a:lstStyle/>
                    <a:p>
                      <a:pPr marL="64135" marR="60960" algn="ctr">
                        <a:lnSpc>
                          <a:spcPts val="1050"/>
                        </a:lnSpc>
                        <a:spcAft>
                          <a:spcPts val="0"/>
                        </a:spcAft>
                      </a:pPr>
                      <a:r>
                        <a:rPr lang="pt-PT" sz="1200" dirty="0">
                          <a:effectLst/>
                          <a:latin typeface="Arial" pitchFamily="34" charset="0"/>
                          <a:cs typeface="Arial" pitchFamily="34" charset="0"/>
                        </a:rPr>
                        <a:t>Bilateral contínua</a:t>
                      </a:r>
                      <a:endParaRPr lang="pt-BR" sz="1200" dirty="0">
                        <a:effectLst/>
                        <a:latin typeface="Arial" pitchFamily="34" charset="0"/>
                        <a:ea typeface="Times New Roman"/>
                        <a:cs typeface="Arial" pitchFamily="34" charset="0"/>
                      </a:endParaRPr>
                    </a:p>
                  </a:txBody>
                  <a:tcPr marL="0" marR="0" marT="0" marB="0" anchor="ctr">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FF7"/>
                    </a:solidFill>
                  </a:tcPr>
                </a:tc>
                <a:tc rowSpan="2">
                  <a:txBody>
                    <a:bodyPr/>
                    <a:lstStyle/>
                    <a:p>
                      <a:pPr algn="ctr">
                        <a:spcAft>
                          <a:spcPts val="0"/>
                        </a:spcAft>
                      </a:pPr>
                      <a:r>
                        <a:rPr lang="pt-PT" sz="1200" b="0" dirty="0">
                          <a:solidFill>
                            <a:schemeClr val="tx1"/>
                          </a:solidFill>
                          <a:effectLst/>
                          <a:latin typeface="Arial" pitchFamily="34" charset="0"/>
                          <a:cs typeface="Arial" pitchFamily="34" charset="0"/>
                        </a:rPr>
                        <a:t> </a:t>
                      </a:r>
                      <a:endParaRPr lang="pt-BR" sz="1200" b="0" dirty="0">
                        <a:solidFill>
                          <a:schemeClr val="tx1"/>
                        </a:solidFill>
                        <a:effectLst/>
                        <a:latin typeface="Arial" pitchFamily="34" charset="0"/>
                        <a:cs typeface="Arial" pitchFamily="34" charset="0"/>
                      </a:endParaRPr>
                    </a:p>
                    <a:p>
                      <a:pPr marL="308610" marR="299720" algn="ctr">
                        <a:spcBef>
                          <a:spcPts val="5"/>
                        </a:spcBef>
                        <a:spcAft>
                          <a:spcPts val="0"/>
                        </a:spcAft>
                      </a:pPr>
                      <a:r>
                        <a:rPr lang="pt-PT" sz="1200" b="1" dirty="0">
                          <a:solidFill>
                            <a:schemeClr val="tx1"/>
                          </a:solidFill>
                          <a:effectLst/>
                          <a:latin typeface="Arial" pitchFamily="34" charset="0"/>
                          <a:cs typeface="Arial" pitchFamily="34" charset="0"/>
                        </a:rPr>
                        <a:t>Não</a:t>
                      </a:r>
                      <a:endParaRPr lang="pt-BR" sz="1200" b="1" dirty="0">
                        <a:solidFill>
                          <a:schemeClr val="tx1"/>
                        </a:solidFill>
                        <a:effectLst/>
                        <a:latin typeface="Arial" pitchFamily="34" charset="0"/>
                        <a:ea typeface="Times New Roman"/>
                        <a:cs typeface="Arial" pitchFamily="34" charset="0"/>
                      </a:endParaRPr>
                    </a:p>
                  </a:txBody>
                  <a:tcPr marL="0" marR="0" marT="0" marB="0" anchor="ctr">
                    <a:lnL w="127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rgbClr val="EAEFF7"/>
                    </a:solidFill>
                  </a:tcPr>
                </a:tc>
                <a:extLst>
                  <a:ext uri="{0D108BD9-81ED-4DB2-BD59-A6C34878D82A}">
                    <a16:rowId xmlns:a16="http://schemas.microsoft.com/office/drawing/2014/main" val="10013"/>
                  </a:ext>
                </a:extLst>
              </a:tr>
              <a:tr h="502003">
                <a:tc vMerge="1">
                  <a:txBody>
                    <a:bodyPr/>
                    <a:lstStyle/>
                    <a:p>
                      <a:endParaRPr lang="pt-BR"/>
                    </a:p>
                  </a:txBody>
                  <a:tcPr/>
                </a:tc>
                <a:tc>
                  <a:txBody>
                    <a:bodyPr/>
                    <a:lstStyle/>
                    <a:p>
                      <a:pPr marL="69215" marR="63500" algn="ctr">
                        <a:spcBef>
                          <a:spcPts val="5"/>
                        </a:spcBef>
                        <a:spcAft>
                          <a:spcPts val="0"/>
                        </a:spcAft>
                      </a:pPr>
                      <a:r>
                        <a:rPr lang="pt-PT" sz="1200" b="0" dirty="0">
                          <a:solidFill>
                            <a:schemeClr val="tx1"/>
                          </a:solidFill>
                          <a:effectLst/>
                          <a:latin typeface="Arial" pitchFamily="34" charset="0"/>
                          <a:cs typeface="Arial" pitchFamily="34" charset="0"/>
                        </a:rPr>
                        <a:t>VFR</a:t>
                      </a:r>
                      <a:endParaRPr lang="pt-BR" sz="1200" b="0" dirty="0">
                        <a:solidFill>
                          <a:schemeClr val="tx1"/>
                        </a:solidFill>
                        <a:effectLst/>
                        <a:latin typeface="Arial" pitchFamily="34" charset="0"/>
                        <a:ea typeface="Times New Roman"/>
                        <a:cs typeface="Arial" pitchFamily="34" charset="0"/>
                      </a:endParaRPr>
                    </a:p>
                  </a:txBody>
                  <a:tcPr marL="0" marR="0" marT="0" marB="0" anchor="ctr">
                    <a:lnL w="381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EAEFF7"/>
                    </a:solidFill>
                  </a:tcPr>
                </a:tc>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marL="64135" marR="59690" algn="ctr">
                        <a:spcBef>
                          <a:spcPts val="5"/>
                        </a:spcBef>
                        <a:spcAft>
                          <a:spcPts val="0"/>
                        </a:spcAft>
                      </a:pPr>
                      <a:r>
                        <a:rPr lang="pt-PT" sz="1200" b="1" dirty="0">
                          <a:solidFill>
                            <a:schemeClr val="tx1"/>
                          </a:solidFill>
                          <a:effectLst/>
                          <a:latin typeface="Arial" pitchFamily="34" charset="0"/>
                          <a:cs typeface="Arial" pitchFamily="34" charset="0"/>
                        </a:rPr>
                        <a:t>Não</a:t>
                      </a:r>
                      <a:endParaRPr lang="pt-BR" sz="1200" b="1" dirty="0">
                        <a:solidFill>
                          <a:schemeClr val="tx1"/>
                        </a:solidFill>
                        <a:effectLst/>
                        <a:latin typeface="Arial" pitchFamily="34" charset="0"/>
                        <a:ea typeface="Times New Roman"/>
                        <a:cs typeface="Arial" pitchFamily="34" charset="0"/>
                      </a:endParaRPr>
                    </a:p>
                  </a:txBody>
                  <a:tcPr marL="0" marR="0" marT="0" marB="0" anchor="ctr">
                    <a:lnT w="12700" cap="flat" cmpd="sng" algn="ctr">
                      <a:solidFill>
                        <a:schemeClr val="bg1"/>
                      </a:solidFill>
                      <a:prstDash val="solid"/>
                      <a:round/>
                      <a:headEnd type="none" w="med" len="med"/>
                      <a:tailEnd type="none" w="med" len="med"/>
                    </a:lnT>
                    <a:solidFill>
                      <a:srgbClr val="EAEFF7"/>
                    </a:solidFill>
                  </a:tcPr>
                </a:tc>
                <a:tc vMerge="1">
                  <a:txBody>
                    <a:bodyPr/>
                    <a:lstStyle/>
                    <a:p>
                      <a:endParaRPr lang="pt-BR"/>
                    </a:p>
                  </a:txBody>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1319014781"/>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ESTRUTURA DO ESPAÇO ÁEREO</a:t>
            </a:r>
          </a:p>
        </p:txBody>
      </p:sp>
      <p:sp>
        <p:nvSpPr>
          <p:cNvPr id="4" name="Espaço Reservado para Conteúdo 3"/>
          <p:cNvSpPr>
            <a:spLocks noGrp="1"/>
          </p:cNvSpPr>
          <p:nvPr>
            <p:ph idx="1"/>
          </p:nvPr>
        </p:nvSpPr>
        <p:spPr>
          <a:xfrm>
            <a:off x="228787" y="1203598"/>
            <a:ext cx="11735685" cy="1754756"/>
          </a:xfrm>
        </p:spPr>
        <p:txBody>
          <a:bodyPr>
            <a:noAutofit/>
          </a:bodyPr>
          <a:lstStyle/>
          <a:p>
            <a:pPr marL="0" indent="0" algn="just">
              <a:lnSpc>
                <a:spcPct val="120000"/>
              </a:lnSpc>
              <a:buNone/>
            </a:pPr>
            <a:r>
              <a:rPr lang="pt-BR" sz="2400" b="1" dirty="0">
                <a:latin typeface="Arial" panose="020B0604020202020204" pitchFamily="34" charset="0"/>
                <a:cs typeface="Arial" panose="020B0604020202020204" pitchFamily="34" charset="0"/>
              </a:rPr>
              <a:t>3.1 ÁREA DE RESPONSABILIDADE</a:t>
            </a:r>
          </a:p>
          <a:p>
            <a:pPr marL="0" indent="0" algn="just">
              <a:lnSpc>
                <a:spcPct val="120000"/>
              </a:lnSpc>
              <a:buNone/>
            </a:pPr>
            <a:r>
              <a:rPr lang="pt-BR" sz="2000" dirty="0">
                <a:latin typeface="Arial" panose="020B0604020202020204" pitchFamily="34" charset="0"/>
                <a:cs typeface="Arial" panose="020B0604020202020204" pitchFamily="34" charset="0"/>
              </a:rPr>
              <a:t>Os Serviços de Tráfego Aéreo são prestados em todo o espaço aéreo que se superpõe ao território nacional, incluindo águas territoriais e jurisdicionais, bem como o espaço aéreo que tenha sido objeto de Acordo Regional de Navegação Aérea.</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CaixaDeTexto 8"/>
          <p:cNvSpPr txBox="1"/>
          <p:nvPr/>
        </p:nvSpPr>
        <p:spPr>
          <a:xfrm>
            <a:off x="730624" y="4720312"/>
            <a:ext cx="10730752" cy="1015663"/>
          </a:xfrm>
          <a:prstGeom prst="rect">
            <a:avLst/>
          </a:prstGeom>
          <a:effectLst>
            <a:outerShdw blurRad="50800" dist="38100" dir="8100000" algn="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spAutoFit/>
          </a:bodyPr>
          <a:lstStyle/>
          <a:p>
            <a:pPr algn="just"/>
            <a:r>
              <a:rPr lang="pt-BR" sz="2000" dirty="0">
                <a:latin typeface="Arial" panose="020B0604020202020204" pitchFamily="34" charset="0"/>
                <a:cs typeface="Arial" panose="020B0604020202020204" pitchFamily="34" charset="0"/>
              </a:rPr>
              <a:t>Art. 1º O mar territorial brasileiro compreende uma faixa de doze milhas marítima de largura, medidas a partir da linha de baixa-mar do litoral continental e insular, tal como indicada nas cartas náuticas de grande escala, reconhecidas oficialmente no Brasil. (Lei nº 8.617/93)</a:t>
            </a:r>
          </a:p>
        </p:txBody>
      </p:sp>
      <p:sp>
        <p:nvSpPr>
          <p:cNvPr id="10" name="Espaço Reservado para Conteúdo 3"/>
          <p:cNvSpPr txBox="1">
            <a:spLocks/>
          </p:cNvSpPr>
          <p:nvPr/>
        </p:nvSpPr>
        <p:spPr>
          <a:xfrm>
            <a:off x="228787" y="3072298"/>
            <a:ext cx="11735685" cy="14566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Font typeface="Arial" panose="020B0604020202020204" pitchFamily="34" charset="0"/>
              <a:buNone/>
            </a:pPr>
            <a:r>
              <a:rPr lang="pt-BR" sz="2000" dirty="0">
                <a:latin typeface="Arial" panose="020B0604020202020204" pitchFamily="34" charset="0"/>
                <a:cs typeface="Arial" panose="020B0604020202020204" pitchFamily="34" charset="0"/>
              </a:rPr>
              <a:t>NOTA: Para fins de prestação dos Serviços de Tráfego Aéreo, o espaço aéreo de responsabilidade do Brasil foi estendido, por meio de Acordo Regional de Navegação Aérea, até o meridiano 10 Oeste (W), conforme descrito no Doc. 8733/ANP/CAR/SAM – Plano de Navegação Aérea – Regiões do Caribe e da América do Sul.</a:t>
            </a:r>
            <a:endParaRPr lang="pt-BR" sz="16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670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4">
                                            <p:txEl>
                                              <p:pRg st="0" end="0"/>
                                            </p:txEl>
                                          </p:spTgt>
                                        </p:tgtEl>
                                      </p:cBhvr>
                                    </p:animEffect>
                                    <p:set>
                                      <p:cBhvr>
                                        <p:cTn id="37" dur="1" fill="hold">
                                          <p:stCondLst>
                                            <p:cond delay="499"/>
                                          </p:stCondLst>
                                        </p:cTn>
                                        <p:tgtEl>
                                          <p:spTgt spid="4">
                                            <p:txEl>
                                              <p:pRg st="0" end="0"/>
                                            </p:txEl>
                                          </p:spTgt>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4">
                                            <p:txEl>
                                              <p:pRg st="1" end="1"/>
                                            </p:txEl>
                                          </p:spTgt>
                                        </p:tgtEl>
                                      </p:cBhvr>
                                    </p:animEffect>
                                    <p:set>
                                      <p:cBhvr>
                                        <p:cTn id="40" dur="1" fill="hold">
                                          <p:stCondLst>
                                            <p:cond delay="499"/>
                                          </p:stCondLst>
                                        </p:cTn>
                                        <p:tgtEl>
                                          <p:spTgt spid="4">
                                            <p:txEl>
                                              <p:pRg st="1" end="1"/>
                                            </p:txEl>
                                          </p:spTgt>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10"/>
                                        </p:tgtEl>
                                      </p:cBhvr>
                                    </p:animEffect>
                                    <p:set>
                                      <p:cBhvr>
                                        <p:cTn id="43" dur="1" fill="hold">
                                          <p:stCondLst>
                                            <p:cond delay="499"/>
                                          </p:stCondLst>
                                        </p:cTn>
                                        <p:tgtEl>
                                          <p:spTgt spid="10"/>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9"/>
                                        </p:tgtEl>
                                      </p:cBhvr>
                                    </p:animEffect>
                                    <p:set>
                                      <p:cBhvr>
                                        <p:cTn id="46"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4" grpId="1" uiExpand="1" build="p"/>
      <p:bldP spid="9" grpId="0" animBg="1"/>
      <p:bldP spid="9" grpId="1" animBg="1"/>
      <p:bldP spid="10" grpId="0"/>
      <p:bldP spid="10" grpId="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ESTRUTURA DO ESPAÇO ÁEREO</a:t>
            </a:r>
          </a:p>
        </p:txBody>
      </p:sp>
      <p:sp>
        <p:nvSpPr>
          <p:cNvPr id="4" name="Espaço Reservado para Conteúdo 3"/>
          <p:cNvSpPr>
            <a:spLocks noGrp="1"/>
          </p:cNvSpPr>
          <p:nvPr>
            <p:ph idx="1"/>
          </p:nvPr>
        </p:nvSpPr>
        <p:spPr>
          <a:xfrm>
            <a:off x="228787" y="1203597"/>
            <a:ext cx="11735685" cy="2521238"/>
          </a:xfrm>
        </p:spPr>
        <p:txBody>
          <a:bodyPr>
            <a:noAutofit/>
          </a:bodyPr>
          <a:lstStyle/>
          <a:p>
            <a:pPr marL="0" indent="0" algn="just">
              <a:lnSpc>
                <a:spcPct val="120000"/>
              </a:lnSpc>
              <a:buNone/>
            </a:pPr>
            <a:r>
              <a:rPr lang="pt-BR" sz="2400" b="1" dirty="0">
                <a:latin typeface="Arial" panose="020B0604020202020204" pitchFamily="34" charset="0"/>
                <a:cs typeface="Arial" panose="020B0604020202020204" pitchFamily="34" charset="0"/>
              </a:rPr>
              <a:t>3.3.1 DIVISÃO DO ESPAÇO AÉREO </a:t>
            </a:r>
          </a:p>
          <a:p>
            <a:pPr marL="0" indent="0" algn="just">
              <a:lnSpc>
                <a:spcPct val="120000"/>
              </a:lnSpc>
              <a:buNone/>
            </a:pPr>
            <a:r>
              <a:rPr lang="pt-BR" sz="2000" dirty="0">
                <a:latin typeface="Arial" panose="020B0604020202020204" pitchFamily="34" charset="0"/>
                <a:cs typeface="Arial" panose="020B0604020202020204" pitchFamily="34" charset="0"/>
              </a:rPr>
              <a:t>3.3.1.1 </a:t>
            </a:r>
            <a:r>
              <a:rPr lang="pt-BR" sz="2000" b="1" dirty="0">
                <a:latin typeface="Arial" panose="020B0604020202020204" pitchFamily="34" charset="0"/>
                <a:cs typeface="Arial" panose="020B0604020202020204" pitchFamily="34" charset="0"/>
              </a:rPr>
              <a:t>Espaço aéreo superior</a:t>
            </a:r>
          </a:p>
          <a:p>
            <a:pPr marL="457200" indent="-457200" algn="just">
              <a:lnSpc>
                <a:spcPct val="120000"/>
              </a:lnSpc>
              <a:buAutoNum type="alphaLcParenR"/>
            </a:pPr>
            <a:r>
              <a:rPr lang="pt-BR" sz="2000" dirty="0">
                <a:latin typeface="Arial" panose="020B0604020202020204" pitchFamily="34" charset="0"/>
                <a:cs typeface="Arial" panose="020B0604020202020204" pitchFamily="34" charset="0"/>
              </a:rPr>
              <a:t>limite vertical superior – ilimitado; </a:t>
            </a:r>
          </a:p>
          <a:p>
            <a:pPr marL="457200" indent="-457200" algn="just">
              <a:lnSpc>
                <a:spcPct val="120000"/>
              </a:lnSpc>
              <a:buAutoNum type="alphaLcParenR"/>
            </a:pPr>
            <a:r>
              <a:rPr lang="pt-BR" sz="2000" dirty="0">
                <a:latin typeface="Arial" panose="020B0604020202020204" pitchFamily="34" charset="0"/>
                <a:cs typeface="Arial" panose="020B0604020202020204" pitchFamily="34" charset="0"/>
              </a:rPr>
              <a:t>limite vertical inferior – FL 245 exclusive; e </a:t>
            </a:r>
          </a:p>
          <a:p>
            <a:pPr marL="457200" indent="-457200" algn="just">
              <a:lnSpc>
                <a:spcPct val="120000"/>
              </a:lnSpc>
              <a:buAutoNum type="alphaLcParenR"/>
            </a:pPr>
            <a:r>
              <a:rPr lang="pt-BR" sz="2000" dirty="0">
                <a:latin typeface="Arial" panose="020B0604020202020204" pitchFamily="34" charset="0"/>
                <a:cs typeface="Arial" panose="020B0604020202020204" pitchFamily="34" charset="0"/>
              </a:rPr>
              <a:t>limites laterais – indicados nas ENRC.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28787" y="3945859"/>
            <a:ext cx="11735685" cy="20236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Font typeface="Arial" panose="020B0604020202020204" pitchFamily="34" charset="0"/>
              <a:buNone/>
            </a:pPr>
            <a:r>
              <a:rPr lang="pt-BR" sz="2000" dirty="0">
                <a:latin typeface="Arial" panose="020B0604020202020204" pitchFamily="34" charset="0"/>
                <a:cs typeface="Arial" panose="020B0604020202020204" pitchFamily="34" charset="0"/>
              </a:rPr>
              <a:t>3.3.1.2 </a:t>
            </a:r>
            <a:r>
              <a:rPr lang="pt-BR" sz="2000" b="1" dirty="0">
                <a:latin typeface="Arial" panose="020B0604020202020204" pitchFamily="34" charset="0"/>
                <a:cs typeface="Arial" panose="020B0604020202020204" pitchFamily="34" charset="0"/>
              </a:rPr>
              <a:t>Espaço aéreo inferior </a:t>
            </a:r>
          </a:p>
          <a:p>
            <a:pPr marL="457200" indent="-457200" algn="just">
              <a:lnSpc>
                <a:spcPct val="120000"/>
              </a:lnSpc>
              <a:buFont typeface="Arial" panose="020B0604020202020204" pitchFamily="34" charset="0"/>
              <a:buAutoNum type="alphaLcParenR"/>
            </a:pPr>
            <a:r>
              <a:rPr lang="pt-BR" sz="2000" dirty="0">
                <a:latin typeface="Arial" panose="020B0604020202020204" pitchFamily="34" charset="0"/>
                <a:cs typeface="Arial" panose="020B0604020202020204" pitchFamily="34" charset="0"/>
              </a:rPr>
              <a:t>limite vertical superior – FL 245 inclusive; </a:t>
            </a:r>
          </a:p>
          <a:p>
            <a:pPr marL="457200" indent="-457200" algn="just">
              <a:lnSpc>
                <a:spcPct val="120000"/>
              </a:lnSpc>
              <a:buFont typeface="Arial" panose="020B0604020202020204" pitchFamily="34" charset="0"/>
              <a:buAutoNum type="alphaLcParenR"/>
            </a:pPr>
            <a:r>
              <a:rPr lang="pt-BR" sz="2000" dirty="0">
                <a:latin typeface="Arial" panose="020B0604020202020204" pitchFamily="34" charset="0"/>
                <a:cs typeface="Arial" panose="020B0604020202020204" pitchFamily="34" charset="0"/>
              </a:rPr>
              <a:t>limite vertical inferior – solo ou água; e </a:t>
            </a:r>
          </a:p>
          <a:p>
            <a:pPr marL="457200" indent="-457200" algn="just">
              <a:lnSpc>
                <a:spcPct val="120000"/>
              </a:lnSpc>
              <a:buFont typeface="Arial" panose="020B0604020202020204" pitchFamily="34" charset="0"/>
              <a:buAutoNum type="alphaLcParenR"/>
            </a:pPr>
            <a:r>
              <a:rPr lang="pt-BR" sz="2000" dirty="0">
                <a:latin typeface="Arial" panose="020B0604020202020204" pitchFamily="34" charset="0"/>
                <a:cs typeface="Arial" panose="020B0604020202020204" pitchFamily="34" charset="0"/>
              </a:rPr>
              <a:t>limites laterais – indicados nas ENRC. </a:t>
            </a:r>
          </a:p>
        </p:txBody>
      </p:sp>
    </p:spTree>
    <p:extLst>
      <p:ext uri="{BB962C8B-B14F-4D97-AF65-F5344CB8AC3E}">
        <p14:creationId xmlns:p14="http://schemas.microsoft.com/office/powerpoint/2010/main" val="185250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9" grpId="0"/>
      <p:bldP spid="9" grpId="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27197"/>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ESTRUTURA DO ESPAÇO ÁEREO</a:t>
            </a:r>
          </a:p>
        </p:txBody>
      </p:sp>
      <p:sp>
        <p:nvSpPr>
          <p:cNvPr id="4" name="Espaço Reservado para Conteúdo 3"/>
          <p:cNvSpPr>
            <a:spLocks noGrp="1"/>
          </p:cNvSpPr>
          <p:nvPr>
            <p:ph idx="1"/>
          </p:nvPr>
        </p:nvSpPr>
        <p:spPr>
          <a:xfrm>
            <a:off x="203548" y="1378804"/>
            <a:ext cx="11631139" cy="559416"/>
          </a:xfrm>
        </p:spPr>
        <p:txBody>
          <a:bodyPr>
            <a:noAutofit/>
          </a:bodyPr>
          <a:lstStyle/>
          <a:p>
            <a:pPr marL="0" indent="0" algn="just">
              <a:lnSpc>
                <a:spcPct val="100000"/>
              </a:lnSpc>
              <a:buNone/>
            </a:pPr>
            <a:r>
              <a:rPr lang="pt-BR" sz="2400" b="1" dirty="0">
                <a:latin typeface="Arial" panose="020B0604020202020204" pitchFamily="34" charset="0"/>
                <a:cs typeface="Arial" panose="020B0604020202020204" pitchFamily="34" charset="0"/>
              </a:rPr>
              <a:t>3.3.2 DESIGNAÇÃO DOS ESPAÇOS AÉREOS ATS E DOS AERÓDROMOS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203548" y="3231736"/>
            <a:ext cx="11631139" cy="8028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pPr>
            <a:r>
              <a:rPr lang="pt-BR" sz="2000" dirty="0">
                <a:latin typeface="Arial" panose="020B0604020202020204" pitchFamily="34" charset="0"/>
                <a:cs typeface="Arial" panose="020B0604020202020204" pitchFamily="34" charset="0"/>
              </a:rPr>
              <a:t>3.3.2.1 </a:t>
            </a:r>
            <a:r>
              <a:rPr lang="pt-BR" sz="2000" b="1" dirty="0">
                <a:latin typeface="Arial" panose="020B0604020202020204" pitchFamily="34" charset="0"/>
                <a:cs typeface="Arial" panose="020B0604020202020204" pitchFamily="34" charset="0"/>
              </a:rPr>
              <a:t>Regiões </a:t>
            </a:r>
            <a:r>
              <a:rPr lang="pt-BR" sz="2000" b="1">
                <a:latin typeface="Arial" panose="020B0604020202020204" pitchFamily="34" charset="0"/>
                <a:cs typeface="Arial" panose="020B0604020202020204" pitchFamily="34" charset="0"/>
              </a:rPr>
              <a:t>de Informação de Voo</a:t>
            </a:r>
            <a:r>
              <a:rPr lang="pt-BR" sz="2000" dirty="0">
                <a:latin typeface="Arial" panose="020B0604020202020204" pitchFamily="34" charset="0"/>
                <a:cs typeface="Arial" panose="020B0604020202020204" pitchFamily="34" charset="0"/>
              </a:rPr>
              <a:t>: As partes do espaço aéreo onde são providos os serviços de informação de voo e de alerta. </a:t>
            </a:r>
          </a:p>
        </p:txBody>
      </p:sp>
      <p:sp>
        <p:nvSpPr>
          <p:cNvPr id="14" name="Espaço Reservado para Conteúdo 3"/>
          <p:cNvSpPr txBox="1">
            <a:spLocks/>
          </p:cNvSpPr>
          <p:nvPr/>
        </p:nvSpPr>
        <p:spPr>
          <a:xfrm>
            <a:off x="149192" y="2102468"/>
            <a:ext cx="11433896" cy="917828"/>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NOTA: A designação das partes do espaço aéreo e dos aeródromos controlados onde são prestados serviços de tráfego aéreo são feitas conforme descrito nos subitens a seguir. </a:t>
            </a:r>
          </a:p>
        </p:txBody>
      </p:sp>
    </p:spTree>
    <p:extLst>
      <p:ext uri="{BB962C8B-B14F-4D97-AF65-F5344CB8AC3E}">
        <p14:creationId xmlns:p14="http://schemas.microsoft.com/office/powerpoint/2010/main" val="29963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4"/>
                                        </p:tgtEl>
                                      </p:cBhvr>
                                    </p:animEffect>
                                    <p:set>
                                      <p:cBhvr>
                                        <p:cTn id="21" dur="1" fill="hold">
                                          <p:stCondLst>
                                            <p:cond delay="499"/>
                                          </p:stCondLst>
                                        </p:cTn>
                                        <p:tgtEl>
                                          <p:spTgt spid="14"/>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4" grpId="0" animBg="1"/>
      <p:bldP spid="14"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1" cy="490048"/>
          </a:xfrm>
        </p:spPr>
        <p:txBody>
          <a:bodyPr>
            <a:normAutofit/>
          </a:bodyPr>
          <a:lstStyle/>
          <a:p>
            <a:pPr algn="ctr"/>
            <a:r>
              <a:rPr lang="pt-BR" sz="2800" dirty="0">
                <a:latin typeface="Arial Black" panose="020B0A04020102020204" pitchFamily="34" charset="0"/>
                <a:cs typeface="Arial" panose="020B0604020202020204" pitchFamily="34" charset="0"/>
              </a:rPr>
              <a:t>ESTRUTURA DO ESPAÇO ÁEREO</a:t>
            </a:r>
          </a:p>
        </p:txBody>
      </p:sp>
      <p:sp>
        <p:nvSpPr>
          <p:cNvPr id="4" name="Espaço Reservado para Conteúdo 3"/>
          <p:cNvSpPr>
            <a:spLocks noGrp="1"/>
          </p:cNvSpPr>
          <p:nvPr>
            <p:ph idx="1"/>
          </p:nvPr>
        </p:nvSpPr>
        <p:spPr>
          <a:xfrm>
            <a:off x="228787" y="1938220"/>
            <a:ext cx="11735685" cy="4218658"/>
          </a:xfrm>
        </p:spPr>
        <p:txBody>
          <a:bodyPr>
            <a:noAutofit/>
          </a:bodyPr>
          <a:lstStyle/>
          <a:p>
            <a:pPr marL="0" indent="0" algn="just">
              <a:lnSpc>
                <a:spcPct val="100000"/>
              </a:lnSpc>
              <a:buNone/>
            </a:pPr>
            <a:r>
              <a:rPr lang="pt-BR" sz="2000" dirty="0">
                <a:latin typeface="Arial" panose="020B0604020202020204" pitchFamily="34" charset="0"/>
                <a:cs typeface="Arial" panose="020B0604020202020204" pitchFamily="34" charset="0"/>
              </a:rPr>
              <a:t>3.3.2.2 </a:t>
            </a:r>
            <a:r>
              <a:rPr lang="pt-BR" sz="2000" b="1" dirty="0">
                <a:latin typeface="Arial" panose="020B0604020202020204" pitchFamily="34" charset="0"/>
                <a:cs typeface="Arial" panose="020B0604020202020204" pitchFamily="34" charset="0"/>
              </a:rPr>
              <a:t>Áreas de controle e zonas de controle</a:t>
            </a:r>
            <a:r>
              <a:rPr lang="pt-BR" sz="2000" dirty="0">
                <a:latin typeface="Arial" panose="020B0604020202020204" pitchFamily="34" charset="0"/>
                <a:cs typeface="Arial" panose="020B0604020202020204" pitchFamily="34" charset="0"/>
              </a:rPr>
              <a:t>: As partes do espaço aéreo na FIR onde é provido o serviço de controle de tráfego aéreo para os voos IFR ou VFR, conforme a classificação do espaço aéreo. </a:t>
            </a:r>
          </a:p>
          <a:p>
            <a:pPr marL="0" indent="0" algn="just">
              <a:lnSpc>
                <a:spcPct val="100000"/>
              </a:lnSpc>
              <a:buNone/>
            </a:pPr>
            <a:r>
              <a:rPr lang="pt-BR" sz="2000" dirty="0">
                <a:latin typeface="Arial" panose="020B0604020202020204" pitchFamily="34" charset="0"/>
                <a:cs typeface="Arial" panose="020B0604020202020204" pitchFamily="34" charset="0"/>
              </a:rPr>
              <a:t>3.3.2.2.1 A fim de facilitar a prestação dos Serviços de Tráfego Aéreo, as Áreas de Controle são denominadas de: </a:t>
            </a:r>
          </a:p>
          <a:p>
            <a:pPr marL="457200" indent="-457200" algn="just">
              <a:lnSpc>
                <a:spcPct val="100000"/>
              </a:lnSpc>
              <a:buAutoNum type="alphaLcParenR"/>
            </a:pPr>
            <a:r>
              <a:rPr lang="pt-BR" sz="2000" b="1" dirty="0">
                <a:latin typeface="Arial" panose="020B0604020202020204" pitchFamily="34" charset="0"/>
                <a:cs typeface="Arial" panose="020B0604020202020204" pitchFamily="34" charset="0"/>
              </a:rPr>
              <a:t>UTA</a:t>
            </a:r>
            <a:r>
              <a:rPr lang="pt-BR" sz="2000" dirty="0">
                <a:latin typeface="Arial" panose="020B0604020202020204" pitchFamily="34" charset="0"/>
                <a:cs typeface="Arial" panose="020B0604020202020204" pitchFamily="34" charset="0"/>
              </a:rPr>
              <a:t> – compreendendo as aerovias superiores e outras partes do espaço aéreo superior, assim definidas na AIP-Brasil; </a:t>
            </a:r>
          </a:p>
          <a:p>
            <a:pPr marL="457200" indent="-457200" algn="just">
              <a:lnSpc>
                <a:spcPct val="100000"/>
              </a:lnSpc>
              <a:buAutoNum type="alphaLcParenR"/>
            </a:pPr>
            <a:r>
              <a:rPr lang="pt-BR" sz="2000" b="1" dirty="0">
                <a:latin typeface="Arial" panose="020B0604020202020204" pitchFamily="34" charset="0"/>
                <a:cs typeface="Arial" panose="020B0604020202020204" pitchFamily="34" charset="0"/>
              </a:rPr>
              <a:t>CTA</a:t>
            </a:r>
            <a:r>
              <a:rPr lang="pt-BR" sz="2000" dirty="0">
                <a:latin typeface="Arial" panose="020B0604020202020204" pitchFamily="34" charset="0"/>
                <a:cs typeface="Arial" panose="020B0604020202020204" pitchFamily="34" charset="0"/>
              </a:rPr>
              <a:t> – compreendendo as aerovias inferiores e outras partes do espaço aéreo inferior, assim definidas na AIP-Brasil; ou </a:t>
            </a:r>
          </a:p>
          <a:p>
            <a:pPr marL="457200" indent="-457200" algn="just">
              <a:lnSpc>
                <a:spcPct val="100000"/>
              </a:lnSpc>
              <a:buAutoNum type="alphaLcParenR"/>
            </a:pPr>
            <a:r>
              <a:rPr lang="pt-BR" sz="2000" b="1" dirty="0">
                <a:latin typeface="Arial" panose="020B0604020202020204" pitchFamily="34" charset="0"/>
                <a:cs typeface="Arial" panose="020B0604020202020204" pitchFamily="34" charset="0"/>
              </a:rPr>
              <a:t>TMA</a:t>
            </a:r>
            <a:r>
              <a:rPr lang="pt-BR" sz="2000" dirty="0">
                <a:latin typeface="Arial" panose="020B0604020202020204" pitchFamily="34" charset="0"/>
                <a:cs typeface="Arial" panose="020B0604020202020204" pitchFamily="34" charset="0"/>
              </a:rPr>
              <a:t> – compreendendo partes do espaço aéreo inferior, assim definidas na AIP-Brasil.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03548" y="1378804"/>
            <a:ext cx="11631139" cy="5594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pPr>
            <a:r>
              <a:rPr lang="pt-BR" sz="2400" b="1" dirty="0">
                <a:latin typeface="Arial" panose="020B0604020202020204" pitchFamily="34" charset="0"/>
                <a:cs typeface="Arial" panose="020B0604020202020204" pitchFamily="34" charset="0"/>
              </a:rPr>
              <a:t>3.3.2 DESIGNAÇÃO DOS ESPAÇOS AÉREOS ATS E DOS AERÓDROMOS </a:t>
            </a:r>
          </a:p>
        </p:txBody>
      </p:sp>
    </p:spTree>
    <p:extLst>
      <p:ext uri="{BB962C8B-B14F-4D97-AF65-F5344CB8AC3E}">
        <p14:creationId xmlns:p14="http://schemas.microsoft.com/office/powerpoint/2010/main" val="12625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3740" y="713549"/>
            <a:ext cx="11526592" cy="490048"/>
          </a:xfrm>
        </p:spPr>
        <p:txBody>
          <a:bodyPr>
            <a:normAutofit/>
          </a:bodyPr>
          <a:lstStyle/>
          <a:p>
            <a:pPr algn="ctr"/>
            <a:r>
              <a:rPr lang="pt-BR" sz="2800" dirty="0">
                <a:latin typeface="Arial Black" panose="020B0A04020102020204" pitchFamily="34" charset="0"/>
                <a:cs typeface="Arial" panose="020B0604020202020204" pitchFamily="34" charset="0"/>
              </a:rPr>
              <a:t>ESTRUTURA DO ESPAÇO ÁEREO</a:t>
            </a:r>
          </a:p>
        </p:txBody>
      </p:sp>
      <p:sp>
        <p:nvSpPr>
          <p:cNvPr id="4" name="Espaço Reservado para Conteúdo 3"/>
          <p:cNvSpPr>
            <a:spLocks noGrp="1"/>
          </p:cNvSpPr>
          <p:nvPr>
            <p:ph idx="1"/>
          </p:nvPr>
        </p:nvSpPr>
        <p:spPr>
          <a:xfrm>
            <a:off x="203548" y="1938220"/>
            <a:ext cx="11735685" cy="1089890"/>
          </a:xfrm>
        </p:spPr>
        <p:txBody>
          <a:bodyPr>
            <a:noAutofit/>
          </a:bodyPr>
          <a:lstStyle/>
          <a:p>
            <a:pPr marL="0" indent="0" algn="just">
              <a:lnSpc>
                <a:spcPct val="100000"/>
              </a:lnSpc>
              <a:buNone/>
            </a:pPr>
            <a:r>
              <a:rPr lang="pt-BR" sz="2000" dirty="0">
                <a:latin typeface="Arial" panose="020B0604020202020204" pitchFamily="34" charset="0"/>
                <a:cs typeface="Arial" panose="020B0604020202020204" pitchFamily="34" charset="0"/>
              </a:rPr>
              <a:t>3.3.2.2.2 As partes do espaço aéreo controlado, dentro das quais também é provido o serviço de controle de tráfego aéreo para os voos </a:t>
            </a:r>
            <a:r>
              <a:rPr lang="pt-BR" sz="2000" b="1" dirty="0">
                <a:latin typeface="Arial" panose="020B0604020202020204" pitchFamily="34" charset="0"/>
                <a:cs typeface="Arial" panose="020B0604020202020204" pitchFamily="34" charset="0"/>
              </a:rPr>
              <a:t>VFR</a:t>
            </a:r>
            <a:r>
              <a:rPr lang="pt-BR" sz="2000" dirty="0">
                <a:latin typeface="Arial" panose="020B0604020202020204" pitchFamily="34" charset="0"/>
                <a:cs typeface="Arial" panose="020B0604020202020204" pitchFamily="34" charset="0"/>
              </a:rPr>
              <a:t>, são designadas como espaços aéreos de Classes </a:t>
            </a:r>
            <a:r>
              <a:rPr lang="pt-BR" sz="2000" b="1" dirty="0">
                <a:latin typeface="Arial" panose="020B0604020202020204" pitchFamily="34" charset="0"/>
                <a:cs typeface="Arial" panose="020B0604020202020204" pitchFamily="34" charset="0"/>
              </a:rPr>
              <a:t>B, C ou D.</a:t>
            </a:r>
            <a:r>
              <a:rPr lang="pt-BR" sz="2000" dirty="0">
                <a:latin typeface="Arial" panose="020B0604020202020204" pitchFamily="34" charset="0"/>
                <a:cs typeface="Arial" panose="020B0604020202020204" pitchFamily="34" charset="0"/>
              </a:rPr>
              <a:t>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203548" y="1378804"/>
            <a:ext cx="11631139" cy="5594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pPr>
            <a:r>
              <a:rPr lang="pt-BR" sz="2400" b="1" dirty="0">
                <a:latin typeface="Arial" panose="020B0604020202020204" pitchFamily="34" charset="0"/>
                <a:cs typeface="Arial" panose="020B0604020202020204" pitchFamily="34" charset="0"/>
              </a:rPr>
              <a:t>3.3.2 DESIGNAÇÃO DOS ESPAÇOS AÉREOS ATS E DOS AERÓDROMOS </a:t>
            </a:r>
          </a:p>
        </p:txBody>
      </p:sp>
    </p:spTree>
    <p:extLst>
      <p:ext uri="{BB962C8B-B14F-4D97-AF65-F5344CB8AC3E}">
        <p14:creationId xmlns:p14="http://schemas.microsoft.com/office/powerpoint/2010/main" val="106255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ESTRUTURA DO ESPAÇO ÁEREO</a:t>
            </a:r>
          </a:p>
        </p:txBody>
      </p:sp>
      <p:sp>
        <p:nvSpPr>
          <p:cNvPr id="4" name="Espaço Reservado para Conteúdo 3"/>
          <p:cNvSpPr>
            <a:spLocks noGrp="1"/>
          </p:cNvSpPr>
          <p:nvPr>
            <p:ph idx="1"/>
          </p:nvPr>
        </p:nvSpPr>
        <p:spPr>
          <a:xfrm>
            <a:off x="199193" y="1938220"/>
            <a:ext cx="11631140" cy="1168051"/>
          </a:xfrm>
        </p:spPr>
        <p:txBody>
          <a:bodyPr>
            <a:noAutofit/>
          </a:bodyPr>
          <a:lstStyle/>
          <a:p>
            <a:pPr marL="0" indent="0" algn="just">
              <a:lnSpc>
                <a:spcPct val="100000"/>
              </a:lnSpc>
              <a:buNone/>
            </a:pPr>
            <a:r>
              <a:rPr lang="pt-BR" sz="2000" dirty="0">
                <a:latin typeface="Arial" panose="020B0604020202020204" pitchFamily="34" charset="0"/>
                <a:cs typeface="Arial" panose="020B0604020202020204" pitchFamily="34" charset="0"/>
              </a:rPr>
              <a:t>3.3.2.3 As partes do espaço aéreo </a:t>
            </a:r>
            <a:r>
              <a:rPr lang="pt-BR" sz="2000" b="1" dirty="0">
                <a:latin typeface="Arial" panose="020B0604020202020204" pitchFamily="34" charset="0"/>
                <a:cs typeface="Arial" panose="020B0604020202020204" pitchFamily="34" charset="0"/>
              </a:rPr>
              <a:t>em torno de um aeródromo</a:t>
            </a:r>
            <a:r>
              <a:rPr lang="pt-BR" sz="2000" dirty="0">
                <a:latin typeface="Arial" panose="020B0604020202020204" pitchFamily="34" charset="0"/>
                <a:cs typeface="Arial" panose="020B0604020202020204" pitchFamily="34" charset="0"/>
              </a:rPr>
              <a:t> dentro das quais se determinou a aplicação de requisitos especiais para proteção do tráfego do aeródromo são designadas como </a:t>
            </a:r>
            <a:r>
              <a:rPr lang="pt-BR" sz="2000" b="1" dirty="0">
                <a:latin typeface="Arial" panose="020B0604020202020204" pitchFamily="34" charset="0"/>
                <a:cs typeface="Arial" panose="020B0604020202020204" pitchFamily="34" charset="0"/>
              </a:rPr>
              <a:t>Zonas de Tráfego de Aeródromo (ATZ). </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199192" y="1378804"/>
            <a:ext cx="11527525" cy="5594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pPr>
            <a:r>
              <a:rPr lang="pt-BR" sz="2400" b="1" dirty="0">
                <a:latin typeface="Arial" panose="020B0604020202020204" pitchFamily="34" charset="0"/>
                <a:cs typeface="Arial" panose="020B0604020202020204" pitchFamily="34" charset="0"/>
              </a:rPr>
              <a:t>3.3.2 DESIGNAÇÃO DOS ESPAÇOS AÉREOS ATS E DOS AERÓDROMOS </a:t>
            </a:r>
          </a:p>
        </p:txBody>
      </p:sp>
      <p:sp>
        <p:nvSpPr>
          <p:cNvPr id="10" name="Espaço Reservado para Conteúdo 3"/>
          <p:cNvSpPr txBox="1">
            <a:spLocks/>
          </p:cNvSpPr>
          <p:nvPr/>
        </p:nvSpPr>
        <p:spPr>
          <a:xfrm>
            <a:off x="199193" y="3099647"/>
            <a:ext cx="11631140" cy="906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pPr>
            <a:r>
              <a:rPr lang="pt-BR" sz="2000" dirty="0">
                <a:latin typeface="Arial" panose="020B0604020202020204" pitchFamily="34" charset="0"/>
                <a:cs typeface="Arial" panose="020B0604020202020204" pitchFamily="34" charset="0"/>
              </a:rPr>
              <a:t>NOTA: As Áreas de Controle, as Zonas de Controle e as Zonas de Tráfego de Aeródromo localizadas dentro de uma Região de Informação de Voo fazem parte dessa Região de Informação de Voo. </a:t>
            </a:r>
          </a:p>
        </p:txBody>
      </p:sp>
      <p:sp>
        <p:nvSpPr>
          <p:cNvPr id="14" name="Espaço Reservado para Conteúdo 3"/>
          <p:cNvSpPr txBox="1">
            <a:spLocks/>
          </p:cNvSpPr>
          <p:nvPr/>
        </p:nvSpPr>
        <p:spPr>
          <a:xfrm>
            <a:off x="199193" y="4043517"/>
            <a:ext cx="11631140" cy="8246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pPr>
            <a:r>
              <a:rPr lang="pt-BR" sz="2000" dirty="0">
                <a:latin typeface="Arial" panose="020B0604020202020204" pitchFamily="34" charset="0"/>
                <a:cs typeface="Arial" panose="020B0604020202020204" pitchFamily="34" charset="0"/>
              </a:rPr>
              <a:t>3.3.2.4 Os aeródromos onde é provido o serviço de controle de tráfego aéreo para o tráfego de aeródromo são designados como aeródromos controlados.</a:t>
            </a:r>
            <a:endParaRPr lang="pt-BR" sz="16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4469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0" nodeType="clickEffect">
                                  <p:stCondLst>
                                    <p:cond delay="0"/>
                                  </p:stCondLst>
                                  <p:childTnLst>
                                    <p:animEffect transition="out" filter="fade">
                                      <p:cBhvr>
                                        <p:cTn id="27" dur="500"/>
                                        <p:tgtEl>
                                          <p:spTgt spid="9"/>
                                        </p:tgtEl>
                                      </p:cBhvr>
                                    </p:animEffect>
                                    <p:set>
                                      <p:cBhvr>
                                        <p:cTn id="28" dur="1" fill="hold">
                                          <p:stCondLst>
                                            <p:cond delay="499"/>
                                          </p:stCondLst>
                                        </p:cTn>
                                        <p:tgtEl>
                                          <p:spTgt spid="9"/>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4">
                                            <p:txEl>
                                              <p:pRg st="0" end="0"/>
                                            </p:txEl>
                                          </p:spTgt>
                                        </p:tgtEl>
                                      </p:cBhvr>
                                    </p:animEffect>
                                    <p:set>
                                      <p:cBhvr>
                                        <p:cTn id="31" dur="1" fill="hold">
                                          <p:stCondLst>
                                            <p:cond delay="499"/>
                                          </p:stCondLst>
                                        </p:cTn>
                                        <p:tgtEl>
                                          <p:spTgt spid="4">
                                            <p:txEl>
                                              <p:pRg st="0" end="0"/>
                                            </p:txEl>
                                          </p:spTgt>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0"/>
                                        </p:tgtEl>
                                      </p:cBhvr>
                                    </p:animEffect>
                                    <p:set>
                                      <p:cBhvr>
                                        <p:cTn id="34" dur="1" fill="hold">
                                          <p:stCondLst>
                                            <p:cond delay="499"/>
                                          </p:stCondLst>
                                        </p:cTn>
                                        <p:tgtEl>
                                          <p:spTgt spid="10"/>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9" grpId="0"/>
      <p:bldP spid="10" grpId="0"/>
      <p:bldP spid="10" grpId="1"/>
      <p:bldP spid="14" grpId="0"/>
      <p:bldP spid="14" grpId="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ESTRUTURA DO ESPAÇO ÁEREO</a:t>
            </a:r>
          </a:p>
        </p:txBody>
      </p:sp>
      <p:sp>
        <p:nvSpPr>
          <p:cNvPr id="4" name="Espaço Reservado para Conteúdo 3"/>
          <p:cNvSpPr>
            <a:spLocks noGrp="1"/>
          </p:cNvSpPr>
          <p:nvPr>
            <p:ph idx="1"/>
          </p:nvPr>
        </p:nvSpPr>
        <p:spPr>
          <a:xfrm>
            <a:off x="228787" y="1512880"/>
            <a:ext cx="11735685" cy="1593391"/>
          </a:xfrm>
        </p:spPr>
        <p:txBody>
          <a:bodyPr>
            <a:noAutofit/>
          </a:bodyPr>
          <a:lstStyle/>
          <a:p>
            <a:pPr marL="0" indent="0" algn="just">
              <a:lnSpc>
                <a:spcPct val="100000"/>
              </a:lnSpc>
              <a:buNone/>
            </a:pPr>
            <a:r>
              <a:rPr lang="pt-BR" sz="2400" b="1" dirty="0">
                <a:latin typeface="Arial" panose="020B0604020202020204" pitchFamily="34" charset="0"/>
                <a:cs typeface="Arial" panose="020B0604020202020204" pitchFamily="34" charset="0"/>
              </a:rPr>
              <a:t>3.4.3 RESPONSABILIDADE DO PILOTO </a:t>
            </a:r>
          </a:p>
          <a:p>
            <a:pPr marL="0" indent="0" algn="just">
              <a:lnSpc>
                <a:spcPct val="100000"/>
              </a:lnSpc>
              <a:buNone/>
            </a:pPr>
            <a:r>
              <a:rPr lang="pt-BR" sz="2000" dirty="0">
                <a:latin typeface="Arial" panose="020B0604020202020204" pitchFamily="34" charset="0"/>
                <a:cs typeface="Arial" panose="020B0604020202020204" pitchFamily="34" charset="0"/>
              </a:rPr>
              <a:t>3.4.3.1 Caberá ao piloto em comando de uma aeronave em voo VFR ou IFR providenciar sua própria separação em relação às demais aeronaves, caso esteja voando em uma classe de espaço aéreo em que o órgão ATC não tenha responsabilidade de prover este tipo de separação. </a:t>
            </a:r>
            <a:endParaRPr lang="pt-BR" sz="16600" dirty="0">
              <a:latin typeface="Arial" panose="020B0604020202020204" pitchFamily="34" charset="0"/>
              <a:cs typeface="Arial" panose="020B0604020202020204" pitchFamily="34" charset="0"/>
            </a:endParaRP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106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xit" presetSubtype="10" fill="hold" grpId="0" nodeType="clickEffect">
                                  <p:stCondLst>
                                    <p:cond delay="0"/>
                                  </p:stCondLst>
                                  <p:childTnLst>
                                    <p:animEffect transition="out" filter="randombar(horizontal)">
                                      <p:cBhvr>
                                        <p:cTn id="18" dur="500"/>
                                        <p:tgtEl>
                                          <p:spTgt spid="3"/>
                                        </p:tgtEl>
                                      </p:cBhvr>
                                    </p:animEffect>
                                    <p:set>
                                      <p:cBhvr>
                                        <p:cTn id="19" dur="1" fill="hold">
                                          <p:stCondLst>
                                            <p:cond delay="499"/>
                                          </p:stCondLst>
                                        </p:cTn>
                                        <p:tgtEl>
                                          <p:spTgt spid="3"/>
                                        </p:tgtEl>
                                        <p:attrNameLst>
                                          <p:attrName>style.visibility</p:attrName>
                                        </p:attrNameLst>
                                      </p:cBhvr>
                                      <p:to>
                                        <p:strVal val="hidden"/>
                                      </p:to>
                                    </p:set>
                                  </p:childTnLst>
                                </p:cTn>
                              </p:par>
                              <p:par>
                                <p:cTn id="20" presetID="14" presetClass="exit" presetSubtype="10" fill="hold" grpId="1" nodeType="withEffect">
                                  <p:stCondLst>
                                    <p:cond delay="0"/>
                                  </p:stCondLst>
                                  <p:childTnLst>
                                    <p:animEffect transition="out" filter="randombar(horizontal)">
                                      <p:cBhvr>
                                        <p:cTn id="21" dur="500"/>
                                        <p:tgtEl>
                                          <p:spTgt spid="4">
                                            <p:txEl>
                                              <p:pRg st="0" end="0"/>
                                            </p:txEl>
                                          </p:spTgt>
                                        </p:tgtEl>
                                      </p:cBhvr>
                                    </p:animEffect>
                                    <p:set>
                                      <p:cBhvr>
                                        <p:cTn id="22" dur="1" fill="hold">
                                          <p:stCondLst>
                                            <p:cond delay="499"/>
                                          </p:stCondLst>
                                        </p:cTn>
                                        <p:tgtEl>
                                          <p:spTgt spid="4">
                                            <p:txEl>
                                              <p:pRg st="0" end="0"/>
                                            </p:txEl>
                                          </p:spTgt>
                                        </p:tgtEl>
                                        <p:attrNameLst>
                                          <p:attrName>style.visibility</p:attrName>
                                        </p:attrNameLst>
                                      </p:cBhvr>
                                      <p:to>
                                        <p:strVal val="hidden"/>
                                      </p:to>
                                    </p:set>
                                  </p:childTnLst>
                                </p:cTn>
                              </p:par>
                              <p:par>
                                <p:cTn id="23" presetID="14" presetClass="exit" presetSubtype="10" fill="hold" grpId="1" nodeType="withEffect">
                                  <p:stCondLst>
                                    <p:cond delay="0"/>
                                  </p:stCondLst>
                                  <p:childTnLst>
                                    <p:animEffect transition="out" filter="randombar(horizontal)">
                                      <p:cBhvr>
                                        <p:cTn id="24" dur="500"/>
                                        <p:tgtEl>
                                          <p:spTgt spid="4">
                                            <p:txEl>
                                              <p:pRg st="1" end="1"/>
                                            </p:txEl>
                                          </p:spTgt>
                                        </p:tgtEl>
                                      </p:cBhvr>
                                    </p:animEffect>
                                    <p:set>
                                      <p:cBhvr>
                                        <p:cTn id="25" dur="1" fill="hold">
                                          <p:stCondLst>
                                            <p:cond delay="499"/>
                                          </p:stCondLst>
                                        </p:cTn>
                                        <p:tgtEl>
                                          <p:spTgt spid="4">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4" grpId="1"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DIMENSÕES DAS AEROVIAS</a:t>
            </a:r>
          </a:p>
        </p:txBody>
      </p:sp>
      <p:sp>
        <p:nvSpPr>
          <p:cNvPr id="4" name="Espaço Reservado para Conteúdo 3"/>
          <p:cNvSpPr>
            <a:spLocks noGrp="1"/>
          </p:cNvSpPr>
          <p:nvPr>
            <p:ph idx="1"/>
          </p:nvPr>
        </p:nvSpPr>
        <p:spPr>
          <a:xfrm>
            <a:off x="228787" y="1203597"/>
            <a:ext cx="11601545" cy="2198509"/>
          </a:xfrm>
        </p:spPr>
        <p:txBody>
          <a:bodyPr>
            <a:noAutofit/>
          </a:bodyPr>
          <a:lstStyle/>
          <a:p>
            <a:pPr marL="0" indent="0" algn="just">
              <a:lnSpc>
                <a:spcPct val="100000"/>
              </a:lnSpc>
              <a:buNone/>
            </a:pPr>
            <a:r>
              <a:rPr lang="pt-BR" sz="2400" b="1" dirty="0">
                <a:latin typeface="Arial" panose="020B0604020202020204" pitchFamily="34" charset="0"/>
                <a:cs typeface="Arial" panose="020B0604020202020204" pitchFamily="34" charset="0"/>
              </a:rPr>
              <a:t>3.5.1 AEROVIAS SUPERIORES</a:t>
            </a:r>
          </a:p>
          <a:p>
            <a:pPr marL="0" indent="0" algn="just">
              <a:lnSpc>
                <a:spcPct val="100000"/>
              </a:lnSpc>
              <a:buNone/>
            </a:pPr>
            <a:r>
              <a:rPr lang="pt-BR" sz="2000" dirty="0">
                <a:latin typeface="Arial" panose="020B0604020202020204" pitchFamily="34" charset="0"/>
                <a:cs typeface="Arial" panose="020B0604020202020204" pitchFamily="34" charset="0"/>
              </a:rPr>
              <a:t>a) limite vertical superior – ilimitado;</a:t>
            </a:r>
          </a:p>
          <a:p>
            <a:pPr marL="0" indent="0" algn="just">
              <a:lnSpc>
                <a:spcPct val="100000"/>
              </a:lnSpc>
              <a:buNone/>
            </a:pPr>
            <a:r>
              <a:rPr lang="pt-BR" sz="2000" dirty="0">
                <a:latin typeface="Arial" panose="020B0604020202020204" pitchFamily="34" charset="0"/>
                <a:cs typeface="Arial" panose="020B0604020202020204" pitchFamily="34" charset="0"/>
              </a:rPr>
              <a:t>b) limite vertical inferior – FL 245 exclusive; e</a:t>
            </a:r>
          </a:p>
          <a:p>
            <a:pPr marL="0" indent="0" algn="just">
              <a:lnSpc>
                <a:spcPct val="100000"/>
              </a:lnSpc>
              <a:buNone/>
            </a:pPr>
            <a:r>
              <a:rPr lang="pt-BR" sz="2000" dirty="0">
                <a:latin typeface="Arial" panose="020B0604020202020204" pitchFamily="34" charset="0"/>
                <a:cs typeface="Arial" panose="020B0604020202020204" pitchFamily="34" charset="0"/>
              </a:rPr>
              <a:t>c) limites laterais – 43NM (80km) de largura, estreitando-se a partir de 216NM (400km), antes de um auxílio à navegação, atingindo sobre este a largura de 21,5NM (40km).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Espaço Reservado para Conteúdo 3"/>
          <p:cNvSpPr txBox="1">
            <a:spLocks/>
          </p:cNvSpPr>
          <p:nvPr/>
        </p:nvSpPr>
        <p:spPr>
          <a:xfrm>
            <a:off x="228787" y="3741679"/>
            <a:ext cx="11433896" cy="775730"/>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NOTA: As aerovias superiores entre dois auxílios à navegação, distantes entre si até 108NM (200km), terão a largura de 21,5NM (40km) em toda a sua extensão.</a:t>
            </a:r>
          </a:p>
        </p:txBody>
      </p:sp>
    </p:spTree>
    <p:extLst>
      <p:ext uri="{BB962C8B-B14F-4D97-AF65-F5344CB8AC3E}">
        <p14:creationId xmlns:p14="http://schemas.microsoft.com/office/powerpoint/2010/main" val="62871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1000"/>
                                        <p:tgtEl>
                                          <p:spTgt spid="4">
                                            <p:txEl>
                                              <p:pRg st="3" end="3"/>
                                            </p:txEl>
                                          </p:spTgt>
                                        </p:tgtEl>
                                      </p:cBhvr>
                                    </p:animEffect>
                                    <p:anim calcmode="lin" valueType="num">
                                      <p:cBhvr>
                                        <p:cTn id="3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100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14"/>
                                        </p:tgtEl>
                                      </p:cBhvr>
                                    </p:animEffect>
                                    <p:set>
                                      <p:cBhvr>
                                        <p:cTn id="46" dur="1" fill="hold">
                                          <p:stCondLst>
                                            <p:cond delay="499"/>
                                          </p:stCondLst>
                                        </p:cTn>
                                        <p:tgtEl>
                                          <p:spTgt spid="14"/>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4">
                                            <p:txEl>
                                              <p:pRg st="0" end="0"/>
                                            </p:txEl>
                                          </p:spTgt>
                                        </p:tgtEl>
                                      </p:cBhvr>
                                    </p:animEffect>
                                    <p:set>
                                      <p:cBhvr>
                                        <p:cTn id="49" dur="1" fill="hold">
                                          <p:stCondLst>
                                            <p:cond delay="499"/>
                                          </p:stCondLst>
                                        </p:cTn>
                                        <p:tgtEl>
                                          <p:spTgt spid="4">
                                            <p:txEl>
                                              <p:pRg st="0" end="0"/>
                                            </p:txEl>
                                          </p:spTgt>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4">
                                            <p:txEl>
                                              <p:pRg st="1" end="1"/>
                                            </p:txEl>
                                          </p:spTgt>
                                        </p:tgtEl>
                                      </p:cBhvr>
                                    </p:animEffect>
                                    <p:set>
                                      <p:cBhvr>
                                        <p:cTn id="52" dur="1" fill="hold">
                                          <p:stCondLst>
                                            <p:cond delay="499"/>
                                          </p:stCondLst>
                                        </p:cTn>
                                        <p:tgtEl>
                                          <p:spTgt spid="4">
                                            <p:txEl>
                                              <p:pRg st="1" end="1"/>
                                            </p:txEl>
                                          </p:spTgt>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4">
                                            <p:txEl>
                                              <p:pRg st="2" end="2"/>
                                            </p:txEl>
                                          </p:spTgt>
                                        </p:tgtEl>
                                      </p:cBhvr>
                                    </p:animEffect>
                                    <p:set>
                                      <p:cBhvr>
                                        <p:cTn id="55" dur="1" fill="hold">
                                          <p:stCondLst>
                                            <p:cond delay="499"/>
                                          </p:stCondLst>
                                        </p:cTn>
                                        <p:tgtEl>
                                          <p:spTgt spid="4">
                                            <p:txEl>
                                              <p:pRg st="2" end="2"/>
                                            </p:txEl>
                                          </p:spTgt>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4">
                                            <p:txEl>
                                              <p:pRg st="3" end="3"/>
                                            </p:txEl>
                                          </p:spTgt>
                                        </p:tgtEl>
                                      </p:cBhvr>
                                    </p:animEffect>
                                    <p:set>
                                      <p:cBhvr>
                                        <p:cTn id="58" dur="1" fill="hold">
                                          <p:stCondLst>
                                            <p:cond delay="499"/>
                                          </p:stCondLst>
                                        </p:cTn>
                                        <p:tgtEl>
                                          <p:spTgt spid="4">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P spid="4" grpId="1" uiExpand="1" build="p"/>
      <p:bldP spid="14" grpId="0" animBg="1"/>
      <p:bldP spid="14"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DIMENSÕES DAS AEROVIAS</a:t>
            </a:r>
          </a:p>
        </p:txBody>
      </p:sp>
      <p:sp>
        <p:nvSpPr>
          <p:cNvPr id="4" name="Espaço Reservado para Conteúdo 3"/>
          <p:cNvSpPr>
            <a:spLocks noGrp="1"/>
          </p:cNvSpPr>
          <p:nvPr>
            <p:ph idx="1"/>
          </p:nvPr>
        </p:nvSpPr>
        <p:spPr>
          <a:xfrm>
            <a:off x="228787" y="1203598"/>
            <a:ext cx="11735685" cy="2090932"/>
          </a:xfrm>
        </p:spPr>
        <p:txBody>
          <a:bodyPr>
            <a:noAutofit/>
          </a:bodyPr>
          <a:lstStyle/>
          <a:p>
            <a:pPr marL="0" indent="0" algn="just">
              <a:lnSpc>
                <a:spcPct val="100000"/>
              </a:lnSpc>
              <a:buNone/>
            </a:pPr>
            <a:r>
              <a:rPr lang="pt-BR" sz="2400" b="1" dirty="0">
                <a:latin typeface="Arial" panose="020B0604020202020204" pitchFamily="34" charset="0"/>
                <a:cs typeface="Arial" panose="020B0604020202020204" pitchFamily="34" charset="0"/>
              </a:rPr>
              <a:t>3.5.2 AEROVIAS INFERIORES</a:t>
            </a:r>
          </a:p>
          <a:p>
            <a:pPr marL="0" indent="0" algn="just">
              <a:lnSpc>
                <a:spcPct val="100000"/>
              </a:lnSpc>
              <a:buNone/>
            </a:pPr>
            <a:r>
              <a:rPr lang="pt-BR" sz="2000" dirty="0">
                <a:latin typeface="Arial" panose="020B0604020202020204" pitchFamily="34" charset="0"/>
                <a:cs typeface="Arial" panose="020B0604020202020204" pitchFamily="34" charset="0"/>
              </a:rPr>
              <a:t>a) limite vertical superior – FL 245 inclusive;</a:t>
            </a:r>
          </a:p>
          <a:p>
            <a:pPr marL="0" indent="0" algn="just">
              <a:lnSpc>
                <a:spcPct val="100000"/>
              </a:lnSpc>
              <a:buNone/>
            </a:pPr>
            <a:r>
              <a:rPr lang="pt-BR" sz="2000" dirty="0">
                <a:latin typeface="Arial" panose="020B0604020202020204" pitchFamily="34" charset="0"/>
                <a:cs typeface="Arial" panose="020B0604020202020204" pitchFamily="34" charset="0"/>
              </a:rPr>
              <a:t>b) limite vertical inferior – 150 m (500 pés) abaixo do FL mínimo indicado nas ENRC; e</a:t>
            </a:r>
          </a:p>
          <a:p>
            <a:pPr marL="0" indent="0" algn="just">
              <a:lnSpc>
                <a:spcPct val="100000"/>
              </a:lnSpc>
              <a:buNone/>
            </a:pPr>
            <a:r>
              <a:rPr lang="pt-BR" sz="2000" dirty="0">
                <a:latin typeface="Arial" panose="020B0604020202020204" pitchFamily="34" charset="0"/>
                <a:cs typeface="Arial" panose="020B0604020202020204" pitchFamily="34" charset="0"/>
              </a:rPr>
              <a:t>c) limites laterais – 16 NM (30 km) de largura, estreitando-se a partir de 54 NM (100km) antes de um auxílio à navegação, atingindo sobre este a largura de 8 NM (15 km).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Espaço Reservado para Conteúdo 3"/>
          <p:cNvSpPr txBox="1">
            <a:spLocks/>
          </p:cNvSpPr>
          <p:nvPr/>
        </p:nvSpPr>
        <p:spPr>
          <a:xfrm>
            <a:off x="228787" y="3741679"/>
            <a:ext cx="11433896" cy="775730"/>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pt-BR" sz="2000" dirty="0">
                <a:latin typeface="Arial" panose="020B0604020202020204" pitchFamily="34" charset="0"/>
                <a:cs typeface="Arial" panose="020B0604020202020204" pitchFamily="34" charset="0"/>
              </a:rPr>
              <a:t>NOTA: As aerovias inferiores entre dois auxílios à navegação, distantes entre si até 54 NM (100 km), terão a largura de 11 NM (20 km) em toda a sua extensão.</a:t>
            </a:r>
            <a:endParaRPr lang="pt-BR" sz="16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14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1000"/>
                                        <p:tgtEl>
                                          <p:spTgt spid="4">
                                            <p:txEl>
                                              <p:pRg st="2" end="2"/>
                                            </p:txEl>
                                          </p:spTgt>
                                        </p:tgtEl>
                                      </p:cBhvr>
                                    </p:animEffect>
                                    <p:anim calcmode="lin" valueType="num">
                                      <p:cBhvr>
                                        <p:cTn id="1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1000"/>
                                        <p:tgtEl>
                                          <p:spTgt spid="4">
                                            <p:txEl>
                                              <p:pRg st="3" end="3"/>
                                            </p:txEl>
                                          </p:spTgt>
                                        </p:tgtEl>
                                      </p:cBhvr>
                                    </p:animEffect>
                                    <p:anim calcmode="lin" valueType="num">
                                      <p:cBhvr>
                                        <p:cTn id="2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10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xit" presetSubtype="10" fill="hold" grpId="1" nodeType="clickEffect">
                                  <p:stCondLst>
                                    <p:cond delay="0"/>
                                  </p:stCondLst>
                                  <p:childTnLst>
                                    <p:animEffect transition="out" filter="randombar(horizontal)">
                                      <p:cBhvr>
                                        <p:cTn id="38" dur="500"/>
                                        <p:tgtEl>
                                          <p:spTgt spid="14"/>
                                        </p:tgtEl>
                                      </p:cBhvr>
                                    </p:animEffect>
                                    <p:set>
                                      <p:cBhvr>
                                        <p:cTn id="39" dur="1" fill="hold">
                                          <p:stCondLst>
                                            <p:cond delay="499"/>
                                          </p:stCondLst>
                                        </p:cTn>
                                        <p:tgtEl>
                                          <p:spTgt spid="14"/>
                                        </p:tgtEl>
                                        <p:attrNameLst>
                                          <p:attrName>style.visibility</p:attrName>
                                        </p:attrNameLst>
                                      </p:cBhvr>
                                      <p:to>
                                        <p:strVal val="hidden"/>
                                      </p:to>
                                    </p:set>
                                  </p:childTnLst>
                                </p:cTn>
                              </p:par>
                              <p:par>
                                <p:cTn id="40" presetID="14" presetClass="exit" presetSubtype="10" fill="hold" grpId="1" nodeType="withEffect">
                                  <p:stCondLst>
                                    <p:cond delay="0"/>
                                  </p:stCondLst>
                                  <p:childTnLst>
                                    <p:animEffect transition="out" filter="randombar(horizontal)">
                                      <p:cBhvr>
                                        <p:cTn id="41" dur="500"/>
                                        <p:tgtEl>
                                          <p:spTgt spid="4">
                                            <p:txEl>
                                              <p:pRg st="0" end="0"/>
                                            </p:txEl>
                                          </p:spTgt>
                                        </p:tgtEl>
                                      </p:cBhvr>
                                    </p:animEffect>
                                    <p:set>
                                      <p:cBhvr>
                                        <p:cTn id="42" dur="1" fill="hold">
                                          <p:stCondLst>
                                            <p:cond delay="499"/>
                                          </p:stCondLst>
                                        </p:cTn>
                                        <p:tgtEl>
                                          <p:spTgt spid="4">
                                            <p:txEl>
                                              <p:pRg st="0" end="0"/>
                                            </p:txEl>
                                          </p:spTgt>
                                        </p:tgtEl>
                                        <p:attrNameLst>
                                          <p:attrName>style.visibility</p:attrName>
                                        </p:attrNameLst>
                                      </p:cBhvr>
                                      <p:to>
                                        <p:strVal val="hidden"/>
                                      </p:to>
                                    </p:set>
                                  </p:childTnLst>
                                </p:cTn>
                              </p:par>
                              <p:par>
                                <p:cTn id="43" presetID="14" presetClass="exit" presetSubtype="10" fill="hold" grpId="1" nodeType="withEffect">
                                  <p:stCondLst>
                                    <p:cond delay="0"/>
                                  </p:stCondLst>
                                  <p:childTnLst>
                                    <p:animEffect transition="out" filter="randombar(horizontal)">
                                      <p:cBhvr>
                                        <p:cTn id="44" dur="500"/>
                                        <p:tgtEl>
                                          <p:spTgt spid="4">
                                            <p:txEl>
                                              <p:pRg st="1" end="1"/>
                                            </p:txEl>
                                          </p:spTgt>
                                        </p:tgtEl>
                                      </p:cBhvr>
                                    </p:animEffect>
                                    <p:set>
                                      <p:cBhvr>
                                        <p:cTn id="45" dur="1" fill="hold">
                                          <p:stCondLst>
                                            <p:cond delay="499"/>
                                          </p:stCondLst>
                                        </p:cTn>
                                        <p:tgtEl>
                                          <p:spTgt spid="4">
                                            <p:txEl>
                                              <p:pRg st="1" end="1"/>
                                            </p:txEl>
                                          </p:spTgt>
                                        </p:tgtEl>
                                        <p:attrNameLst>
                                          <p:attrName>style.visibility</p:attrName>
                                        </p:attrNameLst>
                                      </p:cBhvr>
                                      <p:to>
                                        <p:strVal val="hidden"/>
                                      </p:to>
                                    </p:set>
                                  </p:childTnLst>
                                </p:cTn>
                              </p:par>
                              <p:par>
                                <p:cTn id="46" presetID="14" presetClass="exit" presetSubtype="10" fill="hold" grpId="1" nodeType="withEffect">
                                  <p:stCondLst>
                                    <p:cond delay="0"/>
                                  </p:stCondLst>
                                  <p:childTnLst>
                                    <p:animEffect transition="out" filter="randombar(horizontal)">
                                      <p:cBhvr>
                                        <p:cTn id="47" dur="500"/>
                                        <p:tgtEl>
                                          <p:spTgt spid="4">
                                            <p:txEl>
                                              <p:pRg st="2" end="2"/>
                                            </p:txEl>
                                          </p:spTgt>
                                        </p:tgtEl>
                                      </p:cBhvr>
                                    </p:animEffect>
                                    <p:set>
                                      <p:cBhvr>
                                        <p:cTn id="48" dur="1" fill="hold">
                                          <p:stCondLst>
                                            <p:cond delay="499"/>
                                          </p:stCondLst>
                                        </p:cTn>
                                        <p:tgtEl>
                                          <p:spTgt spid="4">
                                            <p:txEl>
                                              <p:pRg st="2" end="2"/>
                                            </p:txEl>
                                          </p:spTgt>
                                        </p:tgtEl>
                                        <p:attrNameLst>
                                          <p:attrName>style.visibility</p:attrName>
                                        </p:attrNameLst>
                                      </p:cBhvr>
                                      <p:to>
                                        <p:strVal val="hidden"/>
                                      </p:to>
                                    </p:set>
                                  </p:childTnLst>
                                </p:cTn>
                              </p:par>
                              <p:par>
                                <p:cTn id="49" presetID="14" presetClass="exit" presetSubtype="10" fill="hold" grpId="1" nodeType="withEffect">
                                  <p:stCondLst>
                                    <p:cond delay="0"/>
                                  </p:stCondLst>
                                  <p:childTnLst>
                                    <p:animEffect transition="out" filter="randombar(horizontal)">
                                      <p:cBhvr>
                                        <p:cTn id="50" dur="500"/>
                                        <p:tgtEl>
                                          <p:spTgt spid="4">
                                            <p:txEl>
                                              <p:pRg st="3" end="3"/>
                                            </p:txEl>
                                          </p:spTgt>
                                        </p:tgtEl>
                                      </p:cBhvr>
                                    </p:animEffect>
                                    <p:set>
                                      <p:cBhvr>
                                        <p:cTn id="51" dur="1" fill="hold">
                                          <p:stCondLst>
                                            <p:cond delay="499"/>
                                          </p:stCondLst>
                                        </p:cTn>
                                        <p:tgtEl>
                                          <p:spTgt spid="4">
                                            <p:txEl>
                                              <p:pRg st="3" end="3"/>
                                            </p:txEl>
                                          </p:spTgt>
                                        </p:tgtEl>
                                        <p:attrNameLst>
                                          <p:attrName>style.visibility</p:attrName>
                                        </p:attrNameLst>
                                      </p:cBhvr>
                                      <p:to>
                                        <p:strVal val="hidden"/>
                                      </p:to>
                                    </p:set>
                                  </p:childTnLst>
                                </p:cTn>
                              </p:par>
                              <p:par>
                                <p:cTn id="52" presetID="14" presetClass="exit" presetSubtype="10" fill="hold" grpId="0" nodeType="withEffect">
                                  <p:stCondLst>
                                    <p:cond delay="0"/>
                                  </p:stCondLst>
                                  <p:childTnLst>
                                    <p:animEffect transition="out" filter="randombar(horizontal)">
                                      <p:cBhvr>
                                        <p:cTn id="53" dur="500"/>
                                        <p:tgtEl>
                                          <p:spTgt spid="3"/>
                                        </p:tgtEl>
                                      </p:cBhvr>
                                    </p:animEffect>
                                    <p:set>
                                      <p:cBhvr>
                                        <p:cTn id="5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P spid="4" grpId="1" build="p"/>
      <p:bldP spid="14" grpId="0" animBg="1"/>
      <p:bldP spid="14"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9093" y="715700"/>
            <a:ext cx="11526592" cy="974988"/>
          </a:xfrm>
        </p:spPr>
        <p:txBody>
          <a:bodyPr>
            <a:noAutofit/>
          </a:bodyPr>
          <a:lstStyle/>
          <a:p>
            <a:pPr algn="ctr"/>
            <a:r>
              <a:rPr lang="pt-BR" sz="2800" dirty="0">
                <a:latin typeface="Arial Black" panose="020B0A04020102020204" pitchFamily="34" charset="0"/>
              </a:rPr>
              <a:t>ÁREA DE CONTROLE, OU PARTE DELA, DISPOSTA EM FORMA DE CORREDOR.</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1034" name="Grupo 1033"/>
          <p:cNvGrpSpPr/>
          <p:nvPr/>
        </p:nvGrpSpPr>
        <p:grpSpPr>
          <a:xfrm>
            <a:off x="3155156" y="1546411"/>
            <a:ext cx="5881689" cy="4630551"/>
            <a:chOff x="2702859" y="1390484"/>
            <a:chExt cx="6056501" cy="4652796"/>
          </a:xfrm>
        </p:grpSpPr>
        <p:sp>
          <p:nvSpPr>
            <p:cNvPr id="108" name="Retângulo 27"/>
            <p:cNvSpPr>
              <a:spLocks noChangeArrowheads="1"/>
            </p:cNvSpPr>
            <p:nvPr/>
          </p:nvSpPr>
          <p:spPr bwMode="auto">
            <a:xfrm>
              <a:off x="2702859" y="1390484"/>
              <a:ext cx="6056501" cy="4652796"/>
            </a:xfrm>
            <a:prstGeom prst="rect">
              <a:avLst/>
            </a:prstGeom>
            <a:solidFill>
              <a:schemeClr val="accent1"/>
            </a:solidFill>
            <a:ln w="9525" algn="ctr">
              <a:solidFill>
                <a:schemeClr val="tx1"/>
              </a:solidFill>
              <a:round/>
              <a:headEnd/>
              <a:tailEnd/>
            </a:ln>
          </p:spPr>
          <p:txBody>
            <a:bodyPr wrap="none"/>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sp>
          <p:nvSpPr>
            <p:cNvPr id="109" name="Elipse 32"/>
            <p:cNvSpPr>
              <a:spLocks noChangeArrowheads="1"/>
            </p:cNvSpPr>
            <p:nvPr/>
          </p:nvSpPr>
          <p:spPr bwMode="auto">
            <a:xfrm>
              <a:off x="3540460" y="2370802"/>
              <a:ext cx="902032" cy="846637"/>
            </a:xfrm>
            <a:prstGeom prst="ellipse">
              <a:avLst/>
            </a:prstGeom>
            <a:solidFill>
              <a:schemeClr val="accent1"/>
            </a:solidFill>
            <a:ln w="9525" algn="ctr">
              <a:solidFill>
                <a:schemeClr val="tx1"/>
              </a:solidFill>
              <a:round/>
              <a:headEnd/>
              <a:tailEnd/>
            </a:ln>
          </p:spPr>
          <p:txBody>
            <a:bodyPr wrap="none"/>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sp>
          <p:nvSpPr>
            <p:cNvPr id="110" name="Elipse 33"/>
            <p:cNvSpPr>
              <a:spLocks noChangeArrowheads="1"/>
            </p:cNvSpPr>
            <p:nvPr/>
          </p:nvSpPr>
          <p:spPr bwMode="auto">
            <a:xfrm>
              <a:off x="3476029" y="4519959"/>
              <a:ext cx="902032" cy="846636"/>
            </a:xfrm>
            <a:prstGeom prst="ellipse">
              <a:avLst/>
            </a:prstGeom>
            <a:solidFill>
              <a:schemeClr val="accent1"/>
            </a:solidFill>
            <a:ln w="9525" algn="ctr">
              <a:solidFill>
                <a:schemeClr val="tx1"/>
              </a:solidFill>
              <a:round/>
              <a:headEnd/>
              <a:tailEnd/>
            </a:ln>
          </p:spPr>
          <p:txBody>
            <a:bodyPr wrap="none"/>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sp>
          <p:nvSpPr>
            <p:cNvPr id="111" name="Elipse 34"/>
            <p:cNvSpPr>
              <a:spLocks noChangeArrowheads="1"/>
            </p:cNvSpPr>
            <p:nvPr/>
          </p:nvSpPr>
          <p:spPr bwMode="auto">
            <a:xfrm>
              <a:off x="5666678" y="3673321"/>
              <a:ext cx="965029" cy="846637"/>
            </a:xfrm>
            <a:prstGeom prst="ellipse">
              <a:avLst/>
            </a:prstGeom>
            <a:solidFill>
              <a:schemeClr val="accent1"/>
            </a:solidFill>
            <a:ln w="9525" algn="ctr">
              <a:solidFill>
                <a:schemeClr val="tx1"/>
              </a:solidFill>
              <a:round/>
              <a:headEnd/>
              <a:tailEnd/>
            </a:ln>
          </p:spPr>
          <p:txBody>
            <a:bodyPr wrap="none"/>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sp>
          <p:nvSpPr>
            <p:cNvPr id="112" name="Elipse 35"/>
            <p:cNvSpPr>
              <a:spLocks noChangeArrowheads="1"/>
            </p:cNvSpPr>
            <p:nvPr/>
          </p:nvSpPr>
          <p:spPr bwMode="auto">
            <a:xfrm>
              <a:off x="5804131" y="1914922"/>
              <a:ext cx="902032" cy="846636"/>
            </a:xfrm>
            <a:prstGeom prst="ellipse">
              <a:avLst/>
            </a:prstGeom>
            <a:solidFill>
              <a:schemeClr val="accent1"/>
            </a:solidFill>
            <a:ln w="9525" algn="ctr">
              <a:solidFill>
                <a:schemeClr val="tx1"/>
              </a:solidFill>
              <a:round/>
              <a:headEnd/>
              <a:tailEnd/>
            </a:ln>
          </p:spPr>
          <p:txBody>
            <a:bodyPr wrap="none"/>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cxnSp>
          <p:nvCxnSpPr>
            <p:cNvPr id="113" name="Conector reto 37"/>
            <p:cNvCxnSpPr>
              <a:cxnSpLocks noChangeShapeType="1"/>
              <a:stCxn id="109" idx="7"/>
            </p:cNvCxnSpPr>
            <p:nvPr/>
          </p:nvCxnSpPr>
          <p:spPr bwMode="auto">
            <a:xfrm rot="5400000" flipH="1" flipV="1">
              <a:off x="4925795" y="1625521"/>
              <a:ext cx="254715" cy="148477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4" name="Conector reto 38"/>
            <p:cNvCxnSpPr>
              <a:cxnSpLocks noChangeShapeType="1"/>
            </p:cNvCxnSpPr>
            <p:nvPr/>
          </p:nvCxnSpPr>
          <p:spPr bwMode="auto">
            <a:xfrm flipV="1">
              <a:off x="4448219" y="2566181"/>
              <a:ext cx="1411752" cy="26050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5" name="Conector reto 40"/>
            <p:cNvCxnSpPr>
              <a:cxnSpLocks noChangeShapeType="1"/>
            </p:cNvCxnSpPr>
            <p:nvPr/>
          </p:nvCxnSpPr>
          <p:spPr bwMode="auto">
            <a:xfrm rot="5400000">
              <a:off x="3436516" y="3901262"/>
              <a:ext cx="1367644"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6" name="Conector reto 44"/>
            <p:cNvCxnSpPr>
              <a:cxnSpLocks noChangeShapeType="1"/>
            </p:cNvCxnSpPr>
            <p:nvPr/>
          </p:nvCxnSpPr>
          <p:spPr bwMode="auto">
            <a:xfrm rot="5400000">
              <a:off x="3112922" y="3836144"/>
              <a:ext cx="1369091" cy="143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7" name="Conector reto 47"/>
            <p:cNvCxnSpPr>
              <a:cxnSpLocks noChangeShapeType="1"/>
            </p:cNvCxnSpPr>
            <p:nvPr/>
          </p:nvCxnSpPr>
          <p:spPr bwMode="auto">
            <a:xfrm flipV="1">
              <a:off x="4313629" y="4194328"/>
              <a:ext cx="1353049" cy="52100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8" name="Conector reto 48"/>
            <p:cNvCxnSpPr>
              <a:cxnSpLocks noChangeShapeType="1"/>
            </p:cNvCxnSpPr>
            <p:nvPr/>
          </p:nvCxnSpPr>
          <p:spPr bwMode="auto">
            <a:xfrm flipV="1">
              <a:off x="4378061" y="4454831"/>
              <a:ext cx="1546341" cy="58613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9" name="Conector reto 74"/>
            <p:cNvCxnSpPr>
              <a:cxnSpLocks noChangeShapeType="1"/>
            </p:cNvCxnSpPr>
            <p:nvPr/>
          </p:nvCxnSpPr>
          <p:spPr bwMode="auto">
            <a:xfrm rot="5400000">
              <a:off x="5532972" y="3216724"/>
              <a:ext cx="1042014" cy="143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0" name="Conector reto 75"/>
            <p:cNvCxnSpPr>
              <a:cxnSpLocks noChangeShapeType="1"/>
            </p:cNvCxnSpPr>
            <p:nvPr/>
          </p:nvCxnSpPr>
          <p:spPr bwMode="auto">
            <a:xfrm rot="5400000">
              <a:off x="5853694" y="3216724"/>
              <a:ext cx="1042014" cy="143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21" name="Estrela de 5 pontas 120"/>
            <p:cNvSpPr/>
            <p:nvPr/>
          </p:nvSpPr>
          <p:spPr bwMode="auto">
            <a:xfrm>
              <a:off x="6375417" y="5444745"/>
              <a:ext cx="64431" cy="117227"/>
            </a:xfrm>
            <a:prstGeom prst="star5">
              <a:avLst/>
            </a:prstGeom>
            <a:solidFill>
              <a:schemeClr val="accent1"/>
            </a:solidFill>
            <a:ln w="9525" cap="flat" cmpd="sng" algn="ctr">
              <a:solidFill>
                <a:schemeClr val="tx1"/>
              </a:solidFill>
              <a:prstDash val="solid"/>
              <a:round/>
              <a:headEnd type="none" w="med" len="med"/>
              <a:tailEnd type="none" w="med" len="med"/>
            </a:ln>
            <a:effectLst/>
          </p:spPr>
          <p:txBody>
            <a:bodyPr wrap="none"/>
            <a:lstStyle/>
            <a:p>
              <a:pPr>
                <a:defRPr/>
              </a:pPr>
              <a:endParaRPr lang="pt-BR"/>
            </a:p>
          </p:txBody>
        </p:sp>
        <p:sp>
          <p:nvSpPr>
            <p:cNvPr id="122" name="Elipse 43"/>
            <p:cNvSpPr>
              <a:spLocks noChangeArrowheads="1"/>
            </p:cNvSpPr>
            <p:nvPr/>
          </p:nvSpPr>
          <p:spPr bwMode="auto">
            <a:xfrm>
              <a:off x="6182125" y="5301469"/>
              <a:ext cx="451016" cy="455881"/>
            </a:xfrm>
            <a:prstGeom prst="ellipse">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cxnSp>
          <p:nvCxnSpPr>
            <p:cNvPr id="123" name="Conector de seta reta 44"/>
            <p:cNvCxnSpPr>
              <a:cxnSpLocks noChangeShapeType="1"/>
            </p:cNvCxnSpPr>
            <p:nvPr/>
          </p:nvCxnSpPr>
          <p:spPr bwMode="auto">
            <a:xfrm rot="10800000" flipV="1">
              <a:off x="6697572" y="5040966"/>
              <a:ext cx="451016" cy="325629"/>
            </a:xfrm>
            <a:prstGeom prst="straightConnector1">
              <a:avLst/>
            </a:prstGeom>
            <a:noFill/>
            <a:ln w="222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24" name="CaixaDeTexto 45"/>
            <p:cNvSpPr txBox="1">
              <a:spLocks noChangeArrowheads="1"/>
            </p:cNvSpPr>
            <p:nvPr/>
          </p:nvSpPr>
          <p:spPr bwMode="auto">
            <a:xfrm>
              <a:off x="7174360" y="4715335"/>
              <a:ext cx="644309" cy="30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a:solidFill>
                    <a:schemeClr val="bg1"/>
                  </a:solidFill>
                </a:rPr>
                <a:t>FIZ</a:t>
              </a:r>
            </a:p>
          </p:txBody>
        </p:sp>
        <p:cxnSp>
          <p:nvCxnSpPr>
            <p:cNvPr id="125" name="Conector de seta reta 47"/>
            <p:cNvCxnSpPr>
              <a:cxnSpLocks noChangeShapeType="1"/>
            </p:cNvCxnSpPr>
            <p:nvPr/>
          </p:nvCxnSpPr>
          <p:spPr bwMode="auto">
            <a:xfrm rot="5400000" flipH="1" flipV="1">
              <a:off x="6051157" y="3216724"/>
              <a:ext cx="260504" cy="1432"/>
            </a:xfrm>
            <a:prstGeom prst="straightConnector1">
              <a:avLst/>
            </a:prstGeom>
            <a:noFill/>
            <a:ln w="222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6" name="Conector de seta reta 48"/>
            <p:cNvCxnSpPr>
              <a:cxnSpLocks noChangeShapeType="1"/>
            </p:cNvCxnSpPr>
            <p:nvPr/>
          </p:nvCxnSpPr>
          <p:spPr bwMode="auto">
            <a:xfrm rot="5400000" flipH="1" flipV="1">
              <a:off x="6188609" y="3216724"/>
              <a:ext cx="260504" cy="1432"/>
            </a:xfrm>
            <a:prstGeom prst="straightConnector1">
              <a:avLst/>
            </a:prstGeom>
            <a:noFill/>
            <a:ln w="222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27" name="Elipse 49"/>
            <p:cNvSpPr>
              <a:spLocks noChangeArrowheads="1"/>
            </p:cNvSpPr>
            <p:nvPr/>
          </p:nvSpPr>
          <p:spPr bwMode="auto">
            <a:xfrm>
              <a:off x="5408954" y="1524167"/>
              <a:ext cx="1739633" cy="1693274"/>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sp>
          <p:nvSpPr>
            <p:cNvPr id="128" name="CaixaDeTexto 50"/>
            <p:cNvSpPr txBox="1">
              <a:spLocks noChangeArrowheads="1"/>
            </p:cNvSpPr>
            <p:nvPr/>
          </p:nvSpPr>
          <p:spPr bwMode="auto">
            <a:xfrm>
              <a:off x="6375418" y="2696433"/>
              <a:ext cx="644309" cy="3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a:solidFill>
                    <a:schemeClr val="bg1"/>
                  </a:solidFill>
                </a:rPr>
                <a:t>CTA</a:t>
              </a:r>
            </a:p>
          </p:txBody>
        </p:sp>
        <p:sp>
          <p:nvSpPr>
            <p:cNvPr id="129" name="CaixaDeTexto 96"/>
            <p:cNvSpPr txBox="1">
              <a:spLocks noChangeArrowheads="1"/>
            </p:cNvSpPr>
            <p:nvPr/>
          </p:nvSpPr>
          <p:spPr bwMode="auto">
            <a:xfrm>
              <a:off x="3669320" y="2631306"/>
              <a:ext cx="708742" cy="3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dirty="0">
                  <a:solidFill>
                    <a:schemeClr val="bg1"/>
                  </a:solidFill>
                </a:rPr>
                <a:t>TMA</a:t>
              </a:r>
            </a:p>
          </p:txBody>
        </p:sp>
        <p:sp>
          <p:nvSpPr>
            <p:cNvPr id="130" name="CaixaDeTexto 97"/>
            <p:cNvSpPr txBox="1">
              <a:spLocks noChangeArrowheads="1"/>
            </p:cNvSpPr>
            <p:nvPr/>
          </p:nvSpPr>
          <p:spPr bwMode="auto">
            <a:xfrm>
              <a:off x="3540460" y="4715335"/>
              <a:ext cx="773169" cy="3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dirty="0">
                  <a:solidFill>
                    <a:schemeClr val="bg1"/>
                  </a:solidFill>
                </a:rPr>
                <a:t>TMA</a:t>
              </a:r>
            </a:p>
          </p:txBody>
        </p:sp>
        <p:sp>
          <p:nvSpPr>
            <p:cNvPr id="131" name="CaixaDeTexto 98"/>
            <p:cNvSpPr txBox="1">
              <a:spLocks noChangeArrowheads="1"/>
            </p:cNvSpPr>
            <p:nvPr/>
          </p:nvSpPr>
          <p:spPr bwMode="auto">
            <a:xfrm>
              <a:off x="5859971" y="3886066"/>
              <a:ext cx="705054" cy="3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dirty="0">
                  <a:solidFill>
                    <a:schemeClr val="bg1"/>
                  </a:solidFill>
                </a:rPr>
                <a:t>TMA</a:t>
              </a:r>
            </a:p>
          </p:txBody>
        </p:sp>
        <p:sp>
          <p:nvSpPr>
            <p:cNvPr id="132" name="CaixaDeTexto 99"/>
            <p:cNvSpPr txBox="1">
              <a:spLocks noChangeArrowheads="1"/>
            </p:cNvSpPr>
            <p:nvPr/>
          </p:nvSpPr>
          <p:spPr bwMode="auto">
            <a:xfrm>
              <a:off x="5988832" y="2110299"/>
              <a:ext cx="767443" cy="3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a:solidFill>
                    <a:schemeClr val="bg1"/>
                  </a:solidFill>
                </a:rPr>
                <a:t>TMA</a:t>
              </a:r>
            </a:p>
          </p:txBody>
        </p:sp>
        <p:sp>
          <p:nvSpPr>
            <p:cNvPr id="133" name="CaixaDeTexto 57"/>
            <p:cNvSpPr txBox="1">
              <a:spLocks noChangeArrowheads="1"/>
            </p:cNvSpPr>
            <p:nvPr/>
          </p:nvSpPr>
          <p:spPr bwMode="auto">
            <a:xfrm>
              <a:off x="7213019" y="5150955"/>
              <a:ext cx="1353048" cy="75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a:solidFill>
                    <a:schemeClr val="bg1"/>
                  </a:solidFill>
                </a:rPr>
                <a:t>R. 27 NM</a:t>
              </a:r>
            </a:p>
            <a:p>
              <a:pPr algn="ctr" eaLnBrk="1" hangingPunct="1"/>
              <a:r>
                <a:rPr lang="pt-BR" altLang="pt-BR">
                  <a:solidFill>
                    <a:schemeClr val="bg1"/>
                  </a:solidFill>
                </a:rPr>
                <a:t>FL145 “G”</a:t>
              </a:r>
            </a:p>
            <a:p>
              <a:pPr eaLnBrk="1" hangingPunct="1"/>
              <a:endParaRPr lang="pt-BR" altLang="pt-BR">
                <a:solidFill>
                  <a:schemeClr val="bg1"/>
                </a:solidFill>
              </a:endParaRPr>
            </a:p>
          </p:txBody>
        </p:sp>
      </p:grpSp>
      <p:sp>
        <p:nvSpPr>
          <p:cNvPr id="135" name="CaixaDeTexto 84"/>
          <p:cNvSpPr txBox="1">
            <a:spLocks noChangeArrowheads="1"/>
          </p:cNvSpPr>
          <p:nvPr/>
        </p:nvSpPr>
        <p:spPr bwMode="auto">
          <a:xfrm>
            <a:off x="2264723" y="2841920"/>
            <a:ext cx="7143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3600" b="1" dirty="0">
                <a:solidFill>
                  <a:srgbClr val="FF0000"/>
                </a:solidFill>
              </a:rPr>
              <a:t>F</a:t>
            </a:r>
          </a:p>
          <a:p>
            <a:pPr eaLnBrk="1" hangingPunct="1"/>
            <a:r>
              <a:rPr lang="pt-BR" altLang="pt-BR" sz="3600" b="1" dirty="0">
                <a:solidFill>
                  <a:srgbClr val="FF0000"/>
                </a:solidFill>
              </a:rPr>
              <a:t>I</a:t>
            </a:r>
          </a:p>
          <a:p>
            <a:pPr eaLnBrk="1" hangingPunct="1"/>
            <a:r>
              <a:rPr lang="pt-BR" altLang="pt-BR" sz="3600" b="1" dirty="0">
                <a:solidFill>
                  <a:srgbClr val="FF0000"/>
                </a:solidFill>
              </a:rPr>
              <a:t>R</a:t>
            </a:r>
          </a:p>
        </p:txBody>
      </p:sp>
      <p:grpSp>
        <p:nvGrpSpPr>
          <p:cNvPr id="1037" name="Grupo 1036"/>
          <p:cNvGrpSpPr/>
          <p:nvPr/>
        </p:nvGrpSpPr>
        <p:grpSpPr>
          <a:xfrm>
            <a:off x="4782004" y="4791738"/>
            <a:ext cx="1097100" cy="906218"/>
            <a:chOff x="4782004" y="4791738"/>
            <a:chExt cx="1097100" cy="906218"/>
          </a:xfrm>
        </p:grpSpPr>
        <p:sp>
          <p:nvSpPr>
            <p:cNvPr id="136" name="Retângulo de cantos arredondados 135"/>
            <p:cNvSpPr>
              <a:spLocks noChangeArrowheads="1"/>
            </p:cNvSpPr>
            <p:nvPr/>
          </p:nvSpPr>
          <p:spPr bwMode="auto">
            <a:xfrm>
              <a:off x="4782004" y="5431422"/>
              <a:ext cx="1097100" cy="266534"/>
            </a:xfrm>
            <a:prstGeom prst="roundRect">
              <a:avLst>
                <a:gd name="adj" fmla="val 16667"/>
              </a:avLst>
            </a:prstGeom>
            <a:solidFill>
              <a:srgbClr val="FF0000"/>
            </a:solidFill>
            <a:ln w="9525" algn="ctr">
              <a:solidFill>
                <a:schemeClr val="accent1"/>
              </a:solidFill>
              <a:round/>
              <a:headEnd/>
              <a:tailEnd/>
            </a:ln>
          </p:spPr>
          <p:txBody>
            <a:bodyPr wrap="none"/>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dirty="0"/>
                <a:t>AWY</a:t>
              </a:r>
            </a:p>
          </p:txBody>
        </p:sp>
        <p:cxnSp>
          <p:nvCxnSpPr>
            <p:cNvPr id="137" name="Conector de seta reta 136"/>
            <p:cNvCxnSpPr>
              <a:cxnSpLocks noChangeShapeType="1"/>
            </p:cNvCxnSpPr>
            <p:nvPr/>
          </p:nvCxnSpPr>
          <p:spPr bwMode="auto">
            <a:xfrm rot="5400000" flipH="1" flipV="1">
              <a:off x="5250704" y="5077296"/>
              <a:ext cx="639683" cy="68568"/>
            </a:xfrm>
            <a:prstGeom prst="straightConnector1">
              <a:avLst/>
            </a:prstGeom>
            <a:noFill/>
            <a:ln w="22225" algn="ctr">
              <a:solidFill>
                <a:schemeClr val="tx1"/>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67541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7"/>
                                        </p:tgtEl>
                                        <p:attrNameLst>
                                          <p:attrName>style.visibility</p:attrName>
                                        </p:attrNameLst>
                                      </p:cBhvr>
                                      <p:to>
                                        <p:strVal val="visible"/>
                                      </p:to>
                                    </p:set>
                                    <p:anim calcmode="lin" valueType="num">
                                      <p:cBhvr additive="base">
                                        <p:cTn id="7" dur="500" fill="hold"/>
                                        <p:tgtEl>
                                          <p:spTgt spid="1037"/>
                                        </p:tgtEl>
                                        <p:attrNameLst>
                                          <p:attrName>ppt_x</p:attrName>
                                        </p:attrNameLst>
                                      </p:cBhvr>
                                      <p:tavLst>
                                        <p:tav tm="0">
                                          <p:val>
                                            <p:strVal val="#ppt_x"/>
                                          </p:val>
                                        </p:tav>
                                        <p:tav tm="100000">
                                          <p:val>
                                            <p:strVal val="#ppt_x"/>
                                          </p:val>
                                        </p:tav>
                                      </p:tavLst>
                                    </p:anim>
                                    <p:anim calcmode="lin" valueType="num">
                                      <p:cBhvr additive="base">
                                        <p:cTn id="8" dur="500" fill="hold"/>
                                        <p:tgtEl>
                                          <p:spTgt spid="10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251526" y="713549"/>
            <a:ext cx="7344367" cy="490048"/>
          </a:xfrm>
        </p:spPr>
        <p:txBody>
          <a:bodyPr>
            <a:normAutofit/>
          </a:bodyPr>
          <a:lstStyle/>
          <a:p>
            <a:pPr algn="ctr"/>
            <a:r>
              <a:rPr lang="pt-BR" sz="2800" dirty="0">
                <a:latin typeface="Arial Black" panose="020B0A04020102020204" pitchFamily="34" charset="0"/>
                <a:cs typeface="Arial" panose="020B0604020202020204" pitchFamily="34" charset="0"/>
              </a:rPr>
              <a:t>AWY</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10" name="Object 2"/>
          <p:cNvGraphicFramePr>
            <a:graphicFrameLocks noChangeAspect="1"/>
          </p:cNvGraphicFramePr>
          <p:nvPr>
            <p:extLst>
              <p:ext uri="{D42A27DB-BD31-4B8C-83A1-F6EECF244321}">
                <p14:modId xmlns:p14="http://schemas.microsoft.com/office/powerpoint/2010/main" val="2671947729"/>
              </p:ext>
            </p:extLst>
          </p:nvPr>
        </p:nvGraphicFramePr>
        <p:xfrm>
          <a:off x="2783598" y="1149809"/>
          <a:ext cx="6624804" cy="4968603"/>
        </p:xfrm>
        <a:graphic>
          <a:graphicData uri="http://schemas.openxmlformats.org/presentationml/2006/ole">
            <mc:AlternateContent xmlns:mc="http://schemas.openxmlformats.org/markup-compatibility/2006">
              <mc:Choice xmlns:v="urn:schemas-microsoft-com:vml" Requires="v">
                <p:oleObj name="Slide" r:id="rId4" imgW="4546027" imgH="3410671" progId="PowerPoint.Slide.8">
                  <p:embed/>
                </p:oleObj>
              </mc:Choice>
              <mc:Fallback>
                <p:oleObj name="Slide" r:id="rId4" imgW="4546027" imgH="3410671" progId="PowerPoint.Slide.8">
                  <p:embed/>
                  <p:pic>
                    <p:nvPicPr>
                      <p:cNvPr id="0" name=""/>
                      <p:cNvPicPr>
                        <a:picLocks noChangeAspect="1" noChangeArrowheads="1"/>
                      </p:cNvPicPr>
                      <p:nvPr/>
                    </p:nvPicPr>
                    <p:blipFill>
                      <a:blip r:embed="rId5"/>
                      <a:srcRect/>
                      <a:stretch>
                        <a:fillRect/>
                      </a:stretch>
                    </p:blipFill>
                    <p:spPr bwMode="auto">
                      <a:xfrm>
                        <a:off x="2783598" y="1149809"/>
                        <a:ext cx="6624804" cy="496860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90795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59" name="Grupo 58"/>
          <p:cNvGrpSpPr/>
          <p:nvPr/>
        </p:nvGrpSpPr>
        <p:grpSpPr>
          <a:xfrm>
            <a:off x="2073835" y="1626711"/>
            <a:ext cx="8044331" cy="1216857"/>
            <a:chOff x="2460712" y="2728794"/>
            <a:chExt cx="6481763" cy="905045"/>
          </a:xfrm>
        </p:grpSpPr>
        <p:sp>
          <p:nvSpPr>
            <p:cNvPr id="14" name="Line 8"/>
            <p:cNvSpPr>
              <a:spLocks noChangeShapeType="1"/>
            </p:cNvSpPr>
            <p:nvPr/>
          </p:nvSpPr>
          <p:spPr bwMode="auto">
            <a:xfrm>
              <a:off x="2460712" y="2728794"/>
              <a:ext cx="64817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5" name="Line 9"/>
            <p:cNvSpPr>
              <a:spLocks noChangeShapeType="1"/>
            </p:cNvSpPr>
            <p:nvPr/>
          </p:nvSpPr>
          <p:spPr bwMode="auto">
            <a:xfrm>
              <a:off x="2460712" y="3233619"/>
              <a:ext cx="64817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6" name="Oval 10"/>
            <p:cNvSpPr>
              <a:spLocks noChangeArrowheads="1"/>
            </p:cNvSpPr>
            <p:nvPr/>
          </p:nvSpPr>
          <p:spPr bwMode="auto">
            <a:xfrm>
              <a:off x="2965537"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17" name="Oval 11"/>
            <p:cNvSpPr>
              <a:spLocks noChangeArrowheads="1"/>
            </p:cNvSpPr>
            <p:nvPr/>
          </p:nvSpPr>
          <p:spPr bwMode="auto">
            <a:xfrm>
              <a:off x="5195975"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18" name="Oval 12"/>
            <p:cNvSpPr>
              <a:spLocks noChangeArrowheads="1"/>
            </p:cNvSpPr>
            <p:nvPr/>
          </p:nvSpPr>
          <p:spPr bwMode="auto">
            <a:xfrm>
              <a:off x="6277062"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19" name="Oval 13"/>
            <p:cNvSpPr>
              <a:spLocks noChangeArrowheads="1"/>
            </p:cNvSpPr>
            <p:nvPr/>
          </p:nvSpPr>
          <p:spPr bwMode="auto">
            <a:xfrm>
              <a:off x="7356562"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20" name="Oval 14"/>
            <p:cNvSpPr>
              <a:spLocks noChangeArrowheads="1"/>
            </p:cNvSpPr>
            <p:nvPr/>
          </p:nvSpPr>
          <p:spPr bwMode="auto">
            <a:xfrm>
              <a:off x="4045037"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21" name="Oval 15"/>
            <p:cNvSpPr>
              <a:spLocks noChangeArrowheads="1"/>
            </p:cNvSpPr>
            <p:nvPr/>
          </p:nvSpPr>
          <p:spPr bwMode="auto">
            <a:xfrm>
              <a:off x="8436062"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22" name="Line 18"/>
            <p:cNvSpPr>
              <a:spLocks noChangeShapeType="1"/>
            </p:cNvSpPr>
            <p:nvPr/>
          </p:nvSpPr>
          <p:spPr bwMode="auto">
            <a:xfrm>
              <a:off x="3036974" y="3406118"/>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23" name="Line 19"/>
            <p:cNvSpPr>
              <a:spLocks noChangeShapeType="1"/>
            </p:cNvSpPr>
            <p:nvPr/>
          </p:nvSpPr>
          <p:spPr bwMode="auto">
            <a:xfrm>
              <a:off x="4129174" y="341793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24" name="Line 20"/>
            <p:cNvSpPr>
              <a:spLocks noChangeShapeType="1"/>
            </p:cNvSpPr>
            <p:nvPr/>
          </p:nvSpPr>
          <p:spPr bwMode="auto">
            <a:xfrm>
              <a:off x="3036974" y="3520956"/>
              <a:ext cx="10795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25" name="Text Box 21"/>
            <p:cNvSpPr txBox="1">
              <a:spLocks noChangeArrowheads="1"/>
            </p:cNvSpPr>
            <p:nvPr/>
          </p:nvSpPr>
          <p:spPr bwMode="auto">
            <a:xfrm>
              <a:off x="3368448" y="3271382"/>
              <a:ext cx="465525" cy="194574"/>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sz="1100" b="1" dirty="0"/>
                <a:t>54NM</a:t>
              </a:r>
            </a:p>
          </p:txBody>
        </p:sp>
        <p:sp>
          <p:nvSpPr>
            <p:cNvPr id="26" name="Line 24"/>
            <p:cNvSpPr>
              <a:spLocks noChangeShapeType="1"/>
            </p:cNvSpPr>
            <p:nvPr/>
          </p:nvSpPr>
          <p:spPr bwMode="auto">
            <a:xfrm>
              <a:off x="4837199" y="2728795"/>
              <a:ext cx="0" cy="5048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27" name="Text Box 25"/>
            <p:cNvSpPr txBox="1">
              <a:spLocks noChangeArrowheads="1"/>
            </p:cNvSpPr>
            <p:nvPr/>
          </p:nvSpPr>
          <p:spPr bwMode="auto">
            <a:xfrm>
              <a:off x="4206565" y="2872831"/>
              <a:ext cx="542131" cy="229977"/>
            </a:xfrm>
            <a:prstGeom prst="rect">
              <a:avLst/>
            </a:prstGeom>
            <a:noFill/>
            <a:ln w="9525">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sz="1100" b="1" dirty="0"/>
                <a:t>11 NM</a:t>
              </a:r>
            </a:p>
          </p:txBody>
        </p:sp>
      </p:grpSp>
      <p:grpSp>
        <p:nvGrpSpPr>
          <p:cNvPr id="2" name="Grupo 1"/>
          <p:cNvGrpSpPr/>
          <p:nvPr/>
        </p:nvGrpSpPr>
        <p:grpSpPr>
          <a:xfrm>
            <a:off x="1721643" y="3639592"/>
            <a:ext cx="8684558" cy="1710063"/>
            <a:chOff x="1854200" y="3857626"/>
            <a:chExt cx="8684558" cy="1710063"/>
          </a:xfrm>
        </p:grpSpPr>
        <p:sp>
          <p:nvSpPr>
            <p:cNvPr id="28" name="Freeform 44"/>
            <p:cNvSpPr>
              <a:spLocks/>
            </p:cNvSpPr>
            <p:nvPr/>
          </p:nvSpPr>
          <p:spPr bwMode="auto">
            <a:xfrm>
              <a:off x="2498726" y="3892551"/>
              <a:ext cx="6048375" cy="327025"/>
            </a:xfrm>
            <a:custGeom>
              <a:avLst/>
              <a:gdLst>
                <a:gd name="T0" fmla="*/ 0 w 3810"/>
                <a:gd name="T1" fmla="*/ 2147483647 h 206"/>
                <a:gd name="T2" fmla="*/ 2147483647 w 3810"/>
                <a:gd name="T3" fmla="*/ 0 h 206"/>
                <a:gd name="T4" fmla="*/ 2147483647 w 3810"/>
                <a:gd name="T5" fmla="*/ 0 h 206"/>
                <a:gd name="T6" fmla="*/ 2147483647 w 3810"/>
                <a:gd name="T7" fmla="*/ 2147483647 h 206"/>
                <a:gd name="T8" fmla="*/ 0 60000 65536"/>
                <a:gd name="T9" fmla="*/ 0 60000 65536"/>
                <a:gd name="T10" fmla="*/ 0 60000 65536"/>
                <a:gd name="T11" fmla="*/ 0 60000 65536"/>
                <a:gd name="T12" fmla="*/ 0 w 3810"/>
                <a:gd name="T13" fmla="*/ 0 h 206"/>
                <a:gd name="T14" fmla="*/ 3810 w 3810"/>
                <a:gd name="T15" fmla="*/ 206 h 206"/>
              </a:gdLst>
              <a:ahLst/>
              <a:cxnLst>
                <a:cxn ang="T8">
                  <a:pos x="T0" y="T1"/>
                </a:cxn>
                <a:cxn ang="T9">
                  <a:pos x="T2" y="T3"/>
                </a:cxn>
                <a:cxn ang="T10">
                  <a:pos x="T4" y="T5"/>
                </a:cxn>
                <a:cxn ang="T11">
                  <a:pos x="T6" y="T7"/>
                </a:cxn>
              </a:cxnLst>
              <a:rect l="T12" t="T13" r="T14" b="T15"/>
              <a:pathLst>
                <a:path w="3810" h="206">
                  <a:moveTo>
                    <a:pt x="0" y="205"/>
                  </a:moveTo>
                  <a:lnTo>
                    <a:pt x="798" y="0"/>
                  </a:lnTo>
                  <a:lnTo>
                    <a:pt x="2937" y="0"/>
                  </a:lnTo>
                  <a:lnTo>
                    <a:pt x="3810" y="206"/>
                  </a:lnTo>
                </a:path>
              </a:pathLst>
            </a:custGeom>
            <a:noFill/>
            <a:ln w="19050">
              <a:solidFill>
                <a:schemeClr val="tx1"/>
              </a:solidFill>
              <a:round/>
              <a:headEnd/>
              <a:tailEnd/>
            </a:ln>
          </p:spPr>
          <p:txBody>
            <a:bodyPr/>
            <a:lstStyle/>
            <a:p>
              <a:endParaRPr lang="pt-BR"/>
            </a:p>
          </p:txBody>
        </p:sp>
        <p:sp>
          <p:nvSpPr>
            <p:cNvPr id="29" name="Freeform 45"/>
            <p:cNvSpPr>
              <a:spLocks/>
            </p:cNvSpPr>
            <p:nvPr/>
          </p:nvSpPr>
          <p:spPr bwMode="auto">
            <a:xfrm>
              <a:off x="2498726" y="4721225"/>
              <a:ext cx="6048375" cy="317500"/>
            </a:xfrm>
            <a:custGeom>
              <a:avLst/>
              <a:gdLst>
                <a:gd name="T0" fmla="*/ 0 w 3810"/>
                <a:gd name="T1" fmla="*/ 0 h 200"/>
                <a:gd name="T2" fmla="*/ 2147483647 w 3810"/>
                <a:gd name="T3" fmla="*/ 2147483647 h 200"/>
                <a:gd name="T4" fmla="*/ 2147483647 w 3810"/>
                <a:gd name="T5" fmla="*/ 2147483647 h 200"/>
                <a:gd name="T6" fmla="*/ 2147483647 w 3810"/>
                <a:gd name="T7" fmla="*/ 2147483647 h 200"/>
                <a:gd name="T8" fmla="*/ 0 60000 65536"/>
                <a:gd name="T9" fmla="*/ 0 60000 65536"/>
                <a:gd name="T10" fmla="*/ 0 60000 65536"/>
                <a:gd name="T11" fmla="*/ 0 60000 65536"/>
                <a:gd name="T12" fmla="*/ 0 w 3810"/>
                <a:gd name="T13" fmla="*/ 0 h 200"/>
                <a:gd name="T14" fmla="*/ 3810 w 3810"/>
                <a:gd name="T15" fmla="*/ 200 h 200"/>
              </a:gdLst>
              <a:ahLst/>
              <a:cxnLst>
                <a:cxn ang="T8">
                  <a:pos x="T0" y="T1"/>
                </a:cxn>
                <a:cxn ang="T9">
                  <a:pos x="T2" y="T3"/>
                </a:cxn>
                <a:cxn ang="T10">
                  <a:pos x="T4" y="T5"/>
                </a:cxn>
                <a:cxn ang="T11">
                  <a:pos x="T6" y="T7"/>
                </a:cxn>
              </a:cxnLst>
              <a:rect l="T12" t="T13" r="T14" b="T15"/>
              <a:pathLst>
                <a:path w="3810" h="200">
                  <a:moveTo>
                    <a:pt x="0" y="0"/>
                  </a:moveTo>
                  <a:lnTo>
                    <a:pt x="788" y="191"/>
                  </a:lnTo>
                  <a:lnTo>
                    <a:pt x="2937" y="200"/>
                  </a:lnTo>
                  <a:lnTo>
                    <a:pt x="3810" y="1"/>
                  </a:lnTo>
                </a:path>
              </a:pathLst>
            </a:custGeom>
            <a:noFill/>
            <a:ln w="19050">
              <a:solidFill>
                <a:schemeClr val="tx1"/>
              </a:solidFill>
              <a:round/>
              <a:headEnd/>
              <a:tailEnd/>
            </a:ln>
          </p:spPr>
          <p:txBody>
            <a:bodyPr/>
            <a:lstStyle/>
            <a:p>
              <a:endParaRPr lang="pt-BR"/>
            </a:p>
          </p:txBody>
        </p:sp>
        <p:sp>
          <p:nvSpPr>
            <p:cNvPr id="30" name="Line 46"/>
            <p:cNvSpPr>
              <a:spLocks noChangeShapeType="1"/>
            </p:cNvSpPr>
            <p:nvPr/>
          </p:nvSpPr>
          <p:spPr bwMode="auto">
            <a:xfrm>
              <a:off x="2498725" y="4216401"/>
              <a:ext cx="0" cy="5048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31" name="Oval 47"/>
            <p:cNvSpPr>
              <a:spLocks noChangeArrowheads="1"/>
            </p:cNvSpPr>
            <p:nvPr/>
          </p:nvSpPr>
          <p:spPr bwMode="auto">
            <a:xfrm>
              <a:off x="2497139" y="4432301"/>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32" name="Oval 48"/>
            <p:cNvSpPr>
              <a:spLocks noChangeArrowheads="1"/>
            </p:cNvSpPr>
            <p:nvPr/>
          </p:nvSpPr>
          <p:spPr bwMode="auto">
            <a:xfrm>
              <a:off x="8523289" y="4432301"/>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33" name="Line 51"/>
            <p:cNvSpPr>
              <a:spLocks noChangeShapeType="1"/>
            </p:cNvSpPr>
            <p:nvPr/>
          </p:nvSpPr>
          <p:spPr bwMode="auto">
            <a:xfrm>
              <a:off x="8547100" y="4217989"/>
              <a:ext cx="0" cy="5048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34" name="Line 52"/>
            <p:cNvSpPr>
              <a:spLocks noChangeShapeType="1"/>
            </p:cNvSpPr>
            <p:nvPr/>
          </p:nvSpPr>
          <p:spPr bwMode="auto">
            <a:xfrm>
              <a:off x="3794125" y="3857626"/>
              <a:ext cx="0" cy="11525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35" name="Line 53"/>
            <p:cNvSpPr>
              <a:spLocks noChangeShapeType="1"/>
            </p:cNvSpPr>
            <p:nvPr/>
          </p:nvSpPr>
          <p:spPr bwMode="auto">
            <a:xfrm>
              <a:off x="7251700" y="3857626"/>
              <a:ext cx="0" cy="11525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36" name="Line 54"/>
            <p:cNvSpPr>
              <a:spLocks noChangeShapeType="1"/>
            </p:cNvSpPr>
            <p:nvPr/>
          </p:nvSpPr>
          <p:spPr bwMode="auto">
            <a:xfrm>
              <a:off x="2481824" y="512192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37" name="Line 55"/>
            <p:cNvSpPr>
              <a:spLocks noChangeShapeType="1"/>
            </p:cNvSpPr>
            <p:nvPr/>
          </p:nvSpPr>
          <p:spPr bwMode="auto">
            <a:xfrm>
              <a:off x="3803370" y="5148823"/>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38" name="Line 56"/>
            <p:cNvSpPr>
              <a:spLocks noChangeShapeType="1"/>
            </p:cNvSpPr>
            <p:nvPr/>
          </p:nvSpPr>
          <p:spPr bwMode="auto">
            <a:xfrm>
              <a:off x="2495269" y="5250329"/>
              <a:ext cx="1298856" cy="1540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39" name="Line 57"/>
            <p:cNvSpPr>
              <a:spLocks noChangeShapeType="1"/>
            </p:cNvSpPr>
            <p:nvPr/>
          </p:nvSpPr>
          <p:spPr bwMode="auto">
            <a:xfrm>
              <a:off x="7260105" y="5108482"/>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40" name="Line 58"/>
            <p:cNvSpPr>
              <a:spLocks noChangeShapeType="1"/>
            </p:cNvSpPr>
            <p:nvPr/>
          </p:nvSpPr>
          <p:spPr bwMode="auto">
            <a:xfrm>
              <a:off x="8514416" y="512192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41" name="Line 59"/>
            <p:cNvSpPr>
              <a:spLocks noChangeShapeType="1"/>
            </p:cNvSpPr>
            <p:nvPr/>
          </p:nvSpPr>
          <p:spPr bwMode="auto">
            <a:xfrm>
              <a:off x="7273551" y="5226050"/>
              <a:ext cx="124973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42" name="Text Box 60"/>
            <p:cNvSpPr txBox="1">
              <a:spLocks noChangeArrowheads="1"/>
            </p:cNvSpPr>
            <p:nvPr/>
          </p:nvSpPr>
          <p:spPr bwMode="auto">
            <a:xfrm>
              <a:off x="2822972" y="5306079"/>
              <a:ext cx="626854"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54 NM</a:t>
              </a:r>
            </a:p>
          </p:txBody>
        </p:sp>
        <p:sp>
          <p:nvSpPr>
            <p:cNvPr id="43" name="Text Box 61"/>
            <p:cNvSpPr txBox="1">
              <a:spLocks noChangeArrowheads="1"/>
            </p:cNvSpPr>
            <p:nvPr/>
          </p:nvSpPr>
          <p:spPr bwMode="auto">
            <a:xfrm>
              <a:off x="7574338" y="5247682"/>
              <a:ext cx="653768"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54 NM</a:t>
              </a:r>
            </a:p>
          </p:txBody>
        </p:sp>
        <p:sp>
          <p:nvSpPr>
            <p:cNvPr id="44" name="Text Box 62"/>
            <p:cNvSpPr txBox="1">
              <a:spLocks noChangeArrowheads="1"/>
            </p:cNvSpPr>
            <p:nvPr/>
          </p:nvSpPr>
          <p:spPr bwMode="auto">
            <a:xfrm>
              <a:off x="1854200" y="4357688"/>
              <a:ext cx="534987"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sz="1100" dirty="0"/>
                <a:t>8 NM</a:t>
              </a:r>
            </a:p>
          </p:txBody>
        </p:sp>
        <p:sp>
          <p:nvSpPr>
            <p:cNvPr id="45" name="Text Box 63"/>
            <p:cNvSpPr txBox="1">
              <a:spLocks noChangeArrowheads="1"/>
            </p:cNvSpPr>
            <p:nvPr/>
          </p:nvSpPr>
          <p:spPr bwMode="auto">
            <a:xfrm>
              <a:off x="8645568" y="4344222"/>
              <a:ext cx="577016"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8 NM</a:t>
              </a:r>
            </a:p>
          </p:txBody>
        </p:sp>
        <p:sp>
          <p:nvSpPr>
            <p:cNvPr id="46" name="Text Box 64"/>
            <p:cNvSpPr txBox="1">
              <a:spLocks noChangeArrowheads="1"/>
            </p:cNvSpPr>
            <p:nvPr/>
          </p:nvSpPr>
          <p:spPr bwMode="auto">
            <a:xfrm>
              <a:off x="3839508" y="4343214"/>
              <a:ext cx="597556"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16 NM</a:t>
              </a:r>
            </a:p>
          </p:txBody>
        </p:sp>
        <p:sp>
          <p:nvSpPr>
            <p:cNvPr id="47" name="Text Box 65"/>
            <p:cNvSpPr txBox="1">
              <a:spLocks noChangeArrowheads="1"/>
            </p:cNvSpPr>
            <p:nvPr/>
          </p:nvSpPr>
          <p:spPr bwMode="auto">
            <a:xfrm>
              <a:off x="6588966" y="4343215"/>
              <a:ext cx="600074"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16 NM</a:t>
              </a:r>
            </a:p>
          </p:txBody>
        </p:sp>
        <p:sp>
          <p:nvSpPr>
            <p:cNvPr id="48" name="Line 46"/>
            <p:cNvSpPr>
              <a:spLocks noChangeShapeType="1"/>
            </p:cNvSpPr>
            <p:nvPr/>
          </p:nvSpPr>
          <p:spPr bwMode="auto">
            <a:xfrm>
              <a:off x="8586788" y="4216401"/>
              <a:ext cx="0" cy="5048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49" name="Line 52"/>
            <p:cNvSpPr>
              <a:spLocks noChangeShapeType="1"/>
            </p:cNvSpPr>
            <p:nvPr/>
          </p:nvSpPr>
          <p:spPr bwMode="auto">
            <a:xfrm>
              <a:off x="9882188" y="3857626"/>
              <a:ext cx="0" cy="11525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50" name="Line 54"/>
            <p:cNvSpPr>
              <a:spLocks noChangeShapeType="1"/>
            </p:cNvSpPr>
            <p:nvPr/>
          </p:nvSpPr>
          <p:spPr bwMode="auto">
            <a:xfrm>
              <a:off x="8583333" y="512192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1" name="Line 55"/>
            <p:cNvSpPr>
              <a:spLocks noChangeShapeType="1"/>
            </p:cNvSpPr>
            <p:nvPr/>
          </p:nvSpPr>
          <p:spPr bwMode="auto">
            <a:xfrm>
              <a:off x="9864538" y="512192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2" name="Line 56"/>
            <p:cNvSpPr>
              <a:spLocks noChangeShapeType="1"/>
            </p:cNvSpPr>
            <p:nvPr/>
          </p:nvSpPr>
          <p:spPr bwMode="auto">
            <a:xfrm flipV="1">
              <a:off x="8572405" y="5240991"/>
              <a:ext cx="130978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3" name="Text Box 60"/>
            <p:cNvSpPr txBox="1">
              <a:spLocks noChangeArrowheads="1"/>
            </p:cNvSpPr>
            <p:nvPr/>
          </p:nvSpPr>
          <p:spPr bwMode="auto">
            <a:xfrm>
              <a:off x="8867961" y="5256773"/>
              <a:ext cx="645320"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54 NM</a:t>
              </a:r>
            </a:p>
          </p:txBody>
        </p:sp>
        <p:sp>
          <p:nvSpPr>
            <p:cNvPr id="54" name="Text Box 62"/>
            <p:cNvSpPr txBox="1">
              <a:spLocks noChangeArrowheads="1"/>
            </p:cNvSpPr>
            <p:nvPr/>
          </p:nvSpPr>
          <p:spPr bwMode="auto">
            <a:xfrm>
              <a:off x="7927184" y="4327526"/>
              <a:ext cx="516773"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8 NM</a:t>
              </a:r>
            </a:p>
          </p:txBody>
        </p:sp>
        <p:sp>
          <p:nvSpPr>
            <p:cNvPr id="55" name="Line 56"/>
            <p:cNvSpPr>
              <a:spLocks noChangeShapeType="1"/>
            </p:cNvSpPr>
            <p:nvPr/>
          </p:nvSpPr>
          <p:spPr bwMode="auto">
            <a:xfrm>
              <a:off x="8596314" y="4714876"/>
              <a:ext cx="1285875" cy="2143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6" name="Line 56"/>
            <p:cNvSpPr>
              <a:spLocks noChangeShapeType="1"/>
            </p:cNvSpPr>
            <p:nvPr/>
          </p:nvSpPr>
          <p:spPr bwMode="auto">
            <a:xfrm flipV="1">
              <a:off x="8596314" y="3929063"/>
              <a:ext cx="1285875" cy="2857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7" name="Text Box 65"/>
            <p:cNvSpPr txBox="1">
              <a:spLocks noChangeArrowheads="1"/>
            </p:cNvSpPr>
            <p:nvPr/>
          </p:nvSpPr>
          <p:spPr bwMode="auto">
            <a:xfrm>
              <a:off x="9916505" y="4343213"/>
              <a:ext cx="622253"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16 NM</a:t>
              </a:r>
            </a:p>
          </p:txBody>
        </p:sp>
      </p:grpSp>
      <p:sp>
        <p:nvSpPr>
          <p:cNvPr id="8" name="Título 7"/>
          <p:cNvSpPr>
            <a:spLocks noGrp="1"/>
          </p:cNvSpPr>
          <p:nvPr>
            <p:ph type="title"/>
          </p:nvPr>
        </p:nvSpPr>
        <p:spPr>
          <a:xfrm>
            <a:off x="3880600" y="715700"/>
            <a:ext cx="4430800" cy="621026"/>
          </a:xfrm>
        </p:spPr>
        <p:txBody>
          <a:bodyPr>
            <a:normAutofit/>
          </a:bodyPr>
          <a:lstStyle/>
          <a:p>
            <a:pPr algn="ctr"/>
            <a:r>
              <a:rPr lang="pt-BR" altLang="pt-BR" sz="2800" b="1" dirty="0">
                <a:latin typeface="Arial" panose="020B0604020202020204" pitchFamily="34" charset="0"/>
                <a:cs typeface="Arial" panose="020B0604020202020204" pitchFamily="34" charset="0"/>
              </a:rPr>
              <a:t>AEROVIAS INFERIORES</a:t>
            </a:r>
            <a:endParaRPr lang="pt-B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9959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59" name="Grupo 58"/>
          <p:cNvGrpSpPr/>
          <p:nvPr/>
        </p:nvGrpSpPr>
        <p:grpSpPr>
          <a:xfrm>
            <a:off x="1519519" y="1626711"/>
            <a:ext cx="8598648" cy="1279556"/>
            <a:chOff x="2460712" y="2728794"/>
            <a:chExt cx="6481763" cy="905045"/>
          </a:xfrm>
        </p:grpSpPr>
        <p:sp>
          <p:nvSpPr>
            <p:cNvPr id="14" name="Line 8"/>
            <p:cNvSpPr>
              <a:spLocks noChangeShapeType="1"/>
            </p:cNvSpPr>
            <p:nvPr/>
          </p:nvSpPr>
          <p:spPr bwMode="auto">
            <a:xfrm>
              <a:off x="2460712" y="2728794"/>
              <a:ext cx="64817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5" name="Line 9"/>
            <p:cNvSpPr>
              <a:spLocks noChangeShapeType="1"/>
            </p:cNvSpPr>
            <p:nvPr/>
          </p:nvSpPr>
          <p:spPr bwMode="auto">
            <a:xfrm>
              <a:off x="2460712" y="3233619"/>
              <a:ext cx="64817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6" name="Oval 10"/>
            <p:cNvSpPr>
              <a:spLocks noChangeArrowheads="1"/>
            </p:cNvSpPr>
            <p:nvPr/>
          </p:nvSpPr>
          <p:spPr bwMode="auto">
            <a:xfrm>
              <a:off x="2965537"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17" name="Oval 11"/>
            <p:cNvSpPr>
              <a:spLocks noChangeArrowheads="1"/>
            </p:cNvSpPr>
            <p:nvPr/>
          </p:nvSpPr>
          <p:spPr bwMode="auto">
            <a:xfrm>
              <a:off x="5195975"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18" name="Oval 12"/>
            <p:cNvSpPr>
              <a:spLocks noChangeArrowheads="1"/>
            </p:cNvSpPr>
            <p:nvPr/>
          </p:nvSpPr>
          <p:spPr bwMode="auto">
            <a:xfrm>
              <a:off x="6277062"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19" name="Oval 13"/>
            <p:cNvSpPr>
              <a:spLocks noChangeArrowheads="1"/>
            </p:cNvSpPr>
            <p:nvPr/>
          </p:nvSpPr>
          <p:spPr bwMode="auto">
            <a:xfrm>
              <a:off x="7356562"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20" name="Oval 14"/>
            <p:cNvSpPr>
              <a:spLocks noChangeArrowheads="1"/>
            </p:cNvSpPr>
            <p:nvPr/>
          </p:nvSpPr>
          <p:spPr bwMode="auto">
            <a:xfrm>
              <a:off x="4045037"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21" name="Oval 15"/>
            <p:cNvSpPr>
              <a:spLocks noChangeArrowheads="1"/>
            </p:cNvSpPr>
            <p:nvPr/>
          </p:nvSpPr>
          <p:spPr bwMode="auto">
            <a:xfrm>
              <a:off x="8436062" y="2944695"/>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22" name="Line 18"/>
            <p:cNvSpPr>
              <a:spLocks noChangeShapeType="1"/>
            </p:cNvSpPr>
            <p:nvPr/>
          </p:nvSpPr>
          <p:spPr bwMode="auto">
            <a:xfrm>
              <a:off x="3036974" y="3406118"/>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23" name="Line 19"/>
            <p:cNvSpPr>
              <a:spLocks noChangeShapeType="1"/>
            </p:cNvSpPr>
            <p:nvPr/>
          </p:nvSpPr>
          <p:spPr bwMode="auto">
            <a:xfrm>
              <a:off x="4129174" y="341793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24" name="Line 20"/>
            <p:cNvSpPr>
              <a:spLocks noChangeShapeType="1"/>
            </p:cNvSpPr>
            <p:nvPr/>
          </p:nvSpPr>
          <p:spPr bwMode="auto">
            <a:xfrm>
              <a:off x="3036974" y="3520956"/>
              <a:ext cx="10795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25" name="Text Box 21"/>
            <p:cNvSpPr txBox="1">
              <a:spLocks noChangeArrowheads="1"/>
            </p:cNvSpPr>
            <p:nvPr/>
          </p:nvSpPr>
          <p:spPr bwMode="auto">
            <a:xfrm>
              <a:off x="3358311" y="3309426"/>
              <a:ext cx="555247" cy="18504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sz="1100" b="1" dirty="0"/>
                <a:t>108 NM</a:t>
              </a:r>
            </a:p>
          </p:txBody>
        </p:sp>
        <p:sp>
          <p:nvSpPr>
            <p:cNvPr id="26" name="Line 24"/>
            <p:cNvSpPr>
              <a:spLocks noChangeShapeType="1"/>
            </p:cNvSpPr>
            <p:nvPr/>
          </p:nvSpPr>
          <p:spPr bwMode="auto">
            <a:xfrm>
              <a:off x="4837199" y="2728795"/>
              <a:ext cx="0" cy="5048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27" name="Text Box 25"/>
            <p:cNvSpPr txBox="1">
              <a:spLocks noChangeArrowheads="1"/>
            </p:cNvSpPr>
            <p:nvPr/>
          </p:nvSpPr>
          <p:spPr bwMode="auto">
            <a:xfrm>
              <a:off x="4197239" y="2883920"/>
              <a:ext cx="560782" cy="194574"/>
            </a:xfrm>
            <a:prstGeom prst="rect">
              <a:avLst/>
            </a:prstGeom>
            <a:noFill/>
            <a:ln w="9525">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sz="1100" b="1" dirty="0"/>
                <a:t>21,5 NM</a:t>
              </a:r>
            </a:p>
          </p:txBody>
        </p:sp>
      </p:grpSp>
      <p:grpSp>
        <p:nvGrpSpPr>
          <p:cNvPr id="2" name="Grupo 1"/>
          <p:cNvGrpSpPr/>
          <p:nvPr/>
        </p:nvGrpSpPr>
        <p:grpSpPr>
          <a:xfrm>
            <a:off x="1290918" y="3361767"/>
            <a:ext cx="9115283" cy="1945387"/>
            <a:chOff x="1687606" y="3857626"/>
            <a:chExt cx="8851152" cy="1673500"/>
          </a:xfrm>
        </p:grpSpPr>
        <p:sp>
          <p:nvSpPr>
            <p:cNvPr id="28" name="Freeform 44"/>
            <p:cNvSpPr>
              <a:spLocks/>
            </p:cNvSpPr>
            <p:nvPr/>
          </p:nvSpPr>
          <p:spPr bwMode="auto">
            <a:xfrm>
              <a:off x="2498726" y="3892551"/>
              <a:ext cx="6048375" cy="327025"/>
            </a:xfrm>
            <a:custGeom>
              <a:avLst/>
              <a:gdLst>
                <a:gd name="T0" fmla="*/ 0 w 3810"/>
                <a:gd name="T1" fmla="*/ 2147483647 h 206"/>
                <a:gd name="T2" fmla="*/ 2147483647 w 3810"/>
                <a:gd name="T3" fmla="*/ 0 h 206"/>
                <a:gd name="T4" fmla="*/ 2147483647 w 3810"/>
                <a:gd name="T5" fmla="*/ 0 h 206"/>
                <a:gd name="T6" fmla="*/ 2147483647 w 3810"/>
                <a:gd name="T7" fmla="*/ 2147483647 h 206"/>
                <a:gd name="T8" fmla="*/ 0 60000 65536"/>
                <a:gd name="T9" fmla="*/ 0 60000 65536"/>
                <a:gd name="T10" fmla="*/ 0 60000 65536"/>
                <a:gd name="T11" fmla="*/ 0 60000 65536"/>
                <a:gd name="T12" fmla="*/ 0 w 3810"/>
                <a:gd name="T13" fmla="*/ 0 h 206"/>
                <a:gd name="T14" fmla="*/ 3810 w 3810"/>
                <a:gd name="T15" fmla="*/ 206 h 206"/>
              </a:gdLst>
              <a:ahLst/>
              <a:cxnLst>
                <a:cxn ang="T8">
                  <a:pos x="T0" y="T1"/>
                </a:cxn>
                <a:cxn ang="T9">
                  <a:pos x="T2" y="T3"/>
                </a:cxn>
                <a:cxn ang="T10">
                  <a:pos x="T4" y="T5"/>
                </a:cxn>
                <a:cxn ang="T11">
                  <a:pos x="T6" y="T7"/>
                </a:cxn>
              </a:cxnLst>
              <a:rect l="T12" t="T13" r="T14" b="T15"/>
              <a:pathLst>
                <a:path w="3810" h="206">
                  <a:moveTo>
                    <a:pt x="0" y="205"/>
                  </a:moveTo>
                  <a:lnTo>
                    <a:pt x="798" y="0"/>
                  </a:lnTo>
                  <a:lnTo>
                    <a:pt x="2937" y="0"/>
                  </a:lnTo>
                  <a:lnTo>
                    <a:pt x="3810" y="206"/>
                  </a:lnTo>
                </a:path>
              </a:pathLst>
            </a:custGeom>
            <a:noFill/>
            <a:ln w="19050">
              <a:solidFill>
                <a:schemeClr val="tx1"/>
              </a:solidFill>
              <a:round/>
              <a:headEnd/>
              <a:tailEnd/>
            </a:ln>
          </p:spPr>
          <p:txBody>
            <a:bodyPr/>
            <a:lstStyle/>
            <a:p>
              <a:endParaRPr lang="pt-BR"/>
            </a:p>
          </p:txBody>
        </p:sp>
        <p:sp>
          <p:nvSpPr>
            <p:cNvPr id="29" name="Freeform 45"/>
            <p:cNvSpPr>
              <a:spLocks/>
            </p:cNvSpPr>
            <p:nvPr/>
          </p:nvSpPr>
          <p:spPr bwMode="auto">
            <a:xfrm>
              <a:off x="2498726" y="4721225"/>
              <a:ext cx="6048375" cy="317500"/>
            </a:xfrm>
            <a:custGeom>
              <a:avLst/>
              <a:gdLst>
                <a:gd name="T0" fmla="*/ 0 w 3810"/>
                <a:gd name="T1" fmla="*/ 0 h 200"/>
                <a:gd name="T2" fmla="*/ 2147483647 w 3810"/>
                <a:gd name="T3" fmla="*/ 2147483647 h 200"/>
                <a:gd name="T4" fmla="*/ 2147483647 w 3810"/>
                <a:gd name="T5" fmla="*/ 2147483647 h 200"/>
                <a:gd name="T6" fmla="*/ 2147483647 w 3810"/>
                <a:gd name="T7" fmla="*/ 2147483647 h 200"/>
                <a:gd name="T8" fmla="*/ 0 60000 65536"/>
                <a:gd name="T9" fmla="*/ 0 60000 65536"/>
                <a:gd name="T10" fmla="*/ 0 60000 65536"/>
                <a:gd name="T11" fmla="*/ 0 60000 65536"/>
                <a:gd name="T12" fmla="*/ 0 w 3810"/>
                <a:gd name="T13" fmla="*/ 0 h 200"/>
                <a:gd name="T14" fmla="*/ 3810 w 3810"/>
                <a:gd name="T15" fmla="*/ 200 h 200"/>
              </a:gdLst>
              <a:ahLst/>
              <a:cxnLst>
                <a:cxn ang="T8">
                  <a:pos x="T0" y="T1"/>
                </a:cxn>
                <a:cxn ang="T9">
                  <a:pos x="T2" y="T3"/>
                </a:cxn>
                <a:cxn ang="T10">
                  <a:pos x="T4" y="T5"/>
                </a:cxn>
                <a:cxn ang="T11">
                  <a:pos x="T6" y="T7"/>
                </a:cxn>
              </a:cxnLst>
              <a:rect l="T12" t="T13" r="T14" b="T15"/>
              <a:pathLst>
                <a:path w="3810" h="200">
                  <a:moveTo>
                    <a:pt x="0" y="0"/>
                  </a:moveTo>
                  <a:lnTo>
                    <a:pt x="788" y="191"/>
                  </a:lnTo>
                  <a:lnTo>
                    <a:pt x="2937" y="200"/>
                  </a:lnTo>
                  <a:lnTo>
                    <a:pt x="3810" y="1"/>
                  </a:lnTo>
                </a:path>
              </a:pathLst>
            </a:custGeom>
            <a:noFill/>
            <a:ln w="19050">
              <a:solidFill>
                <a:schemeClr val="tx1"/>
              </a:solidFill>
              <a:round/>
              <a:headEnd/>
              <a:tailEnd/>
            </a:ln>
          </p:spPr>
          <p:txBody>
            <a:bodyPr/>
            <a:lstStyle/>
            <a:p>
              <a:endParaRPr lang="pt-BR"/>
            </a:p>
          </p:txBody>
        </p:sp>
        <p:sp>
          <p:nvSpPr>
            <p:cNvPr id="30" name="Line 46"/>
            <p:cNvSpPr>
              <a:spLocks noChangeShapeType="1"/>
            </p:cNvSpPr>
            <p:nvPr/>
          </p:nvSpPr>
          <p:spPr bwMode="auto">
            <a:xfrm>
              <a:off x="2498725" y="4216401"/>
              <a:ext cx="0" cy="5048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31" name="Oval 47"/>
            <p:cNvSpPr>
              <a:spLocks noChangeArrowheads="1"/>
            </p:cNvSpPr>
            <p:nvPr/>
          </p:nvSpPr>
          <p:spPr bwMode="auto">
            <a:xfrm>
              <a:off x="2497139" y="4432301"/>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32" name="Oval 48"/>
            <p:cNvSpPr>
              <a:spLocks noChangeArrowheads="1"/>
            </p:cNvSpPr>
            <p:nvPr/>
          </p:nvSpPr>
          <p:spPr bwMode="auto">
            <a:xfrm>
              <a:off x="8523289" y="4432301"/>
              <a:ext cx="73025" cy="73025"/>
            </a:xfrm>
            <a:prstGeom prst="ellipse">
              <a:avLst/>
            </a:prstGeom>
            <a:noFill/>
            <a:ln w="19050" algn="ctr">
              <a:solidFill>
                <a:schemeClr val="tx1"/>
              </a:solidFill>
              <a:round/>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solidFill>
                  <a:schemeClr val="bg1"/>
                </a:solidFill>
              </a:endParaRPr>
            </a:p>
          </p:txBody>
        </p:sp>
        <p:sp>
          <p:nvSpPr>
            <p:cNvPr id="33" name="Line 51"/>
            <p:cNvSpPr>
              <a:spLocks noChangeShapeType="1"/>
            </p:cNvSpPr>
            <p:nvPr/>
          </p:nvSpPr>
          <p:spPr bwMode="auto">
            <a:xfrm>
              <a:off x="8547100" y="4217989"/>
              <a:ext cx="0" cy="5048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34" name="Line 52"/>
            <p:cNvSpPr>
              <a:spLocks noChangeShapeType="1"/>
            </p:cNvSpPr>
            <p:nvPr/>
          </p:nvSpPr>
          <p:spPr bwMode="auto">
            <a:xfrm>
              <a:off x="3794125" y="3857626"/>
              <a:ext cx="0" cy="11525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35" name="Line 53"/>
            <p:cNvSpPr>
              <a:spLocks noChangeShapeType="1"/>
            </p:cNvSpPr>
            <p:nvPr/>
          </p:nvSpPr>
          <p:spPr bwMode="auto">
            <a:xfrm>
              <a:off x="7251700" y="3857626"/>
              <a:ext cx="0" cy="11525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36" name="Line 54"/>
            <p:cNvSpPr>
              <a:spLocks noChangeShapeType="1"/>
            </p:cNvSpPr>
            <p:nvPr/>
          </p:nvSpPr>
          <p:spPr bwMode="auto">
            <a:xfrm>
              <a:off x="2481824" y="512192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37" name="Line 55"/>
            <p:cNvSpPr>
              <a:spLocks noChangeShapeType="1"/>
            </p:cNvSpPr>
            <p:nvPr/>
          </p:nvSpPr>
          <p:spPr bwMode="auto">
            <a:xfrm>
              <a:off x="3803370" y="5148823"/>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38" name="Line 56"/>
            <p:cNvSpPr>
              <a:spLocks noChangeShapeType="1"/>
            </p:cNvSpPr>
            <p:nvPr/>
          </p:nvSpPr>
          <p:spPr bwMode="auto">
            <a:xfrm>
              <a:off x="2495269" y="5250329"/>
              <a:ext cx="1298856" cy="1540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39" name="Line 57"/>
            <p:cNvSpPr>
              <a:spLocks noChangeShapeType="1"/>
            </p:cNvSpPr>
            <p:nvPr/>
          </p:nvSpPr>
          <p:spPr bwMode="auto">
            <a:xfrm>
              <a:off x="7260105" y="5108482"/>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40" name="Line 58"/>
            <p:cNvSpPr>
              <a:spLocks noChangeShapeType="1"/>
            </p:cNvSpPr>
            <p:nvPr/>
          </p:nvSpPr>
          <p:spPr bwMode="auto">
            <a:xfrm>
              <a:off x="8514416" y="512192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41" name="Line 59"/>
            <p:cNvSpPr>
              <a:spLocks noChangeShapeType="1"/>
            </p:cNvSpPr>
            <p:nvPr/>
          </p:nvSpPr>
          <p:spPr bwMode="auto">
            <a:xfrm>
              <a:off x="7273551" y="5226050"/>
              <a:ext cx="124973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42" name="Text Box 60"/>
            <p:cNvSpPr txBox="1">
              <a:spLocks noChangeArrowheads="1"/>
            </p:cNvSpPr>
            <p:nvPr/>
          </p:nvSpPr>
          <p:spPr bwMode="auto">
            <a:xfrm>
              <a:off x="2822971" y="5306079"/>
              <a:ext cx="694086" cy="225047"/>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216 NM</a:t>
              </a:r>
            </a:p>
          </p:txBody>
        </p:sp>
        <p:sp>
          <p:nvSpPr>
            <p:cNvPr id="43" name="Text Box 61"/>
            <p:cNvSpPr txBox="1">
              <a:spLocks noChangeArrowheads="1"/>
            </p:cNvSpPr>
            <p:nvPr/>
          </p:nvSpPr>
          <p:spPr bwMode="auto">
            <a:xfrm>
              <a:off x="7574338" y="5247682"/>
              <a:ext cx="653768" cy="225047"/>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216 NM</a:t>
              </a:r>
            </a:p>
          </p:txBody>
        </p:sp>
        <p:sp>
          <p:nvSpPr>
            <p:cNvPr id="44" name="Text Box 62"/>
            <p:cNvSpPr txBox="1">
              <a:spLocks noChangeArrowheads="1"/>
            </p:cNvSpPr>
            <p:nvPr/>
          </p:nvSpPr>
          <p:spPr bwMode="auto">
            <a:xfrm>
              <a:off x="1687606" y="4357688"/>
              <a:ext cx="701581"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sz="1100" b="1" dirty="0"/>
                <a:t>21,5 NM</a:t>
              </a:r>
            </a:p>
          </p:txBody>
        </p:sp>
        <p:sp>
          <p:nvSpPr>
            <p:cNvPr id="45" name="Text Box 63"/>
            <p:cNvSpPr txBox="1">
              <a:spLocks noChangeArrowheads="1"/>
            </p:cNvSpPr>
            <p:nvPr/>
          </p:nvSpPr>
          <p:spPr bwMode="auto">
            <a:xfrm>
              <a:off x="8645567" y="4344222"/>
              <a:ext cx="867713"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sz="1100" b="1" dirty="0"/>
                <a:t>21,5 NM</a:t>
              </a:r>
            </a:p>
          </p:txBody>
        </p:sp>
        <p:sp>
          <p:nvSpPr>
            <p:cNvPr id="46" name="Text Box 64"/>
            <p:cNvSpPr txBox="1">
              <a:spLocks noChangeArrowheads="1"/>
            </p:cNvSpPr>
            <p:nvPr/>
          </p:nvSpPr>
          <p:spPr bwMode="auto">
            <a:xfrm>
              <a:off x="3839508" y="4343214"/>
              <a:ext cx="597556" cy="225047"/>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43 NM</a:t>
              </a:r>
            </a:p>
          </p:txBody>
        </p:sp>
        <p:sp>
          <p:nvSpPr>
            <p:cNvPr id="47" name="Text Box 65"/>
            <p:cNvSpPr txBox="1">
              <a:spLocks noChangeArrowheads="1"/>
            </p:cNvSpPr>
            <p:nvPr/>
          </p:nvSpPr>
          <p:spPr bwMode="auto">
            <a:xfrm>
              <a:off x="6588966" y="4343215"/>
              <a:ext cx="600074" cy="225047"/>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43 NM</a:t>
              </a:r>
            </a:p>
          </p:txBody>
        </p:sp>
        <p:sp>
          <p:nvSpPr>
            <p:cNvPr id="48" name="Line 46"/>
            <p:cNvSpPr>
              <a:spLocks noChangeShapeType="1"/>
            </p:cNvSpPr>
            <p:nvPr/>
          </p:nvSpPr>
          <p:spPr bwMode="auto">
            <a:xfrm>
              <a:off x="8586788" y="4216401"/>
              <a:ext cx="0" cy="5048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49" name="Line 52"/>
            <p:cNvSpPr>
              <a:spLocks noChangeShapeType="1"/>
            </p:cNvSpPr>
            <p:nvPr/>
          </p:nvSpPr>
          <p:spPr bwMode="auto">
            <a:xfrm>
              <a:off x="9882188" y="3857626"/>
              <a:ext cx="0" cy="11525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t-BR"/>
            </a:p>
          </p:txBody>
        </p:sp>
        <p:sp>
          <p:nvSpPr>
            <p:cNvPr id="50" name="Line 54"/>
            <p:cNvSpPr>
              <a:spLocks noChangeShapeType="1"/>
            </p:cNvSpPr>
            <p:nvPr/>
          </p:nvSpPr>
          <p:spPr bwMode="auto">
            <a:xfrm>
              <a:off x="8583333" y="512192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1" name="Line 55"/>
            <p:cNvSpPr>
              <a:spLocks noChangeShapeType="1"/>
            </p:cNvSpPr>
            <p:nvPr/>
          </p:nvSpPr>
          <p:spPr bwMode="auto">
            <a:xfrm>
              <a:off x="9864538" y="5121929"/>
              <a:ext cx="0" cy="2159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2" name="Line 56"/>
            <p:cNvSpPr>
              <a:spLocks noChangeShapeType="1"/>
            </p:cNvSpPr>
            <p:nvPr/>
          </p:nvSpPr>
          <p:spPr bwMode="auto">
            <a:xfrm flipV="1">
              <a:off x="8572405" y="5240991"/>
              <a:ext cx="130978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3" name="Text Box 60"/>
            <p:cNvSpPr txBox="1">
              <a:spLocks noChangeArrowheads="1"/>
            </p:cNvSpPr>
            <p:nvPr/>
          </p:nvSpPr>
          <p:spPr bwMode="auto">
            <a:xfrm>
              <a:off x="8867961" y="5256773"/>
              <a:ext cx="645320" cy="225047"/>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216 NM</a:t>
              </a:r>
            </a:p>
          </p:txBody>
        </p:sp>
        <p:sp>
          <p:nvSpPr>
            <p:cNvPr id="54" name="Text Box 62"/>
            <p:cNvSpPr txBox="1">
              <a:spLocks noChangeArrowheads="1"/>
            </p:cNvSpPr>
            <p:nvPr/>
          </p:nvSpPr>
          <p:spPr bwMode="auto">
            <a:xfrm>
              <a:off x="7716698" y="4327526"/>
              <a:ext cx="727259" cy="261610"/>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r>
                <a:rPr lang="pt-BR" altLang="pt-BR" sz="1100" b="1" dirty="0"/>
                <a:t>21,5 NM</a:t>
              </a:r>
            </a:p>
          </p:txBody>
        </p:sp>
        <p:sp>
          <p:nvSpPr>
            <p:cNvPr id="55" name="Line 56"/>
            <p:cNvSpPr>
              <a:spLocks noChangeShapeType="1"/>
            </p:cNvSpPr>
            <p:nvPr/>
          </p:nvSpPr>
          <p:spPr bwMode="auto">
            <a:xfrm>
              <a:off x="8596314" y="4714876"/>
              <a:ext cx="1285875" cy="2143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6" name="Line 56"/>
            <p:cNvSpPr>
              <a:spLocks noChangeShapeType="1"/>
            </p:cNvSpPr>
            <p:nvPr/>
          </p:nvSpPr>
          <p:spPr bwMode="auto">
            <a:xfrm flipV="1">
              <a:off x="8596314" y="3929063"/>
              <a:ext cx="1285875" cy="2857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57" name="Text Box 65"/>
            <p:cNvSpPr txBox="1">
              <a:spLocks noChangeArrowheads="1"/>
            </p:cNvSpPr>
            <p:nvPr/>
          </p:nvSpPr>
          <p:spPr bwMode="auto">
            <a:xfrm>
              <a:off x="9916505" y="4343213"/>
              <a:ext cx="622253" cy="225047"/>
            </a:xfrm>
            <a:prstGeom prst="rect">
              <a:avLst/>
            </a:prstGeom>
            <a:noFill/>
            <a:ln w="19050">
              <a:solidFill>
                <a:schemeClr val="tx1"/>
              </a:solidFill>
              <a:prstDash val="dash"/>
            </a:ln>
          </p:spPr>
          <p:txBody>
            <a:bodyPr wrap="square">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sz="1100" dirty="0"/>
                <a:t>43 NM</a:t>
              </a:r>
            </a:p>
          </p:txBody>
        </p:sp>
      </p:grpSp>
      <p:sp>
        <p:nvSpPr>
          <p:cNvPr id="8" name="Título 7"/>
          <p:cNvSpPr>
            <a:spLocks noGrp="1"/>
          </p:cNvSpPr>
          <p:nvPr>
            <p:ph type="title"/>
          </p:nvPr>
        </p:nvSpPr>
        <p:spPr>
          <a:xfrm>
            <a:off x="3808043" y="715700"/>
            <a:ext cx="4575914" cy="621026"/>
          </a:xfrm>
        </p:spPr>
        <p:txBody>
          <a:bodyPr>
            <a:normAutofit/>
          </a:bodyPr>
          <a:lstStyle/>
          <a:p>
            <a:pPr algn="ctr"/>
            <a:r>
              <a:rPr lang="pt-BR" altLang="pt-BR" sz="2800" b="1" dirty="0">
                <a:latin typeface="Arial" panose="020B0604020202020204" pitchFamily="34" charset="0"/>
                <a:cs typeface="Arial" panose="020B0604020202020204" pitchFamily="34" charset="0"/>
              </a:rPr>
              <a:t>AEROVIAS SUPERIORES</a:t>
            </a:r>
            <a:endParaRPr lang="pt-B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751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9093" y="715700"/>
            <a:ext cx="11526592" cy="588665"/>
          </a:xfrm>
        </p:spPr>
        <p:txBody>
          <a:bodyPr>
            <a:normAutofit/>
          </a:bodyPr>
          <a:lstStyle/>
          <a:p>
            <a:pPr algn="ctr"/>
            <a:r>
              <a:rPr lang="en-GB" sz="2800" b="1" dirty="0">
                <a:solidFill>
                  <a:srgbClr val="000000"/>
                </a:solidFill>
                <a:latin typeface="Arial Black" panose="020B0A04020102020204" pitchFamily="34" charset="0"/>
              </a:rPr>
              <a:t>LIMITES VERTICAIS DA AEROVIA INFERIOR</a:t>
            </a:r>
            <a:endParaRPr lang="pt-BR" sz="2800" dirty="0">
              <a:latin typeface="Arial Black" panose="020B0A04020102020204" pitchFamily="34" charset="0"/>
            </a:endParaRP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Text Box 12"/>
          <p:cNvSpPr txBox="1">
            <a:spLocks noChangeArrowheads="1"/>
          </p:cNvSpPr>
          <p:nvPr/>
        </p:nvSpPr>
        <p:spPr bwMode="auto">
          <a:xfrm>
            <a:off x="332704" y="1236961"/>
            <a:ext cx="11526592" cy="69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9pPr>
          </a:lstStyle>
          <a:p>
            <a:pPr algn="ctr" eaLnBrk="1" hangingPunct="1">
              <a:lnSpc>
                <a:spcPct val="93000"/>
              </a:lnSpc>
              <a:spcBef>
                <a:spcPts val="1125"/>
              </a:spcBef>
              <a:buClr>
                <a:srgbClr val="FFFFFF"/>
              </a:buClr>
            </a:pPr>
            <a:r>
              <a:rPr lang="en-GB" altLang="pt-BR" b="1" dirty="0">
                <a:solidFill>
                  <a:srgbClr val="000000"/>
                </a:solidFill>
                <a:latin typeface="Arial" panose="020B0604020202020204" pitchFamily="34" charset="0"/>
                <a:cs typeface="Arial" panose="020B0604020202020204" pitchFamily="34" charset="0"/>
              </a:rPr>
              <a:t>NÍVEL MÍNIMO (</a:t>
            </a:r>
            <a:r>
              <a:rPr lang="en-GB" altLang="pt-BR" b="1" dirty="0" err="1">
                <a:solidFill>
                  <a:srgbClr val="000000"/>
                </a:solidFill>
                <a:latin typeface="Arial" panose="020B0604020202020204" pitchFamily="34" charset="0"/>
                <a:cs typeface="Arial" panose="020B0604020202020204" pitchFamily="34" charset="0"/>
              </a:rPr>
              <a:t>dependia</a:t>
            </a:r>
            <a:r>
              <a:rPr lang="en-GB" altLang="pt-BR" b="1" dirty="0">
                <a:solidFill>
                  <a:srgbClr val="000000"/>
                </a:solidFill>
                <a:latin typeface="Arial" panose="020B0604020202020204" pitchFamily="34" charset="0"/>
                <a:cs typeface="Arial" panose="020B0604020202020204" pitchFamily="34" charset="0"/>
              </a:rPr>
              <a:t> da </a:t>
            </a:r>
            <a:r>
              <a:rPr lang="en-GB" altLang="pt-BR" b="1" dirty="0" err="1">
                <a:solidFill>
                  <a:srgbClr val="000000"/>
                </a:solidFill>
                <a:latin typeface="Arial" panose="020B0604020202020204" pitchFamily="34" charset="0"/>
                <a:cs typeface="Arial" panose="020B0604020202020204" pitchFamily="34" charset="0"/>
              </a:rPr>
              <a:t>topografia</a:t>
            </a:r>
            <a:r>
              <a:rPr lang="en-GB" altLang="pt-BR" b="1" dirty="0">
                <a:solidFill>
                  <a:srgbClr val="000000"/>
                </a:solidFill>
                <a:latin typeface="Arial" panose="020B0604020202020204" pitchFamily="34" charset="0"/>
                <a:cs typeface="Arial" panose="020B0604020202020204" pitchFamily="34" charset="0"/>
              </a:rPr>
              <a:t> e da </a:t>
            </a:r>
            <a:r>
              <a:rPr lang="en-GB" altLang="pt-BR" b="1" dirty="0" err="1">
                <a:solidFill>
                  <a:srgbClr val="000000"/>
                </a:solidFill>
                <a:latin typeface="Arial" panose="020B0604020202020204" pitchFamily="34" charset="0"/>
                <a:cs typeface="Arial" panose="020B0604020202020204" pitchFamily="34" charset="0"/>
              </a:rPr>
              <a:t>possibilidade</a:t>
            </a:r>
            <a:r>
              <a:rPr lang="en-GB" altLang="pt-BR" b="1" dirty="0">
                <a:solidFill>
                  <a:srgbClr val="000000"/>
                </a:solidFill>
                <a:latin typeface="Arial" panose="020B0604020202020204" pitchFamily="34" charset="0"/>
                <a:cs typeface="Arial" panose="020B0604020202020204" pitchFamily="34" charset="0"/>
              </a:rPr>
              <a:t> de </a:t>
            </a:r>
            <a:r>
              <a:rPr lang="en-GB" altLang="pt-BR" b="1" dirty="0" err="1">
                <a:solidFill>
                  <a:srgbClr val="000000"/>
                </a:solidFill>
                <a:latin typeface="Arial" panose="020B0604020202020204" pitchFamily="34" charset="0"/>
                <a:cs typeface="Arial" panose="020B0604020202020204" pitchFamily="34" charset="0"/>
              </a:rPr>
              <a:t>comunicação</a:t>
            </a:r>
            <a:r>
              <a:rPr lang="en-GB" altLang="pt-BR" b="1" dirty="0">
                <a:solidFill>
                  <a:srgbClr val="000000"/>
                </a:solidFill>
                <a:latin typeface="Arial" panose="020B0604020202020204" pitchFamily="34" charset="0"/>
                <a:cs typeface="Arial" panose="020B0604020202020204" pitchFamily="34" charset="0"/>
              </a:rPr>
              <a:t>...)</a:t>
            </a:r>
          </a:p>
          <a:p>
            <a:pPr algn="ctr" eaLnBrk="1" hangingPunct="1">
              <a:lnSpc>
                <a:spcPct val="93000"/>
              </a:lnSpc>
              <a:spcBef>
                <a:spcPts val="1125"/>
              </a:spcBef>
              <a:buClr>
                <a:srgbClr val="FFFFFF"/>
              </a:buClr>
            </a:pPr>
            <a:r>
              <a:rPr lang="en-GB" altLang="pt-BR" b="1" dirty="0" err="1">
                <a:solidFill>
                  <a:srgbClr val="000000"/>
                </a:solidFill>
                <a:latin typeface="Arial" panose="020B0604020202020204" pitchFamily="34" charset="0"/>
                <a:cs typeface="Arial" panose="020B0604020202020204" pitchFamily="34" charset="0"/>
              </a:rPr>
              <a:t>Hoje</a:t>
            </a:r>
            <a:r>
              <a:rPr lang="en-GB" altLang="pt-BR" b="1" dirty="0">
                <a:solidFill>
                  <a:srgbClr val="000000"/>
                </a:solidFill>
                <a:latin typeface="Arial" panose="020B0604020202020204" pitchFamily="34" charset="0"/>
                <a:cs typeface="Arial" panose="020B0604020202020204" pitchFamily="34" charset="0"/>
              </a:rPr>
              <a:t> é o FL150 </a:t>
            </a:r>
            <a:r>
              <a:rPr lang="en-GB" altLang="pt-BR" b="1" dirty="0" err="1">
                <a:solidFill>
                  <a:srgbClr val="000000"/>
                </a:solidFill>
                <a:latin typeface="Arial" panose="020B0604020202020204" pitchFamily="34" charset="0"/>
                <a:cs typeface="Arial" panose="020B0604020202020204" pitchFamily="34" charset="0"/>
              </a:rPr>
              <a:t>ou</a:t>
            </a:r>
            <a:r>
              <a:rPr lang="en-GB" altLang="pt-BR" b="1" dirty="0">
                <a:solidFill>
                  <a:srgbClr val="000000"/>
                </a:solidFill>
                <a:latin typeface="Arial" panose="020B0604020202020204" pitchFamily="34" charset="0"/>
                <a:cs typeface="Arial" panose="020B0604020202020204" pitchFamily="34" charset="0"/>
              </a:rPr>
              <a:t> </a:t>
            </a:r>
            <a:r>
              <a:rPr lang="en-GB" altLang="pt-BR" b="1" dirty="0" err="1">
                <a:solidFill>
                  <a:srgbClr val="000000"/>
                </a:solidFill>
                <a:latin typeface="Arial" panose="020B0604020202020204" pitchFamily="34" charset="0"/>
                <a:cs typeface="Arial" panose="020B0604020202020204" pitchFamily="34" charset="0"/>
              </a:rPr>
              <a:t>acima</a:t>
            </a:r>
            <a:endParaRPr lang="en-GB" altLang="pt-BR" b="1" dirty="0">
              <a:solidFill>
                <a:srgbClr val="000000"/>
              </a:solidFill>
              <a:latin typeface="Arial" panose="020B0604020202020204" pitchFamily="34" charset="0"/>
              <a:cs typeface="Arial" panose="020B0604020202020204" pitchFamily="34" charset="0"/>
            </a:endParaRPr>
          </a:p>
        </p:txBody>
      </p:sp>
      <p:sp>
        <p:nvSpPr>
          <p:cNvPr id="22" name="Text Box 13"/>
          <p:cNvSpPr txBox="1">
            <a:spLocks noChangeArrowheads="1"/>
          </p:cNvSpPr>
          <p:nvPr/>
        </p:nvSpPr>
        <p:spPr bwMode="auto">
          <a:xfrm>
            <a:off x="2452688" y="4297835"/>
            <a:ext cx="7286625" cy="750848"/>
          </a:xfrm>
          <a:prstGeom prst="rect">
            <a:avLst/>
          </a:prstGeom>
          <a:ln>
            <a:headEnd/>
            <a:tailEnd/>
          </a:ln>
          <a:scene3d>
            <a:camera prst="orthographicFront"/>
            <a:lightRig rig="threePt" dir="t"/>
          </a:scene3d>
          <a:sp3d>
            <a:bevelT/>
          </a:sp3d>
        </p:spPr>
        <p:style>
          <a:lnRef idx="1">
            <a:schemeClr val="accent3"/>
          </a:lnRef>
          <a:fillRef idx="1001">
            <a:schemeClr val="lt2"/>
          </a:fillRef>
          <a:effectRef idx="2">
            <a:schemeClr val="accent3"/>
          </a:effectRef>
          <a:fontRef idx="minor">
            <a:schemeClr val="lt1"/>
          </a:fontRef>
        </p:style>
        <p:txBody>
          <a:bodyPr lIns="90000" tIns="46800" rIns="90000" bIns="46800">
            <a:spAutoFit/>
          </a:bodyPr>
          <a:lstStyle/>
          <a:p>
            <a:pPr algn="ctr">
              <a:lnSpc>
                <a:spcPct val="93000"/>
              </a:lnSpc>
              <a:spcBef>
                <a:spcPts val="1125"/>
              </a:spcBef>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a:solidFill>
                  <a:srgbClr val="000000"/>
                </a:solidFill>
              </a:rPr>
              <a:t>FL MÍNIMO  -  CONSTA NAS “ENRC” E FOI CALCULADO PARA OS IFR</a:t>
            </a:r>
          </a:p>
          <a:p>
            <a:pPr algn="ctr">
              <a:lnSpc>
                <a:spcPct val="93000"/>
              </a:lnSpc>
              <a:spcBef>
                <a:spcPts val="1125"/>
              </a:spcBef>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a:solidFill>
                  <a:srgbClr val="000000"/>
                </a:solidFill>
              </a:rPr>
              <a:t>LIM. INFERIOR DA AWY INFERIOR – 500 PÉS ABAIXO DO FL MÍNIMO</a:t>
            </a:r>
          </a:p>
        </p:txBody>
      </p:sp>
      <p:grpSp>
        <p:nvGrpSpPr>
          <p:cNvPr id="2" name="Grupo 1"/>
          <p:cNvGrpSpPr/>
          <p:nvPr/>
        </p:nvGrpSpPr>
        <p:grpSpPr>
          <a:xfrm>
            <a:off x="1714500" y="2043888"/>
            <a:ext cx="8763000" cy="1808162"/>
            <a:chOff x="1828800" y="1916113"/>
            <a:chExt cx="8763000" cy="1808162"/>
          </a:xfrm>
        </p:grpSpPr>
        <p:sp>
          <p:nvSpPr>
            <p:cNvPr id="10" name="Line 2"/>
            <p:cNvSpPr>
              <a:spLocks noChangeShapeType="1"/>
            </p:cNvSpPr>
            <p:nvPr/>
          </p:nvSpPr>
          <p:spPr bwMode="auto">
            <a:xfrm>
              <a:off x="1828800" y="2130425"/>
              <a:ext cx="1828800" cy="1588"/>
            </a:xfrm>
            <a:prstGeom prst="line">
              <a:avLst/>
            </a:prstGeom>
            <a:noFill/>
            <a:ln w="936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pt-BR"/>
            </a:p>
          </p:txBody>
        </p:sp>
        <p:sp>
          <p:nvSpPr>
            <p:cNvPr id="14" name="Line 3"/>
            <p:cNvSpPr>
              <a:spLocks noChangeShapeType="1"/>
            </p:cNvSpPr>
            <p:nvPr/>
          </p:nvSpPr>
          <p:spPr bwMode="auto">
            <a:xfrm>
              <a:off x="4724400" y="2587625"/>
              <a:ext cx="1828800" cy="1588"/>
            </a:xfrm>
            <a:prstGeom prst="line">
              <a:avLst/>
            </a:prstGeom>
            <a:noFill/>
            <a:ln w="936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pt-BR"/>
            </a:p>
          </p:txBody>
        </p:sp>
        <p:sp>
          <p:nvSpPr>
            <p:cNvPr id="15" name="Line 4"/>
            <p:cNvSpPr>
              <a:spLocks noChangeShapeType="1"/>
            </p:cNvSpPr>
            <p:nvPr/>
          </p:nvSpPr>
          <p:spPr bwMode="auto">
            <a:xfrm>
              <a:off x="8077200" y="3044825"/>
              <a:ext cx="1676400" cy="1588"/>
            </a:xfrm>
            <a:prstGeom prst="line">
              <a:avLst/>
            </a:prstGeom>
            <a:noFill/>
            <a:ln w="936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pt-BR"/>
            </a:p>
          </p:txBody>
        </p:sp>
        <p:sp>
          <p:nvSpPr>
            <p:cNvPr id="16" name="Freeform 5"/>
            <p:cNvSpPr>
              <a:spLocks noChangeArrowheads="1"/>
            </p:cNvSpPr>
            <p:nvPr/>
          </p:nvSpPr>
          <p:spPr bwMode="auto">
            <a:xfrm>
              <a:off x="1838325" y="2479675"/>
              <a:ext cx="2152650" cy="1244600"/>
            </a:xfrm>
            <a:custGeom>
              <a:avLst/>
              <a:gdLst/>
              <a:ahLst/>
              <a:cxnLst>
                <a:cxn ang="0">
                  <a:pos x="0" y="3053"/>
                </a:cxn>
                <a:cxn ang="0">
                  <a:pos x="2009" y="405"/>
                </a:cxn>
                <a:cxn ang="0">
                  <a:pos x="3703" y="617"/>
                </a:cxn>
                <a:cxn ang="0">
                  <a:pos x="5291" y="3053"/>
                </a:cxn>
                <a:cxn ang="0">
                  <a:pos x="5714" y="3053"/>
                </a:cxn>
              </a:cxnLst>
              <a:rect l="0" t="0" r="r" b="b"/>
              <a:pathLst>
                <a:path w="5980" h="3459">
                  <a:moveTo>
                    <a:pt x="0" y="3053"/>
                  </a:moveTo>
                  <a:cubicBezTo>
                    <a:pt x="334" y="2611"/>
                    <a:pt x="1392" y="811"/>
                    <a:pt x="2009" y="405"/>
                  </a:cubicBezTo>
                  <a:cubicBezTo>
                    <a:pt x="2627" y="0"/>
                    <a:pt x="3156" y="176"/>
                    <a:pt x="3703" y="617"/>
                  </a:cubicBezTo>
                  <a:cubicBezTo>
                    <a:pt x="4250" y="1058"/>
                    <a:pt x="4955" y="2647"/>
                    <a:pt x="5291" y="3053"/>
                  </a:cubicBezTo>
                  <a:cubicBezTo>
                    <a:pt x="5626" y="3458"/>
                    <a:pt x="5979" y="3053"/>
                    <a:pt x="5714" y="3053"/>
                  </a:cubicBezTo>
                </a:path>
              </a:pathLst>
            </a:custGeom>
            <a:noFill/>
            <a:ln w="25400">
              <a:solidFill>
                <a:schemeClr val="accent1">
                  <a:lumMod val="50000"/>
                </a:schemeClr>
              </a:solidFill>
              <a:round/>
              <a:headEnd/>
              <a:tailEnd/>
            </a:ln>
            <a:effectLst/>
          </p:spPr>
          <p:txBody>
            <a:bodyPr wrap="none" anchor="ctr"/>
            <a:lstStyle/>
            <a:p>
              <a:pPr>
                <a:defRPr/>
              </a:pPr>
              <a:endParaRPr lang="pt-BR"/>
            </a:p>
          </p:txBody>
        </p:sp>
        <p:sp>
          <p:nvSpPr>
            <p:cNvPr id="17" name="Freeform 6"/>
            <p:cNvSpPr>
              <a:spLocks noChangeArrowheads="1"/>
            </p:cNvSpPr>
            <p:nvPr/>
          </p:nvSpPr>
          <p:spPr bwMode="auto">
            <a:xfrm>
              <a:off x="4810125" y="2946400"/>
              <a:ext cx="2152650" cy="711200"/>
            </a:xfrm>
            <a:custGeom>
              <a:avLst/>
              <a:gdLst/>
              <a:ahLst/>
              <a:cxnLst>
                <a:cxn ang="0">
                  <a:pos x="0" y="1754"/>
                </a:cxn>
                <a:cxn ang="0">
                  <a:pos x="1322" y="219"/>
                </a:cxn>
                <a:cxn ang="0">
                  <a:pos x="2592" y="431"/>
                </a:cxn>
                <a:cxn ang="0">
                  <a:pos x="4179" y="431"/>
                </a:cxn>
                <a:cxn ang="0">
                  <a:pos x="5291" y="1754"/>
                </a:cxn>
                <a:cxn ang="0">
                  <a:pos x="5714" y="1754"/>
                </a:cxn>
              </a:cxnLst>
              <a:rect l="0" t="0" r="r" b="b"/>
              <a:pathLst>
                <a:path w="5980" h="1976">
                  <a:moveTo>
                    <a:pt x="0" y="1754"/>
                  </a:moveTo>
                  <a:cubicBezTo>
                    <a:pt x="219" y="1498"/>
                    <a:pt x="889" y="440"/>
                    <a:pt x="1322" y="219"/>
                  </a:cubicBezTo>
                  <a:cubicBezTo>
                    <a:pt x="1754" y="0"/>
                    <a:pt x="2115" y="395"/>
                    <a:pt x="2592" y="431"/>
                  </a:cubicBezTo>
                  <a:cubicBezTo>
                    <a:pt x="3068" y="466"/>
                    <a:pt x="3729" y="210"/>
                    <a:pt x="4179" y="431"/>
                  </a:cubicBezTo>
                  <a:cubicBezTo>
                    <a:pt x="4629" y="651"/>
                    <a:pt x="5035" y="1533"/>
                    <a:pt x="5291" y="1754"/>
                  </a:cubicBezTo>
                  <a:cubicBezTo>
                    <a:pt x="5546" y="1975"/>
                    <a:pt x="5979" y="1754"/>
                    <a:pt x="5714" y="1754"/>
                  </a:cubicBezTo>
                </a:path>
              </a:pathLst>
            </a:custGeom>
            <a:noFill/>
            <a:ln w="25400">
              <a:solidFill>
                <a:schemeClr val="accent1">
                  <a:lumMod val="50000"/>
                </a:schemeClr>
              </a:solidFill>
              <a:round/>
              <a:headEnd/>
              <a:tailEnd/>
            </a:ln>
            <a:effectLst/>
          </p:spPr>
          <p:txBody>
            <a:bodyPr wrap="none" anchor="ctr"/>
            <a:lstStyle/>
            <a:p>
              <a:pPr>
                <a:defRPr/>
              </a:pPr>
              <a:endParaRPr lang="pt-BR"/>
            </a:p>
          </p:txBody>
        </p:sp>
        <p:sp>
          <p:nvSpPr>
            <p:cNvPr id="18" name="Freeform 7"/>
            <p:cNvSpPr>
              <a:spLocks noChangeArrowheads="1"/>
            </p:cNvSpPr>
            <p:nvPr/>
          </p:nvSpPr>
          <p:spPr bwMode="auto">
            <a:xfrm>
              <a:off x="7886700" y="3441700"/>
              <a:ext cx="2154238" cy="158750"/>
            </a:xfrm>
            <a:custGeom>
              <a:avLst/>
              <a:gdLst/>
              <a:ahLst/>
              <a:cxnLst>
                <a:cxn ang="0">
                  <a:pos x="0" y="379"/>
                </a:cxn>
                <a:cxn ang="0">
                  <a:pos x="2065" y="7"/>
                </a:cxn>
                <a:cxn ang="0">
                  <a:pos x="3811" y="432"/>
                </a:cxn>
                <a:cxn ang="0">
                  <a:pos x="4659" y="60"/>
                </a:cxn>
                <a:cxn ang="0">
                  <a:pos x="5294" y="379"/>
                </a:cxn>
                <a:cxn ang="0">
                  <a:pos x="5718" y="379"/>
                </a:cxn>
              </a:cxnLst>
              <a:rect l="0" t="0" r="r" b="b"/>
              <a:pathLst>
                <a:path w="5984" h="442">
                  <a:moveTo>
                    <a:pt x="0" y="379"/>
                  </a:moveTo>
                  <a:cubicBezTo>
                    <a:pt x="344" y="317"/>
                    <a:pt x="1429" y="0"/>
                    <a:pt x="2065" y="7"/>
                  </a:cubicBezTo>
                  <a:cubicBezTo>
                    <a:pt x="2700" y="16"/>
                    <a:pt x="3379" y="423"/>
                    <a:pt x="3811" y="432"/>
                  </a:cubicBezTo>
                  <a:cubicBezTo>
                    <a:pt x="4245" y="441"/>
                    <a:pt x="4412" y="69"/>
                    <a:pt x="4659" y="60"/>
                  </a:cubicBezTo>
                  <a:cubicBezTo>
                    <a:pt x="4906" y="52"/>
                    <a:pt x="5118" y="326"/>
                    <a:pt x="5294" y="379"/>
                  </a:cubicBezTo>
                  <a:cubicBezTo>
                    <a:pt x="5471" y="432"/>
                    <a:pt x="5983" y="379"/>
                    <a:pt x="5718" y="379"/>
                  </a:cubicBezTo>
                </a:path>
              </a:pathLst>
            </a:custGeom>
            <a:noFill/>
            <a:ln w="25400">
              <a:solidFill>
                <a:schemeClr val="accent1">
                  <a:lumMod val="50000"/>
                </a:schemeClr>
              </a:solidFill>
              <a:round/>
              <a:headEnd/>
              <a:tailEnd/>
            </a:ln>
            <a:effectLst/>
          </p:spPr>
          <p:txBody>
            <a:bodyPr wrap="none" anchor="ctr"/>
            <a:lstStyle/>
            <a:p>
              <a:pPr>
                <a:defRPr/>
              </a:pPr>
              <a:endParaRPr lang="pt-BR"/>
            </a:p>
          </p:txBody>
        </p:sp>
        <p:sp>
          <p:nvSpPr>
            <p:cNvPr id="19" name="Text Box 8"/>
            <p:cNvSpPr txBox="1">
              <a:spLocks noChangeArrowheads="1"/>
            </p:cNvSpPr>
            <p:nvPr/>
          </p:nvSpPr>
          <p:spPr bwMode="auto">
            <a:xfrm>
              <a:off x="3505200" y="1916113"/>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9pPr>
            </a:lstStyle>
            <a:p>
              <a:pPr algn="ctr" eaLnBrk="1" hangingPunct="1">
                <a:lnSpc>
                  <a:spcPct val="93000"/>
                </a:lnSpc>
                <a:spcBef>
                  <a:spcPts val="1125"/>
                </a:spcBef>
                <a:buClr>
                  <a:srgbClr val="FFFFFF"/>
                </a:buClr>
              </a:pPr>
              <a:r>
                <a:rPr lang="en-GB" altLang="pt-BR">
                  <a:solidFill>
                    <a:srgbClr val="000000"/>
                  </a:solidFill>
                </a:rPr>
                <a:t>FL 150</a:t>
              </a:r>
            </a:p>
          </p:txBody>
        </p:sp>
        <p:sp>
          <p:nvSpPr>
            <p:cNvPr id="20" name="Text Box 9"/>
            <p:cNvSpPr txBox="1">
              <a:spLocks noChangeArrowheads="1"/>
            </p:cNvSpPr>
            <p:nvPr/>
          </p:nvSpPr>
          <p:spPr bwMode="auto">
            <a:xfrm>
              <a:off x="6477000" y="2373313"/>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9pPr>
            </a:lstStyle>
            <a:p>
              <a:pPr algn="ctr" eaLnBrk="1" hangingPunct="1">
                <a:lnSpc>
                  <a:spcPct val="93000"/>
                </a:lnSpc>
                <a:spcBef>
                  <a:spcPts val="1125"/>
                </a:spcBef>
                <a:buClr>
                  <a:srgbClr val="FFFFFF"/>
                </a:buClr>
              </a:pPr>
              <a:r>
                <a:rPr lang="en-GB" altLang="pt-BR">
                  <a:solidFill>
                    <a:srgbClr val="000000"/>
                  </a:solidFill>
                </a:rPr>
                <a:t>FL 090</a:t>
              </a:r>
            </a:p>
          </p:txBody>
        </p:sp>
        <p:sp>
          <p:nvSpPr>
            <p:cNvPr id="21" name="Text Box 10"/>
            <p:cNvSpPr txBox="1">
              <a:spLocks noChangeArrowheads="1"/>
            </p:cNvSpPr>
            <p:nvPr/>
          </p:nvSpPr>
          <p:spPr bwMode="auto">
            <a:xfrm>
              <a:off x="9677400" y="2595563"/>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9pPr>
            </a:lstStyle>
            <a:p>
              <a:pPr algn="ctr" eaLnBrk="1" hangingPunct="1">
                <a:lnSpc>
                  <a:spcPct val="93000"/>
                </a:lnSpc>
                <a:spcBef>
                  <a:spcPts val="1125"/>
                </a:spcBef>
                <a:buClr>
                  <a:srgbClr val="FFFFFF"/>
                </a:buClr>
              </a:pPr>
              <a:r>
                <a:rPr lang="en-GB" altLang="pt-BR">
                  <a:solidFill>
                    <a:srgbClr val="000000"/>
                  </a:solidFill>
                </a:rPr>
                <a:t>FL 060</a:t>
              </a:r>
            </a:p>
          </p:txBody>
        </p:sp>
        <p:sp>
          <p:nvSpPr>
            <p:cNvPr id="23" name="AutoShape 17"/>
            <p:cNvSpPr>
              <a:spLocks noChangeArrowheads="1"/>
            </p:cNvSpPr>
            <p:nvPr/>
          </p:nvSpPr>
          <p:spPr bwMode="auto">
            <a:xfrm>
              <a:off x="1828800" y="2124075"/>
              <a:ext cx="1143000" cy="76200"/>
            </a:xfrm>
            <a:prstGeom prst="roundRect">
              <a:avLst>
                <a:gd name="adj" fmla="val 2083"/>
              </a:avLst>
            </a:prstGeom>
            <a:solidFill>
              <a:srgbClr val="FFE701"/>
            </a:solidFill>
            <a:ln w="9360">
              <a:solidFill>
                <a:srgbClr val="003366"/>
              </a:solidFill>
              <a:miter lim="800000"/>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sp>
          <p:nvSpPr>
            <p:cNvPr id="24" name="AutoShape 18"/>
            <p:cNvSpPr>
              <a:spLocks noChangeArrowheads="1"/>
            </p:cNvSpPr>
            <p:nvPr/>
          </p:nvSpPr>
          <p:spPr bwMode="auto">
            <a:xfrm>
              <a:off x="4724400" y="2581275"/>
              <a:ext cx="1143000" cy="76200"/>
            </a:xfrm>
            <a:prstGeom prst="roundRect">
              <a:avLst>
                <a:gd name="adj" fmla="val 2083"/>
              </a:avLst>
            </a:prstGeom>
            <a:solidFill>
              <a:srgbClr val="FFE701"/>
            </a:solidFill>
            <a:ln w="9360">
              <a:solidFill>
                <a:srgbClr val="003366"/>
              </a:solidFill>
              <a:miter lim="800000"/>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sp>
          <p:nvSpPr>
            <p:cNvPr id="25" name="AutoShape 19"/>
            <p:cNvSpPr>
              <a:spLocks noChangeArrowheads="1"/>
            </p:cNvSpPr>
            <p:nvPr/>
          </p:nvSpPr>
          <p:spPr bwMode="auto">
            <a:xfrm>
              <a:off x="8077200" y="3038475"/>
              <a:ext cx="1143000" cy="76200"/>
            </a:xfrm>
            <a:prstGeom prst="roundRect">
              <a:avLst>
                <a:gd name="adj" fmla="val 2083"/>
              </a:avLst>
            </a:prstGeom>
            <a:solidFill>
              <a:srgbClr val="FFE701"/>
            </a:solidFill>
            <a:ln w="9360">
              <a:solidFill>
                <a:srgbClr val="003366"/>
              </a:solidFill>
              <a:miter lim="800000"/>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grpSp>
      <p:sp>
        <p:nvSpPr>
          <p:cNvPr id="26" name="Text Box 11"/>
          <p:cNvSpPr txBox="1">
            <a:spLocks noChangeArrowheads="1"/>
          </p:cNvSpPr>
          <p:nvPr/>
        </p:nvSpPr>
        <p:spPr bwMode="auto">
          <a:xfrm>
            <a:off x="3254375" y="5357853"/>
            <a:ext cx="5683250" cy="750848"/>
          </a:xfrm>
          <a:prstGeom prst="rect">
            <a:avLst/>
          </a:prstGeom>
          <a:ln>
            <a:headEnd/>
            <a:tailEnd/>
          </a:ln>
          <a:scene3d>
            <a:camera prst="orthographicFront"/>
            <a:lightRig rig="threePt" dir="t"/>
          </a:scene3d>
          <a:sp3d>
            <a:bevelT/>
          </a:sp3d>
        </p:spPr>
        <p:style>
          <a:lnRef idx="1">
            <a:schemeClr val="accent4"/>
          </a:lnRef>
          <a:fillRef idx="1002">
            <a:schemeClr val="lt2"/>
          </a:fillRef>
          <a:effectRef idx="1">
            <a:schemeClr val="accent4"/>
          </a:effectRef>
          <a:fontRef idx="minor">
            <a:schemeClr val="dk1"/>
          </a:fontRef>
        </p:style>
        <p:txBody>
          <a:bodyPr lIns="90000" tIns="46800" rIns="90000" bIns="46800">
            <a:spAutoFit/>
          </a:bodyPr>
          <a:lstStyle/>
          <a:p>
            <a:pPr>
              <a:lnSpc>
                <a:spcPct val="93000"/>
              </a:lnSpc>
              <a:spcBef>
                <a:spcPts val="1125"/>
              </a:spcBef>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a:solidFill>
                  <a:srgbClr val="000000"/>
                </a:solidFill>
              </a:rPr>
              <a:t>FL MÁXIMO – FL240</a:t>
            </a:r>
          </a:p>
          <a:p>
            <a:pPr>
              <a:lnSpc>
                <a:spcPct val="93000"/>
              </a:lnSpc>
              <a:spcBef>
                <a:spcPts val="1125"/>
              </a:spcBef>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a:solidFill>
                  <a:srgbClr val="000000"/>
                </a:solidFill>
              </a:rPr>
              <a:t>LIM. SUPERIOR DA AWY INFERIOR – FL 245 (inclusive)</a:t>
            </a:r>
            <a:r>
              <a:rPr lang="ar-SA" b="1" dirty="0">
                <a:solidFill>
                  <a:srgbClr val="000000"/>
                </a:solidFill>
                <a:cs typeface="Arial" charset="0"/>
              </a:rPr>
              <a:t>‏</a:t>
            </a:r>
            <a:endParaRPr lang="en-GB" b="1" dirty="0">
              <a:solidFill>
                <a:srgbClr val="000000"/>
              </a:solidFill>
            </a:endParaRPr>
          </a:p>
        </p:txBody>
      </p:sp>
    </p:spTree>
    <p:extLst>
      <p:ext uri="{BB962C8B-B14F-4D97-AF65-F5344CB8AC3E}">
        <p14:creationId xmlns:p14="http://schemas.microsoft.com/office/powerpoint/2010/main" val="323723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9093" y="715700"/>
            <a:ext cx="11526592" cy="553542"/>
          </a:xfrm>
        </p:spPr>
        <p:txBody>
          <a:bodyPr>
            <a:normAutofit/>
          </a:bodyPr>
          <a:lstStyle/>
          <a:p>
            <a:pPr algn="ctr"/>
            <a:r>
              <a:rPr lang="en-GB" sz="2800" b="1" dirty="0">
                <a:solidFill>
                  <a:srgbClr val="000000"/>
                </a:solidFill>
                <a:latin typeface="Arial Black" panose="020B0A04020102020204" pitchFamily="34" charset="0"/>
              </a:rPr>
              <a:t>LIMITES VERTICAIS DA AEROVIA SUPERIOR</a:t>
            </a:r>
            <a:endParaRPr lang="pt-BR" sz="2800" b="1" dirty="0">
              <a:latin typeface="Arial Black" panose="020B0A04020102020204" pitchFamily="34" charset="0"/>
            </a:endParaRP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ext Box 13"/>
          <p:cNvSpPr txBox="1">
            <a:spLocks noChangeArrowheads="1"/>
          </p:cNvSpPr>
          <p:nvPr/>
        </p:nvSpPr>
        <p:spPr bwMode="auto">
          <a:xfrm>
            <a:off x="2921794" y="5282932"/>
            <a:ext cx="6396038" cy="750848"/>
          </a:xfrm>
          <a:prstGeom prst="rect">
            <a:avLst/>
          </a:prstGeom>
          <a:ln>
            <a:headEnd/>
            <a:tailEnd/>
          </a:ln>
          <a:scene3d>
            <a:camera prst="orthographicFront"/>
            <a:lightRig rig="threePt" dir="t"/>
          </a:scene3d>
          <a:sp3d>
            <a:bevelT/>
          </a:sp3d>
        </p:spPr>
        <p:style>
          <a:lnRef idx="1">
            <a:schemeClr val="accent3"/>
          </a:lnRef>
          <a:fillRef idx="1001">
            <a:schemeClr val="lt2"/>
          </a:fillRef>
          <a:effectRef idx="2">
            <a:schemeClr val="accent3"/>
          </a:effectRef>
          <a:fontRef idx="minor">
            <a:schemeClr val="lt1"/>
          </a:fontRef>
        </p:style>
        <p:txBody>
          <a:bodyPr lIns="90000" tIns="46800" rIns="90000" bIns="46800">
            <a:spAutoFit/>
          </a:bodyPr>
          <a:lstStyle/>
          <a:p>
            <a:pPr>
              <a:lnSpc>
                <a:spcPct val="93000"/>
              </a:lnSpc>
              <a:spcBef>
                <a:spcPts val="1125"/>
              </a:spcBef>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a:solidFill>
                  <a:srgbClr val="000000"/>
                </a:solidFill>
              </a:rPr>
              <a:t>FL MÍNIMO  -  FL 250</a:t>
            </a:r>
          </a:p>
          <a:p>
            <a:pPr>
              <a:lnSpc>
                <a:spcPct val="93000"/>
              </a:lnSpc>
              <a:spcBef>
                <a:spcPts val="1125"/>
              </a:spcBef>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a:solidFill>
                  <a:srgbClr val="000000"/>
                </a:solidFill>
              </a:rPr>
              <a:t>LIM. INFERIOR DA AWY SUPERIOR – FL 245 EXCLUSIVE</a:t>
            </a:r>
          </a:p>
        </p:txBody>
      </p:sp>
      <p:sp>
        <p:nvSpPr>
          <p:cNvPr id="22" name="Text Box 11"/>
          <p:cNvSpPr txBox="1">
            <a:spLocks noChangeArrowheads="1"/>
          </p:cNvSpPr>
          <p:nvPr/>
        </p:nvSpPr>
        <p:spPr bwMode="auto">
          <a:xfrm>
            <a:off x="2469356" y="4081385"/>
            <a:ext cx="7253288" cy="1008482"/>
          </a:xfrm>
          <a:prstGeom prst="rect">
            <a:avLst/>
          </a:prstGeom>
          <a:ln>
            <a:noFill/>
            <a:headEnd/>
            <a:tailEnd/>
          </a:ln>
          <a:scene3d>
            <a:camera prst="orthographicFront"/>
            <a:lightRig rig="threePt" dir="t"/>
          </a:scene3d>
          <a:sp3d>
            <a:bevelT/>
          </a:sp3d>
        </p:spPr>
        <p:style>
          <a:lnRef idx="1">
            <a:schemeClr val="accent4"/>
          </a:lnRef>
          <a:fillRef idx="1001">
            <a:schemeClr val="lt2"/>
          </a:fillRef>
          <a:effectRef idx="1">
            <a:schemeClr val="accent4"/>
          </a:effectRef>
          <a:fontRef idx="minor">
            <a:schemeClr val="dk1"/>
          </a:fontRef>
        </p:style>
        <p:txBody>
          <a:bodyPr lIns="90000" tIns="46800" rIns="90000" bIns="46800">
            <a:spAutoFit/>
          </a:bodyPr>
          <a:lstStyle/>
          <a:p>
            <a:pPr>
              <a:lnSpc>
                <a:spcPct val="93000"/>
              </a:lnSpc>
              <a:spcBef>
                <a:spcPts val="1125"/>
              </a:spcBef>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a:solidFill>
                  <a:srgbClr val="000000"/>
                </a:solidFill>
              </a:rPr>
              <a:t>FL MÁXIMO –  ILIMITADO</a:t>
            </a:r>
          </a:p>
          <a:p>
            <a:pPr>
              <a:lnSpc>
                <a:spcPct val="93000"/>
              </a:lnSpc>
              <a:spcBef>
                <a:spcPts val="1125"/>
              </a:spcBef>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a:solidFill>
                  <a:srgbClr val="000000"/>
                </a:solidFill>
              </a:rPr>
              <a:t>LIM. SUPERIOR DA AWY SUPERIOR – 500 PÉS ACIMA DO ILIMITADO (Um </a:t>
            </a:r>
            <a:r>
              <a:rPr lang="en-GB" b="1" dirty="0" err="1">
                <a:solidFill>
                  <a:srgbClr val="000000"/>
                </a:solidFill>
              </a:rPr>
              <a:t>mico</a:t>
            </a:r>
            <a:r>
              <a:rPr lang="en-GB" b="1" dirty="0">
                <a:solidFill>
                  <a:srgbClr val="000000"/>
                </a:solidFill>
              </a:rPr>
              <a:t> - </a:t>
            </a:r>
            <a:r>
              <a:rPr lang="en-GB" b="1" dirty="0" err="1">
                <a:solidFill>
                  <a:srgbClr val="000000"/>
                </a:solidFill>
              </a:rPr>
              <a:t>não</a:t>
            </a:r>
            <a:r>
              <a:rPr lang="en-GB" b="1" dirty="0">
                <a:solidFill>
                  <a:srgbClr val="000000"/>
                </a:solidFill>
              </a:rPr>
              <a:t> </a:t>
            </a:r>
            <a:r>
              <a:rPr lang="en-GB" b="1" dirty="0" err="1">
                <a:solidFill>
                  <a:srgbClr val="000000"/>
                </a:solidFill>
              </a:rPr>
              <a:t>existe</a:t>
            </a:r>
            <a:r>
              <a:rPr lang="en-GB" b="1" dirty="0">
                <a:solidFill>
                  <a:srgbClr val="000000"/>
                </a:solidFill>
              </a:rPr>
              <a:t> </a:t>
            </a:r>
            <a:r>
              <a:rPr lang="en-GB" b="1" dirty="0" err="1">
                <a:solidFill>
                  <a:srgbClr val="000000"/>
                </a:solidFill>
              </a:rPr>
              <a:t>este</a:t>
            </a:r>
            <a:r>
              <a:rPr lang="en-GB" b="1" dirty="0">
                <a:solidFill>
                  <a:srgbClr val="000000"/>
                </a:solidFill>
              </a:rPr>
              <a:t> </a:t>
            </a:r>
            <a:r>
              <a:rPr lang="en-GB" b="1" dirty="0" err="1">
                <a:solidFill>
                  <a:srgbClr val="000000"/>
                </a:solidFill>
              </a:rPr>
              <a:t>questionamento</a:t>
            </a:r>
            <a:r>
              <a:rPr lang="en-GB" b="1" dirty="0">
                <a:solidFill>
                  <a:srgbClr val="000000"/>
                </a:solidFill>
              </a:rPr>
              <a:t>....)</a:t>
            </a:r>
          </a:p>
        </p:txBody>
      </p:sp>
      <p:grpSp>
        <p:nvGrpSpPr>
          <p:cNvPr id="2" name="Grupo 1"/>
          <p:cNvGrpSpPr/>
          <p:nvPr/>
        </p:nvGrpSpPr>
        <p:grpSpPr>
          <a:xfrm>
            <a:off x="4762500" y="1388986"/>
            <a:ext cx="2667000" cy="2447925"/>
            <a:chOff x="4667250" y="1304925"/>
            <a:chExt cx="2667000" cy="2447925"/>
          </a:xfrm>
        </p:grpSpPr>
        <p:sp>
          <p:nvSpPr>
            <p:cNvPr id="9" name="Line 3"/>
            <p:cNvSpPr>
              <a:spLocks noChangeShapeType="1"/>
            </p:cNvSpPr>
            <p:nvPr/>
          </p:nvSpPr>
          <p:spPr bwMode="auto">
            <a:xfrm>
              <a:off x="4667250" y="3582989"/>
              <a:ext cx="1828800" cy="1587"/>
            </a:xfrm>
            <a:prstGeom prst="line">
              <a:avLst/>
            </a:prstGeom>
            <a:noFill/>
            <a:ln w="936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pt-BR"/>
            </a:p>
          </p:txBody>
        </p:sp>
        <p:sp>
          <p:nvSpPr>
            <p:cNvPr id="10" name="Text Box 9"/>
            <p:cNvSpPr txBox="1">
              <a:spLocks noChangeArrowheads="1"/>
            </p:cNvSpPr>
            <p:nvPr/>
          </p:nvSpPr>
          <p:spPr bwMode="auto">
            <a:xfrm>
              <a:off x="6419850" y="3429000"/>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9pPr>
            </a:lstStyle>
            <a:p>
              <a:pPr algn="ctr" eaLnBrk="1" hangingPunct="1">
                <a:lnSpc>
                  <a:spcPct val="93000"/>
                </a:lnSpc>
                <a:spcBef>
                  <a:spcPts val="1125"/>
                </a:spcBef>
                <a:buClr>
                  <a:srgbClr val="FFFFFF"/>
                </a:buClr>
              </a:pPr>
              <a:r>
                <a:rPr lang="en-GB" altLang="pt-BR">
                  <a:solidFill>
                    <a:srgbClr val="000000"/>
                  </a:solidFill>
                </a:rPr>
                <a:t>FL 250</a:t>
              </a:r>
            </a:p>
          </p:txBody>
        </p:sp>
        <p:sp>
          <p:nvSpPr>
            <p:cNvPr id="14" name="AutoShape 18"/>
            <p:cNvSpPr>
              <a:spLocks noChangeArrowheads="1"/>
            </p:cNvSpPr>
            <p:nvPr/>
          </p:nvSpPr>
          <p:spPr bwMode="auto">
            <a:xfrm>
              <a:off x="4667250" y="3576638"/>
              <a:ext cx="1143000" cy="76200"/>
            </a:xfrm>
            <a:prstGeom prst="roundRect">
              <a:avLst>
                <a:gd name="adj" fmla="val 2083"/>
              </a:avLst>
            </a:prstGeom>
            <a:solidFill>
              <a:srgbClr val="FFE701"/>
            </a:solidFill>
            <a:ln w="9360">
              <a:solidFill>
                <a:srgbClr val="003366"/>
              </a:solidFill>
              <a:miter lim="800000"/>
              <a:headEnd/>
              <a:tailEnd/>
            </a:ln>
          </p:spPr>
          <p:txBody>
            <a:bodyPr wrap="none" anchor="ct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endParaRPr lang="pt-BR" altLang="pt-BR"/>
            </a:p>
          </p:txBody>
        </p:sp>
        <p:cxnSp>
          <p:nvCxnSpPr>
            <p:cNvPr id="15" name="Conector de seta reta 14"/>
            <p:cNvCxnSpPr>
              <a:cxnSpLocks noChangeShapeType="1"/>
              <a:stCxn id="16" idx="2"/>
            </p:cNvCxnSpPr>
            <p:nvPr/>
          </p:nvCxnSpPr>
          <p:spPr bwMode="auto">
            <a:xfrm rot="16200000" flipH="1">
              <a:off x="5006182" y="2553494"/>
              <a:ext cx="1928812" cy="1079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6" name="CaixaDeTexto 15"/>
            <p:cNvSpPr txBox="1">
              <a:spLocks noChangeArrowheads="1"/>
            </p:cNvSpPr>
            <p:nvPr/>
          </p:nvSpPr>
          <p:spPr bwMode="auto">
            <a:xfrm>
              <a:off x="5095876" y="1304925"/>
              <a:ext cx="16430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eaLnBrk="1" hangingPunct="1"/>
              <a:r>
                <a:rPr lang="pt-BR" altLang="pt-BR"/>
                <a:t>UNL</a:t>
              </a:r>
            </a:p>
          </p:txBody>
        </p:sp>
        <p:cxnSp>
          <p:nvCxnSpPr>
            <p:cNvPr id="17" name="Conector reto 16"/>
            <p:cNvCxnSpPr>
              <a:cxnSpLocks noChangeShapeType="1"/>
            </p:cNvCxnSpPr>
            <p:nvPr/>
          </p:nvCxnSpPr>
          <p:spPr bwMode="auto">
            <a:xfrm>
              <a:off x="5595939" y="3213100"/>
              <a:ext cx="714375"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8" name="Conector reto 17"/>
            <p:cNvCxnSpPr>
              <a:cxnSpLocks noChangeShapeType="1"/>
            </p:cNvCxnSpPr>
            <p:nvPr/>
          </p:nvCxnSpPr>
          <p:spPr bwMode="auto">
            <a:xfrm>
              <a:off x="5595939" y="2786064"/>
              <a:ext cx="714375" cy="1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9" name="Conector reto 18"/>
            <p:cNvCxnSpPr>
              <a:cxnSpLocks noChangeShapeType="1"/>
            </p:cNvCxnSpPr>
            <p:nvPr/>
          </p:nvCxnSpPr>
          <p:spPr bwMode="auto">
            <a:xfrm>
              <a:off x="5595939" y="2355850"/>
              <a:ext cx="714375"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 name="Conector reto 19"/>
            <p:cNvCxnSpPr>
              <a:cxnSpLocks noChangeShapeType="1"/>
            </p:cNvCxnSpPr>
            <p:nvPr/>
          </p:nvCxnSpPr>
          <p:spPr bwMode="auto">
            <a:xfrm>
              <a:off x="5595939" y="1927225"/>
              <a:ext cx="714375"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3" name="Text Box 9"/>
            <p:cNvSpPr txBox="1">
              <a:spLocks noChangeArrowheads="1"/>
            </p:cNvSpPr>
            <p:nvPr/>
          </p:nvSpPr>
          <p:spPr bwMode="auto">
            <a:xfrm>
              <a:off x="6096000" y="1804988"/>
              <a:ext cx="9144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9pPr>
            </a:lstStyle>
            <a:p>
              <a:pPr algn="ctr" eaLnBrk="1" hangingPunct="1">
                <a:lnSpc>
                  <a:spcPct val="93000"/>
                </a:lnSpc>
                <a:spcBef>
                  <a:spcPts val="1125"/>
                </a:spcBef>
                <a:buClr>
                  <a:srgbClr val="FFFFFF"/>
                </a:buClr>
              </a:pPr>
              <a:r>
                <a:rPr lang="en-GB" altLang="pt-BR" sz="1200">
                  <a:solidFill>
                    <a:srgbClr val="000000"/>
                  </a:solidFill>
                </a:rPr>
                <a:t>FL 290</a:t>
              </a:r>
            </a:p>
          </p:txBody>
        </p:sp>
        <p:sp>
          <p:nvSpPr>
            <p:cNvPr id="24" name="Text Box 9"/>
            <p:cNvSpPr txBox="1">
              <a:spLocks noChangeArrowheads="1"/>
            </p:cNvSpPr>
            <p:nvPr/>
          </p:nvSpPr>
          <p:spPr bwMode="auto">
            <a:xfrm>
              <a:off x="6096000" y="3071813"/>
              <a:ext cx="9144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9pPr>
            </a:lstStyle>
            <a:p>
              <a:pPr algn="ctr" eaLnBrk="1" hangingPunct="1">
                <a:lnSpc>
                  <a:spcPct val="93000"/>
                </a:lnSpc>
                <a:spcBef>
                  <a:spcPts val="1125"/>
                </a:spcBef>
                <a:buClr>
                  <a:srgbClr val="FFFFFF"/>
                </a:buClr>
              </a:pPr>
              <a:r>
                <a:rPr lang="en-GB" altLang="pt-BR" sz="1200">
                  <a:solidFill>
                    <a:srgbClr val="000000"/>
                  </a:solidFill>
                </a:rPr>
                <a:t>FL 260</a:t>
              </a:r>
            </a:p>
          </p:txBody>
        </p:sp>
        <p:sp>
          <p:nvSpPr>
            <p:cNvPr id="25" name="Text Box 9"/>
            <p:cNvSpPr txBox="1">
              <a:spLocks noChangeArrowheads="1"/>
            </p:cNvSpPr>
            <p:nvPr/>
          </p:nvSpPr>
          <p:spPr bwMode="auto">
            <a:xfrm>
              <a:off x="6096000" y="2662238"/>
              <a:ext cx="9144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9pPr>
            </a:lstStyle>
            <a:p>
              <a:pPr algn="ctr" eaLnBrk="1" hangingPunct="1">
                <a:lnSpc>
                  <a:spcPct val="93000"/>
                </a:lnSpc>
                <a:spcBef>
                  <a:spcPts val="1125"/>
                </a:spcBef>
                <a:buClr>
                  <a:srgbClr val="FFFFFF"/>
                </a:buClr>
              </a:pPr>
              <a:r>
                <a:rPr lang="en-GB" altLang="pt-BR" sz="1200">
                  <a:solidFill>
                    <a:srgbClr val="000000"/>
                  </a:solidFill>
                </a:rPr>
                <a:t>FL 270</a:t>
              </a:r>
            </a:p>
          </p:txBody>
        </p:sp>
        <p:sp>
          <p:nvSpPr>
            <p:cNvPr id="26" name="Text Box 9"/>
            <p:cNvSpPr txBox="1">
              <a:spLocks noChangeArrowheads="1"/>
            </p:cNvSpPr>
            <p:nvPr/>
          </p:nvSpPr>
          <p:spPr bwMode="auto">
            <a:xfrm>
              <a:off x="6096000" y="2214563"/>
              <a:ext cx="9144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Times New Roman" panose="02020603050405020304" pitchFamily="18" charset="0"/>
                </a:defRPr>
              </a:lvl9pPr>
            </a:lstStyle>
            <a:p>
              <a:pPr algn="ctr" eaLnBrk="1" hangingPunct="1">
                <a:lnSpc>
                  <a:spcPct val="93000"/>
                </a:lnSpc>
                <a:spcBef>
                  <a:spcPts val="1125"/>
                </a:spcBef>
                <a:buClr>
                  <a:srgbClr val="FFFFFF"/>
                </a:buClr>
              </a:pPr>
              <a:r>
                <a:rPr lang="en-GB" altLang="pt-BR" sz="1200">
                  <a:solidFill>
                    <a:srgbClr val="000000"/>
                  </a:solidFill>
                </a:rPr>
                <a:t>FL 280</a:t>
              </a:r>
            </a:p>
          </p:txBody>
        </p:sp>
      </p:grpSp>
    </p:spTree>
    <p:extLst>
      <p:ext uri="{BB962C8B-B14F-4D97-AF65-F5344CB8AC3E}">
        <p14:creationId xmlns:p14="http://schemas.microsoft.com/office/powerpoint/2010/main" val="191197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9093" y="715700"/>
            <a:ext cx="11526592" cy="548324"/>
          </a:xfrm>
        </p:spPr>
        <p:txBody>
          <a:bodyPr>
            <a:normAutofit/>
          </a:bodyPr>
          <a:lstStyle/>
          <a:p>
            <a:pPr algn="ctr"/>
            <a:r>
              <a:rPr lang="pt-BR" sz="2800" b="1" dirty="0">
                <a:latin typeface="Arial Black" panose="020B0A04020102020204" pitchFamily="34" charset="0"/>
              </a:rPr>
              <a:t>DICAS SOBRE INCLUSIVE E EXCLUSIVE:</a:t>
            </a:r>
          </a:p>
        </p:txBody>
      </p:sp>
      <p:sp>
        <p:nvSpPr>
          <p:cNvPr id="4" name="Espaço Reservado para Conteúdo 3"/>
          <p:cNvSpPr>
            <a:spLocks noGrp="1"/>
          </p:cNvSpPr>
          <p:nvPr>
            <p:ph idx="1"/>
          </p:nvPr>
        </p:nvSpPr>
        <p:spPr>
          <a:xfrm>
            <a:off x="309094" y="1397708"/>
            <a:ext cx="11526592" cy="1358939"/>
          </a:xfrm>
        </p:spPr>
        <p:txBody>
          <a:bodyPr>
            <a:normAutofit/>
          </a:bodyPr>
          <a:lstStyle/>
          <a:p>
            <a:pPr marL="342900" indent="-342900" algn="just">
              <a:lnSpc>
                <a:spcPct val="120000"/>
              </a:lnSpc>
              <a:spcBef>
                <a:spcPts val="600"/>
              </a:spcBef>
              <a:spcAft>
                <a:spcPts val="600"/>
              </a:spcAft>
              <a:buFontTx/>
              <a:buAutoNum type="arabicParenR"/>
              <a:defRPr/>
            </a:pPr>
            <a:r>
              <a:rPr lang="pt-BR" sz="2000" dirty="0">
                <a:latin typeface="Arial" panose="020B0604020202020204" pitchFamily="34" charset="0"/>
                <a:cs typeface="Arial" panose="020B0604020202020204" pitchFamily="34" charset="0"/>
              </a:rPr>
              <a:t>Sempre que fizer referência ao </a:t>
            </a:r>
            <a:r>
              <a:rPr lang="pt-BR" sz="2000" b="1" dirty="0">
                <a:solidFill>
                  <a:srgbClr val="FF0000"/>
                </a:solidFill>
                <a:latin typeface="Arial" panose="020B0604020202020204" pitchFamily="34" charset="0"/>
                <a:cs typeface="Arial" panose="020B0604020202020204" pitchFamily="34" charset="0"/>
              </a:rPr>
              <a:t>FL 245</a:t>
            </a:r>
            <a:r>
              <a:rPr lang="pt-BR" sz="2000" dirty="0">
                <a:solidFill>
                  <a:srgbClr val="FF0000"/>
                </a:solidFill>
                <a:latin typeface="Arial" panose="020B0604020202020204" pitchFamily="34" charset="0"/>
                <a:cs typeface="Arial" panose="020B0604020202020204" pitchFamily="34" charset="0"/>
              </a:rPr>
              <a:t> </a:t>
            </a:r>
            <a:r>
              <a:rPr lang="pt-BR" sz="2000" dirty="0">
                <a:latin typeface="Arial" panose="020B0604020202020204" pitchFamily="34" charset="0"/>
                <a:cs typeface="Arial" panose="020B0604020202020204" pitchFamily="34" charset="0"/>
              </a:rPr>
              <a:t>é preciso usar o complemento, ou seja, as expressões </a:t>
            </a:r>
            <a:r>
              <a:rPr lang="pt-BR" sz="2000" b="1" dirty="0">
                <a:solidFill>
                  <a:srgbClr val="FF0000"/>
                </a:solidFill>
                <a:latin typeface="Arial" panose="020B0604020202020204" pitchFamily="34" charset="0"/>
                <a:cs typeface="Arial" panose="020B0604020202020204" pitchFamily="34" charset="0"/>
              </a:rPr>
              <a:t>INCLUSIVE</a:t>
            </a:r>
            <a:r>
              <a:rPr lang="pt-BR" sz="2000" dirty="0">
                <a:solidFill>
                  <a:srgbClr val="FF0000"/>
                </a:solidFill>
                <a:latin typeface="Arial" panose="020B0604020202020204" pitchFamily="34" charset="0"/>
                <a:cs typeface="Arial" panose="020B0604020202020204" pitchFamily="34" charset="0"/>
              </a:rPr>
              <a:t> </a:t>
            </a:r>
            <a:r>
              <a:rPr lang="pt-BR" sz="2000" dirty="0">
                <a:latin typeface="Arial" panose="020B0604020202020204" pitchFamily="34" charset="0"/>
                <a:cs typeface="Arial" panose="020B0604020202020204" pitchFamily="34" charset="0"/>
              </a:rPr>
              <a:t>ou </a:t>
            </a:r>
            <a:r>
              <a:rPr lang="pt-BR" sz="2000" b="1" dirty="0">
                <a:solidFill>
                  <a:srgbClr val="FF0000"/>
                </a:solidFill>
                <a:latin typeface="Arial" panose="020B0604020202020204" pitchFamily="34" charset="0"/>
                <a:cs typeface="Arial" panose="020B0604020202020204" pitchFamily="34" charset="0"/>
              </a:rPr>
              <a:t>EXCLUSIVE</a:t>
            </a:r>
            <a:r>
              <a:rPr lang="pt-BR" sz="2000" dirty="0">
                <a:latin typeface="Arial" panose="020B0604020202020204" pitchFamily="34" charset="0"/>
                <a:cs typeface="Arial" panose="020B0604020202020204" pitchFamily="34" charset="0"/>
              </a:rPr>
              <a:t>;</a:t>
            </a:r>
          </a:p>
          <a:p>
            <a:pPr marL="342900" indent="-342900" algn="just">
              <a:lnSpc>
                <a:spcPct val="120000"/>
              </a:lnSpc>
              <a:spcBef>
                <a:spcPts val="600"/>
              </a:spcBef>
              <a:spcAft>
                <a:spcPts val="600"/>
              </a:spcAft>
              <a:buFontTx/>
              <a:buAutoNum type="arabicParenR"/>
              <a:defRPr/>
            </a:pPr>
            <a:r>
              <a:rPr lang="pt-BR" sz="2000" dirty="0">
                <a:latin typeface="Arial" panose="020B0604020202020204" pitchFamily="34" charset="0"/>
                <a:cs typeface="Arial" panose="020B0604020202020204" pitchFamily="34" charset="0"/>
              </a:rPr>
              <a:t>Só utilizar o complemento INCLUSIVE / EXCLUSIVE quando envolver o FL 245.</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Espaço Reservado para Conteúdo 3"/>
          <p:cNvSpPr txBox="1">
            <a:spLocks/>
          </p:cNvSpPr>
          <p:nvPr/>
        </p:nvSpPr>
        <p:spPr>
          <a:xfrm>
            <a:off x="399274" y="3435660"/>
            <a:ext cx="5237251" cy="2131381"/>
          </a:xfrm>
          <a:prstGeom prst="rect">
            <a:avLst/>
          </a:prstGeom>
          <a:solidFill>
            <a:schemeClr val="bg1"/>
          </a:solidFill>
          <a:ln w="57150">
            <a:solidFill>
              <a:srgbClr val="FF0000"/>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ct val="120000"/>
              </a:lnSpc>
              <a:spcBef>
                <a:spcPts val="600"/>
              </a:spcBef>
              <a:spcAft>
                <a:spcPts val="600"/>
              </a:spcAft>
              <a:defRPr/>
            </a:pPr>
            <a:r>
              <a:rPr lang="pt-BR" sz="2000" dirty="0">
                <a:latin typeface="Arial" panose="020B0604020202020204" pitchFamily="34" charset="0"/>
                <a:cs typeface="Arial" panose="020B0604020202020204" pitchFamily="34" charset="0"/>
              </a:rPr>
              <a:t>Exemplos de </a:t>
            </a:r>
            <a:r>
              <a:rPr lang="pt-BR" sz="2000" b="1" u="sng" dirty="0">
                <a:solidFill>
                  <a:srgbClr val="FF0000"/>
                </a:solidFill>
                <a:latin typeface="Arial" panose="020B0604020202020204" pitchFamily="34" charset="0"/>
                <a:cs typeface="Arial" panose="020B0604020202020204" pitchFamily="34" charset="0"/>
              </a:rPr>
              <a:t>NÃO</a:t>
            </a:r>
            <a:r>
              <a:rPr lang="pt-BR" sz="2000" dirty="0">
                <a:solidFill>
                  <a:srgbClr val="FF0000"/>
                </a:solidFill>
                <a:latin typeface="Arial" panose="020B0604020202020204" pitchFamily="34" charset="0"/>
                <a:cs typeface="Arial" panose="020B0604020202020204" pitchFamily="34" charset="0"/>
              </a:rPr>
              <a:t> </a:t>
            </a:r>
            <a:r>
              <a:rPr lang="pt-BR" sz="2000" dirty="0">
                <a:latin typeface="Arial" panose="020B0604020202020204" pitchFamily="34" charset="0"/>
                <a:cs typeface="Arial" panose="020B0604020202020204" pitchFamily="34" charset="0"/>
              </a:rPr>
              <a:t>utilização do INCLUSIVE / EXCLUSIVE:</a:t>
            </a:r>
          </a:p>
          <a:p>
            <a:pPr marL="457200" indent="-457200" algn="just">
              <a:lnSpc>
                <a:spcPct val="120000"/>
              </a:lnSpc>
              <a:spcBef>
                <a:spcPts val="600"/>
              </a:spcBef>
              <a:spcAft>
                <a:spcPts val="600"/>
              </a:spcAft>
              <a:buFontTx/>
              <a:buAutoNum type="alphaLcParenR"/>
              <a:defRPr/>
            </a:pPr>
            <a:r>
              <a:rPr lang="pt-BR" sz="2000" dirty="0">
                <a:latin typeface="Arial" panose="020B0604020202020204" pitchFamily="34" charset="0"/>
                <a:cs typeface="Arial" panose="020B0604020202020204" pitchFamily="34" charset="0"/>
              </a:rPr>
              <a:t>PTNAY, mantenha FL145 </a:t>
            </a:r>
            <a:r>
              <a:rPr lang="pt-BR" sz="2000" dirty="0">
                <a:solidFill>
                  <a:srgbClr val="FF0000"/>
                </a:solidFill>
                <a:latin typeface="Arial" panose="020B0604020202020204" pitchFamily="34" charset="0"/>
                <a:cs typeface="Arial" panose="020B0604020202020204" pitchFamily="34" charset="0"/>
              </a:rPr>
              <a:t>inclusive</a:t>
            </a:r>
            <a:r>
              <a:rPr lang="pt-BR" sz="2000" dirty="0">
                <a:latin typeface="Arial" panose="020B0604020202020204" pitchFamily="34" charset="0"/>
                <a:cs typeface="Arial" panose="020B0604020202020204" pitchFamily="34" charset="0"/>
              </a:rPr>
              <a:t>;</a:t>
            </a:r>
          </a:p>
          <a:p>
            <a:pPr marL="457200" indent="-457200" algn="just">
              <a:lnSpc>
                <a:spcPct val="120000"/>
              </a:lnSpc>
              <a:spcBef>
                <a:spcPts val="600"/>
              </a:spcBef>
              <a:spcAft>
                <a:spcPts val="600"/>
              </a:spcAft>
              <a:buFontTx/>
              <a:buAutoNum type="alphaLcParenR"/>
              <a:defRPr/>
            </a:pPr>
            <a:r>
              <a:rPr lang="pt-BR" sz="2000" dirty="0">
                <a:latin typeface="Arial" panose="020B0604020202020204" pitchFamily="34" charset="0"/>
                <a:cs typeface="Arial" panose="020B0604020202020204" pitchFamily="34" charset="0"/>
              </a:rPr>
              <a:t>O menor FL disponível para voo VFR é o FL 035 </a:t>
            </a:r>
            <a:r>
              <a:rPr lang="pt-BR" sz="2000" dirty="0">
                <a:solidFill>
                  <a:srgbClr val="FF0000"/>
                </a:solidFill>
                <a:latin typeface="Arial" panose="020B0604020202020204" pitchFamily="34" charset="0"/>
                <a:cs typeface="Arial" panose="020B0604020202020204" pitchFamily="34" charset="0"/>
              </a:rPr>
              <a:t>inclusive</a:t>
            </a:r>
            <a:r>
              <a:rPr lang="pt-BR" sz="2000" dirty="0">
                <a:latin typeface="Arial" panose="020B0604020202020204" pitchFamily="34" charset="0"/>
                <a:cs typeface="Arial" panose="020B0604020202020204" pitchFamily="34" charset="0"/>
              </a:rPr>
              <a:t>;</a:t>
            </a:r>
          </a:p>
        </p:txBody>
      </p:sp>
      <p:sp>
        <p:nvSpPr>
          <p:cNvPr id="10" name="Espaço Reservado para Conteúdo 3"/>
          <p:cNvSpPr txBox="1">
            <a:spLocks/>
          </p:cNvSpPr>
          <p:nvPr/>
        </p:nvSpPr>
        <p:spPr>
          <a:xfrm>
            <a:off x="6295107" y="3435660"/>
            <a:ext cx="5237251" cy="2131381"/>
          </a:xfrm>
          <a:prstGeom prst="rect">
            <a:avLst/>
          </a:prstGeom>
          <a:ln w="57150"/>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20000"/>
              </a:lnSpc>
              <a:spcBef>
                <a:spcPts val="600"/>
              </a:spcBef>
              <a:spcAft>
                <a:spcPts val="600"/>
              </a:spcAft>
              <a:defRPr/>
            </a:pPr>
            <a:r>
              <a:rPr lang="pt-BR" sz="2000" u="sng" dirty="0">
                <a:latin typeface="Arial" panose="020B0604020202020204" pitchFamily="34" charset="0"/>
                <a:cs typeface="Arial" panose="020B0604020202020204" pitchFamily="34" charset="0"/>
              </a:rPr>
              <a:t>A forma </a:t>
            </a:r>
            <a:r>
              <a:rPr lang="pt-BR" sz="2000" u="sng" dirty="0">
                <a:solidFill>
                  <a:srgbClr val="0070C0"/>
                </a:solidFill>
                <a:latin typeface="Arial" panose="020B0604020202020204" pitchFamily="34" charset="0"/>
                <a:cs typeface="Arial" panose="020B0604020202020204" pitchFamily="34" charset="0"/>
              </a:rPr>
              <a:t>correta</a:t>
            </a:r>
            <a:r>
              <a:rPr lang="pt-BR" sz="2000" u="sng" dirty="0">
                <a:latin typeface="Arial" panose="020B0604020202020204" pitchFamily="34" charset="0"/>
                <a:cs typeface="Arial" panose="020B0604020202020204" pitchFamily="34" charset="0"/>
              </a:rPr>
              <a:t>:</a:t>
            </a:r>
          </a:p>
          <a:p>
            <a:pPr marL="457200" indent="-457200" algn="just">
              <a:lnSpc>
                <a:spcPct val="120000"/>
              </a:lnSpc>
              <a:spcBef>
                <a:spcPts val="600"/>
              </a:spcBef>
              <a:spcAft>
                <a:spcPts val="600"/>
              </a:spcAft>
              <a:buFontTx/>
              <a:buAutoNum type="alphaLcParenR"/>
              <a:defRPr/>
            </a:pPr>
            <a:r>
              <a:rPr lang="pt-BR" sz="2000" dirty="0">
                <a:latin typeface="Arial" panose="020B0604020202020204" pitchFamily="34" charset="0"/>
                <a:cs typeface="Arial" panose="020B0604020202020204" pitchFamily="34" charset="0"/>
              </a:rPr>
              <a:t>PTNAY, mantenha FL145;</a:t>
            </a:r>
          </a:p>
          <a:p>
            <a:pPr marL="457200" indent="-457200" algn="just">
              <a:lnSpc>
                <a:spcPct val="120000"/>
              </a:lnSpc>
              <a:spcBef>
                <a:spcPts val="600"/>
              </a:spcBef>
              <a:spcAft>
                <a:spcPts val="600"/>
              </a:spcAft>
              <a:buFontTx/>
              <a:buAutoNum type="alphaLcParenR"/>
              <a:defRPr/>
            </a:pPr>
            <a:r>
              <a:rPr lang="pt-BR" sz="2000" dirty="0">
                <a:latin typeface="Arial" panose="020B0604020202020204" pitchFamily="34" charset="0"/>
                <a:cs typeface="Arial" panose="020B0604020202020204" pitchFamily="34" charset="0"/>
              </a:rPr>
              <a:t>O menor FL disponível para voo VFR é o FL 035.</a:t>
            </a:r>
          </a:p>
          <a:p>
            <a:pPr marL="457200" indent="-457200" algn="just">
              <a:buFontTx/>
              <a:buAutoNum type="alphaLcParenR"/>
              <a:defRPr/>
            </a:pPr>
            <a:endParaRPr lang="pt-BR" sz="2000" dirty="0">
              <a:solidFill>
                <a:schemeClr val="accent2">
                  <a:lumMod val="75000"/>
                </a:schemeClr>
              </a:solidFill>
              <a:latin typeface="Arial" panose="020B0604020202020204" pitchFamily="34" charset="0"/>
              <a:cs typeface="Arial" panose="020B0604020202020204" pitchFamily="34" charset="0"/>
            </a:endParaRPr>
          </a:p>
          <a:p>
            <a:pPr marL="457200" indent="-457200" algn="just">
              <a:buFontTx/>
              <a:buAutoNum type="alphaLcParenR"/>
              <a:defRPr/>
            </a:pPr>
            <a:endParaRPr lang="pt-BR" sz="2000" dirty="0">
              <a:solidFill>
                <a:schemeClr val="accent2">
                  <a:lumMod val="75000"/>
                </a:schemeClr>
              </a:solidFill>
              <a:latin typeface="Arial" panose="020B0604020202020204" pitchFamily="34" charset="0"/>
              <a:cs typeface="Arial" panose="020B0604020202020204" pitchFamily="34" charset="0"/>
            </a:endParaRPr>
          </a:p>
          <a:p>
            <a:pPr marL="457200" indent="-457200" algn="just">
              <a:buFontTx/>
              <a:buAutoNum type="alphaLcParenR"/>
              <a:defRPr/>
            </a:pPr>
            <a:endParaRPr lang="pt-BR" sz="2000" dirty="0">
              <a:solidFill>
                <a:schemeClr val="accent2">
                  <a:lumMod val="75000"/>
                </a:schemeClr>
              </a:solidFill>
              <a:latin typeface="Arial" panose="020B0604020202020204" pitchFamily="34" charset="0"/>
              <a:cs typeface="Arial" panose="020B0604020202020204" pitchFamily="34" charset="0"/>
            </a:endParaRPr>
          </a:p>
          <a:p>
            <a:pPr marL="457200" indent="-457200" algn="just">
              <a:buFontTx/>
              <a:buAutoNum type="alphaLcParenR"/>
              <a:defRPr/>
            </a:pPr>
            <a:endParaRPr lang="pt-BR" sz="2000" dirty="0">
              <a:solidFill>
                <a:schemeClr val="accent2">
                  <a:lumMod val="75000"/>
                </a:schemeClr>
              </a:solidFill>
              <a:latin typeface="Arial" panose="020B0604020202020204" pitchFamily="34" charset="0"/>
              <a:cs typeface="Arial" panose="020B0604020202020204" pitchFamily="34" charset="0"/>
            </a:endParaRPr>
          </a:p>
          <a:p>
            <a:pPr algn="just">
              <a:defRPr/>
            </a:pPr>
            <a:endParaRPr lang="pt-BR" sz="2000" dirty="0">
              <a:solidFill>
                <a:schemeClr val="tx2"/>
              </a:solidFill>
              <a:latin typeface="Arial" panose="020B0604020202020204" pitchFamily="34" charset="0"/>
              <a:cs typeface="Arial" panose="020B0604020202020204" pitchFamily="34" charset="0"/>
            </a:endParaRPr>
          </a:p>
          <a:p>
            <a:endParaRPr lang="pt-BR" sz="2000" dirty="0">
              <a:latin typeface="Arial" panose="020B0604020202020204" pitchFamily="34" charset="0"/>
              <a:cs typeface="Arial" panose="020B0604020202020204" pitchFamily="34" charset="0"/>
            </a:endParaRPr>
          </a:p>
        </p:txBody>
      </p:sp>
      <p:sp>
        <p:nvSpPr>
          <p:cNvPr id="2" name="Cruz 1"/>
          <p:cNvSpPr/>
          <p:nvPr/>
        </p:nvSpPr>
        <p:spPr>
          <a:xfrm rot="2659396">
            <a:off x="1593916" y="3202122"/>
            <a:ext cx="2634018" cy="2598457"/>
          </a:xfrm>
          <a:prstGeom prst="plus">
            <a:avLst>
              <a:gd name="adj" fmla="val 4495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Forma em L 4"/>
          <p:cNvSpPr/>
          <p:nvPr/>
        </p:nvSpPr>
        <p:spPr>
          <a:xfrm rot="18775133">
            <a:off x="10052534" y="2628583"/>
            <a:ext cx="1910506" cy="1383822"/>
          </a:xfrm>
          <a:prstGeom prst="corner">
            <a:avLst>
              <a:gd name="adj1" fmla="val 23976"/>
              <a:gd name="adj2" fmla="val 25163"/>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201032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iterate type="lt">
                                    <p:tmPct val="0"/>
                                  </p:iterate>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mph" presetSubtype="0" fill="hold" nodeType="afterEffect">
                                  <p:stCondLst>
                                    <p:cond delay="0"/>
                                  </p:stCondLst>
                                  <p:iterate type="lt">
                                    <p:tmPct val="4000"/>
                                  </p:iterate>
                                  <p:childTnLst>
                                    <p:set>
                                      <p:cBhvr override="childStyle">
                                        <p:cTn id="19" dur="500" fill="hold"/>
                                        <p:tgtEl>
                                          <p:spTgt spid="4">
                                            <p:txEl>
                                              <p:pRg st="1" end="1"/>
                                            </p:txEl>
                                          </p:spTgt>
                                        </p:tgtEl>
                                        <p:attrNameLst>
                                          <p:attrName>style.color</p:attrName>
                                        </p:attrNameLst>
                                      </p:cBhvr>
                                      <p:to>
                                        <p:clrVal>
                                          <a:srgbClr val="FF0000"/>
                                        </p:clrVal>
                                      </p:to>
                                    </p:set>
                                    <p:set>
                                      <p:cBhvr>
                                        <p:cTn id="20" dur="500" fill="hold"/>
                                        <p:tgtEl>
                                          <p:spTgt spid="4">
                                            <p:txEl>
                                              <p:pRg st="1" end="1"/>
                                            </p:txEl>
                                          </p:spTgt>
                                        </p:tgtEl>
                                        <p:attrNameLst>
                                          <p:attrName>fillcolor</p:attrName>
                                        </p:attrNameLst>
                                      </p:cBhvr>
                                      <p:to>
                                        <p:clrVal>
                                          <a:srgbClr val="FF0000"/>
                                        </p:clrVal>
                                      </p:to>
                                    </p:set>
                                    <p:set>
                                      <p:cBhvr>
                                        <p:cTn id="21" dur="500" fill="hold"/>
                                        <p:tgtEl>
                                          <p:spTgt spid="4">
                                            <p:txEl>
                                              <p:pRg st="1" end="1"/>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4" presetClass="exit" presetSubtype="10" fill="hold" grpId="0" nodeType="clickEffect">
                                  <p:stCondLst>
                                    <p:cond delay="0"/>
                                  </p:stCondLst>
                                  <p:childTnLst>
                                    <p:animEffect transition="out" filter="randombar(horizontal)">
                                      <p:cBhvr>
                                        <p:cTn id="47" dur="500"/>
                                        <p:tgtEl>
                                          <p:spTgt spid="3"/>
                                        </p:tgtEl>
                                      </p:cBhvr>
                                    </p:animEffect>
                                    <p:set>
                                      <p:cBhvr>
                                        <p:cTn id="48" dur="1" fill="hold">
                                          <p:stCondLst>
                                            <p:cond delay="499"/>
                                          </p:stCondLst>
                                        </p:cTn>
                                        <p:tgtEl>
                                          <p:spTgt spid="3"/>
                                        </p:tgtEl>
                                        <p:attrNameLst>
                                          <p:attrName>style.visibility</p:attrName>
                                        </p:attrNameLst>
                                      </p:cBhvr>
                                      <p:to>
                                        <p:strVal val="hidden"/>
                                      </p:to>
                                    </p:set>
                                  </p:childTnLst>
                                </p:cTn>
                              </p:par>
                              <p:par>
                                <p:cTn id="49" presetID="14" presetClass="exit" presetSubtype="10" fill="hold" grpId="1" nodeType="withEffect">
                                  <p:stCondLst>
                                    <p:cond delay="0"/>
                                  </p:stCondLst>
                                  <p:childTnLst>
                                    <p:animEffect transition="out" filter="randombar(horizontal)">
                                      <p:cBhvr>
                                        <p:cTn id="50" dur="500"/>
                                        <p:tgtEl>
                                          <p:spTgt spid="4">
                                            <p:txEl>
                                              <p:pRg st="0" end="0"/>
                                            </p:txEl>
                                          </p:spTgt>
                                        </p:tgtEl>
                                      </p:cBhvr>
                                    </p:animEffect>
                                    <p:set>
                                      <p:cBhvr>
                                        <p:cTn id="51" dur="1" fill="hold">
                                          <p:stCondLst>
                                            <p:cond delay="499"/>
                                          </p:stCondLst>
                                        </p:cTn>
                                        <p:tgtEl>
                                          <p:spTgt spid="4">
                                            <p:txEl>
                                              <p:pRg st="0" end="0"/>
                                            </p:txEl>
                                          </p:spTgt>
                                        </p:tgtEl>
                                        <p:attrNameLst>
                                          <p:attrName>style.visibility</p:attrName>
                                        </p:attrNameLst>
                                      </p:cBhvr>
                                      <p:to>
                                        <p:strVal val="hidden"/>
                                      </p:to>
                                    </p:set>
                                  </p:childTnLst>
                                </p:cTn>
                              </p:par>
                              <p:par>
                                <p:cTn id="52" presetID="14" presetClass="exit" presetSubtype="10" fill="hold" grpId="1" nodeType="withEffect">
                                  <p:stCondLst>
                                    <p:cond delay="0"/>
                                  </p:stCondLst>
                                  <p:iterate type="lt">
                                    <p:tmPct val="0"/>
                                  </p:iterate>
                                  <p:childTnLst>
                                    <p:animEffect transition="out" filter="randombar(horizontal)">
                                      <p:cBhvr>
                                        <p:cTn id="53" dur="500"/>
                                        <p:tgtEl>
                                          <p:spTgt spid="4">
                                            <p:txEl>
                                              <p:pRg st="1" end="1"/>
                                            </p:txEl>
                                          </p:spTgt>
                                        </p:tgtEl>
                                      </p:cBhvr>
                                    </p:animEffect>
                                    <p:set>
                                      <p:cBhvr>
                                        <p:cTn id="54" dur="1" fill="hold">
                                          <p:stCondLst>
                                            <p:cond delay="499"/>
                                          </p:stCondLst>
                                        </p:cTn>
                                        <p:tgtEl>
                                          <p:spTgt spid="4">
                                            <p:txEl>
                                              <p:pRg st="1" end="1"/>
                                            </p:txEl>
                                          </p:spTgt>
                                        </p:tgtEl>
                                        <p:attrNameLst>
                                          <p:attrName>style.visibility</p:attrName>
                                        </p:attrNameLst>
                                      </p:cBhvr>
                                      <p:to>
                                        <p:strVal val="hidden"/>
                                      </p:to>
                                    </p:set>
                                  </p:childTnLst>
                                </p:cTn>
                              </p:par>
                              <p:par>
                                <p:cTn id="55" presetID="14" presetClass="exit" presetSubtype="10" fill="hold" grpId="1" nodeType="withEffect">
                                  <p:stCondLst>
                                    <p:cond delay="0"/>
                                  </p:stCondLst>
                                  <p:childTnLst>
                                    <p:animEffect transition="out" filter="randombar(horizontal)">
                                      <p:cBhvr>
                                        <p:cTn id="56" dur="500"/>
                                        <p:tgtEl>
                                          <p:spTgt spid="9"/>
                                        </p:tgtEl>
                                      </p:cBhvr>
                                    </p:animEffect>
                                    <p:set>
                                      <p:cBhvr>
                                        <p:cTn id="57" dur="1" fill="hold">
                                          <p:stCondLst>
                                            <p:cond delay="499"/>
                                          </p:stCondLst>
                                        </p:cTn>
                                        <p:tgtEl>
                                          <p:spTgt spid="9"/>
                                        </p:tgtEl>
                                        <p:attrNameLst>
                                          <p:attrName>style.visibility</p:attrName>
                                        </p:attrNameLst>
                                      </p:cBhvr>
                                      <p:to>
                                        <p:strVal val="hidden"/>
                                      </p:to>
                                    </p:set>
                                  </p:childTnLst>
                                </p:cTn>
                              </p:par>
                              <p:par>
                                <p:cTn id="58" presetID="14" presetClass="exit" presetSubtype="10" fill="hold" grpId="1" nodeType="withEffect">
                                  <p:stCondLst>
                                    <p:cond delay="0"/>
                                  </p:stCondLst>
                                  <p:childTnLst>
                                    <p:animEffect transition="out" filter="randombar(horizontal)">
                                      <p:cBhvr>
                                        <p:cTn id="59" dur="500"/>
                                        <p:tgtEl>
                                          <p:spTgt spid="2"/>
                                        </p:tgtEl>
                                      </p:cBhvr>
                                    </p:animEffect>
                                    <p:set>
                                      <p:cBhvr>
                                        <p:cTn id="60" dur="1" fill="hold">
                                          <p:stCondLst>
                                            <p:cond delay="499"/>
                                          </p:stCondLst>
                                        </p:cTn>
                                        <p:tgtEl>
                                          <p:spTgt spid="2"/>
                                        </p:tgtEl>
                                        <p:attrNameLst>
                                          <p:attrName>style.visibility</p:attrName>
                                        </p:attrNameLst>
                                      </p:cBhvr>
                                      <p:to>
                                        <p:strVal val="hidden"/>
                                      </p:to>
                                    </p:set>
                                  </p:childTnLst>
                                </p:cTn>
                              </p:par>
                              <p:par>
                                <p:cTn id="61" presetID="14" presetClass="exit" presetSubtype="10" fill="hold" grpId="1" nodeType="withEffect">
                                  <p:stCondLst>
                                    <p:cond delay="0"/>
                                  </p:stCondLst>
                                  <p:childTnLst>
                                    <p:animEffect transition="out" filter="randombar(horizontal)">
                                      <p:cBhvr>
                                        <p:cTn id="62" dur="500"/>
                                        <p:tgtEl>
                                          <p:spTgt spid="10"/>
                                        </p:tgtEl>
                                      </p:cBhvr>
                                    </p:animEffect>
                                    <p:set>
                                      <p:cBhvr>
                                        <p:cTn id="63" dur="1" fill="hold">
                                          <p:stCondLst>
                                            <p:cond delay="499"/>
                                          </p:stCondLst>
                                        </p:cTn>
                                        <p:tgtEl>
                                          <p:spTgt spid="10"/>
                                        </p:tgtEl>
                                        <p:attrNameLst>
                                          <p:attrName>style.visibility</p:attrName>
                                        </p:attrNameLst>
                                      </p:cBhvr>
                                      <p:to>
                                        <p:strVal val="hidden"/>
                                      </p:to>
                                    </p:set>
                                  </p:childTnLst>
                                </p:cTn>
                              </p:par>
                              <p:par>
                                <p:cTn id="64" presetID="14" presetClass="exit" presetSubtype="10" fill="hold" grpId="1" nodeType="withEffect">
                                  <p:stCondLst>
                                    <p:cond delay="0"/>
                                  </p:stCondLst>
                                  <p:childTnLst>
                                    <p:animEffect transition="out" filter="randombar(horizontal)">
                                      <p:cBhvr>
                                        <p:cTn id="65" dur="500"/>
                                        <p:tgtEl>
                                          <p:spTgt spid="5"/>
                                        </p:tgtEl>
                                      </p:cBhvr>
                                    </p:animEffect>
                                    <p:set>
                                      <p:cBhvr>
                                        <p:cTn id="66"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P spid="4" grpId="1" build="p"/>
      <p:bldP spid="9" grpId="0" animBg="1"/>
      <p:bldP spid="9" grpId="1" animBg="1"/>
      <p:bldP spid="10" grpId="0" animBg="1"/>
      <p:bldP spid="10" grpId="1" animBg="1"/>
      <p:bldP spid="2" grpId="0" animBg="1"/>
      <p:bldP spid="2" grpId="1" animBg="1"/>
      <p:bldP spid="5" grpId="0" animBg="1"/>
      <p:bldP spid="5"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09093" y="715700"/>
            <a:ext cx="11526592" cy="494535"/>
          </a:xfrm>
        </p:spPr>
        <p:txBody>
          <a:bodyPr>
            <a:normAutofit/>
          </a:bodyPr>
          <a:lstStyle/>
          <a:p>
            <a:pPr algn="ctr"/>
            <a:r>
              <a:rPr lang="pt-BR" sz="2800" dirty="0">
                <a:latin typeface="Arial Black" panose="020B0A04020102020204" pitchFamily="34" charset="0"/>
              </a:rPr>
              <a:t>3.6 ROTAS DE NAVEGAÇÃO DE ÁREA </a:t>
            </a:r>
          </a:p>
        </p:txBody>
      </p:sp>
      <p:sp>
        <p:nvSpPr>
          <p:cNvPr id="4" name="Espaço Reservado para Conteúdo 3"/>
          <p:cNvSpPr>
            <a:spLocks noGrp="1"/>
          </p:cNvSpPr>
          <p:nvPr>
            <p:ph idx="1"/>
          </p:nvPr>
        </p:nvSpPr>
        <p:spPr>
          <a:xfrm>
            <a:off x="303740" y="1517930"/>
            <a:ext cx="11526592" cy="1586842"/>
          </a:xfrm>
        </p:spPr>
        <p:txBody>
          <a:bodyPr>
            <a:normAutofit/>
          </a:bodyPr>
          <a:lstStyle/>
          <a:p>
            <a:pPr algn="just"/>
            <a:r>
              <a:rPr lang="pt-BR" sz="2000" dirty="0">
                <a:latin typeface="Arial" panose="020B0604020202020204" pitchFamily="34" charset="0"/>
                <a:cs typeface="Arial" panose="020B0604020202020204" pitchFamily="34" charset="0"/>
              </a:rPr>
              <a:t>A utilização de RNAV numa determinada área e a capacidade do usuário para cumprir as condições exigidas devem basear-se: </a:t>
            </a:r>
          </a:p>
          <a:p>
            <a:pPr marL="0" indent="0" algn="just">
              <a:buNone/>
            </a:pPr>
            <a:r>
              <a:rPr lang="pt-BR" sz="2000" dirty="0">
                <a:latin typeface="Arial" panose="020B0604020202020204" pitchFamily="34" charset="0"/>
                <a:cs typeface="Arial" panose="020B0604020202020204" pitchFamily="34" charset="0"/>
              </a:rPr>
              <a:t>a) nos requisitos de precisão da navegação; e </a:t>
            </a:r>
          </a:p>
          <a:p>
            <a:pPr marL="0" indent="0" algn="just">
              <a:buNone/>
            </a:pPr>
            <a:r>
              <a:rPr lang="pt-BR" sz="2000" dirty="0">
                <a:latin typeface="Arial" panose="020B0604020202020204" pitchFamily="34" charset="0"/>
                <a:cs typeface="Arial" panose="020B0604020202020204" pitchFamily="34" charset="0"/>
              </a:rPr>
              <a:t>b) nas disposições sobre os casos de perda temporária da capacidade RNAV.</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CaixaDeTexto 1"/>
          <p:cNvSpPr txBox="1"/>
          <p:nvPr/>
        </p:nvSpPr>
        <p:spPr>
          <a:xfrm>
            <a:off x="303740" y="3462766"/>
            <a:ext cx="7830326"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pt-BR" sz="2400" b="1" dirty="0" err="1">
                <a:solidFill>
                  <a:srgbClr val="FF0000"/>
                </a:solidFill>
                <a:latin typeface="Arial" panose="020B0604020202020204" pitchFamily="34" charset="0"/>
                <a:cs typeface="Arial" panose="020B0604020202020204" pitchFamily="34" charset="0"/>
              </a:rPr>
              <a:t>Obs</a:t>
            </a:r>
            <a:r>
              <a:rPr lang="pt-BR" sz="2400" b="1" dirty="0">
                <a:solidFill>
                  <a:srgbClr val="FF0000"/>
                </a:solidFill>
                <a:latin typeface="Arial" panose="020B0604020202020204" pitchFamily="34" charset="0"/>
                <a:cs typeface="Arial" panose="020B0604020202020204" pitchFamily="34" charset="0"/>
              </a:rPr>
              <a:t>: </a:t>
            </a:r>
            <a:r>
              <a:rPr lang="pt-BR" sz="2400" dirty="0">
                <a:solidFill>
                  <a:schemeClr val="tx1"/>
                </a:solidFill>
                <a:latin typeface="Arial" panose="020B0604020202020204" pitchFamily="34" charset="0"/>
                <a:cs typeface="Arial" panose="020B0604020202020204" pitchFamily="34" charset="0"/>
              </a:rPr>
              <a:t>campo 10 do PLN – equipamento e capacidades</a:t>
            </a:r>
          </a:p>
        </p:txBody>
      </p:sp>
    </p:spTree>
    <p:extLst>
      <p:ext uri="{BB962C8B-B14F-4D97-AF65-F5344CB8AC3E}">
        <p14:creationId xmlns:p14="http://schemas.microsoft.com/office/powerpoint/2010/main" val="417742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2" grpId="0" animBg="1"/>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930</TotalTime>
  <Words>5042</Words>
  <Application>Microsoft Office PowerPoint</Application>
  <PresentationFormat>Widescreen</PresentationFormat>
  <Paragraphs>384</Paragraphs>
  <Slides>42</Slides>
  <Notes>0</Notes>
  <HiddenSlides>0</HiddenSlides>
  <MMClips>0</MMClips>
  <ScaleCrop>false</ScaleCrop>
  <HeadingPairs>
    <vt:vector size="8" baseType="variant">
      <vt:variant>
        <vt:lpstr>Fontes usadas</vt:lpstr>
      </vt:variant>
      <vt:variant>
        <vt:i4>5</vt:i4>
      </vt:variant>
      <vt:variant>
        <vt:lpstr>Tema</vt:lpstr>
      </vt:variant>
      <vt:variant>
        <vt:i4>1</vt:i4>
      </vt:variant>
      <vt:variant>
        <vt:lpstr>Servidores OLE inseridos</vt:lpstr>
      </vt:variant>
      <vt:variant>
        <vt:i4>1</vt:i4>
      </vt:variant>
      <vt:variant>
        <vt:lpstr>Títulos de slides</vt:lpstr>
      </vt:variant>
      <vt:variant>
        <vt:i4>42</vt:i4>
      </vt:variant>
    </vt:vector>
  </HeadingPairs>
  <TitlesOfParts>
    <vt:vector size="49" baseType="lpstr">
      <vt:lpstr>Arial</vt:lpstr>
      <vt:lpstr>Arial Black</vt:lpstr>
      <vt:lpstr>Calibri</vt:lpstr>
      <vt:lpstr>Calibri Light</vt:lpstr>
      <vt:lpstr>Times New Roman</vt:lpstr>
      <vt:lpstr>Tema do Office</vt:lpstr>
      <vt:lpstr>Slide</vt:lpstr>
      <vt:lpstr>BCT</vt:lpstr>
      <vt:lpstr>BCT</vt:lpstr>
      <vt:lpstr>CLASSIFICAÇÃO DO ESPAÇO AÉREO</vt:lpstr>
      <vt:lpstr>Apresentação do PowerPoint</vt:lpstr>
      <vt:lpstr>CLASSIFICAÇÃO DO ESPAÇO AÉREO</vt:lpstr>
      <vt:lpstr>Apresentação do PowerPoint</vt:lpstr>
      <vt:lpstr>CLASSIFICAÇÃO DO ESPAÇO AÉREO</vt:lpstr>
      <vt:lpstr>CLASSIFICAÇÃO DO ESPAÇO AÉREO</vt:lpstr>
      <vt:lpstr>CLASSIFICAÇÃO DO ESPAÇO AÉREO</vt:lpstr>
      <vt:lpstr>Apresentação do PowerPoint</vt:lpstr>
      <vt:lpstr>8.4 SERVIÇO DE ASSESSORAMENTO DE TRÁFEGO AÉREO</vt:lpstr>
      <vt:lpstr>8.4 SERVIÇO DE ASSESSORAMENTO DE TRÁFEGO AÉREO</vt:lpstr>
      <vt:lpstr>8.4 SERVIÇO DE ASSESSORAMENTO DE TRÁFEGO AÉREO</vt:lpstr>
      <vt:lpstr>8.4 SERVIÇO DE ASSESSORAMENTO DE TRÁFEGO AÉREO</vt:lpstr>
      <vt:lpstr>8.4 SERVIÇO DE ASSESSORAMENTO DE TRÁFEGO AÉREO</vt:lpstr>
      <vt:lpstr>CLASSIFICAÇÃO DO ESPAÇO AÉREO</vt:lpstr>
      <vt:lpstr>Apresentação do PowerPoint</vt:lpstr>
      <vt:lpstr>CLASSIFICAÇÃO DO ESPAÇO AÉREO</vt:lpstr>
      <vt:lpstr>Apresentação do PowerPoint</vt:lpstr>
      <vt:lpstr>Item 4.5/5.6 – Manter a própria separação quando VMC</vt:lpstr>
      <vt:lpstr>Item 4.5/5.6 – Manter a própria separação quando VMC</vt:lpstr>
      <vt:lpstr>3.13 INFORMAÇÃO DE TRÁFEGO ESSENCIAL </vt:lpstr>
      <vt:lpstr>3.13 INFORMAÇÃO DE TRÁFEGO ESSENCIAL </vt:lpstr>
      <vt:lpstr>3.13 INFORMAÇÃO DE TRÁFEGO ESSENCIAL </vt:lpstr>
      <vt:lpstr>Apresentação do PowerPoint</vt:lpstr>
      <vt:lpstr>ESTRUTURA DO ESPAÇO ÁEREO</vt:lpstr>
      <vt:lpstr>ESTRUTURA DO ESPAÇO ÁEREO</vt:lpstr>
      <vt:lpstr>ESTRUTURA DO ESPAÇO ÁEREO</vt:lpstr>
      <vt:lpstr>ESTRUTURA DO ESPAÇO ÁEREO</vt:lpstr>
      <vt:lpstr>ESTRUTURA DO ESPAÇO ÁEREO</vt:lpstr>
      <vt:lpstr>ESTRUTURA DO ESPAÇO ÁEREO</vt:lpstr>
      <vt:lpstr>ESTRUTURA DO ESPAÇO ÁEREO</vt:lpstr>
      <vt:lpstr>DIMENSÕES DAS AEROVIAS</vt:lpstr>
      <vt:lpstr>DIMENSÕES DAS AEROVIAS</vt:lpstr>
      <vt:lpstr>ÁREA DE CONTROLE, OU PARTE DELA, DISPOSTA EM FORMA DE CORREDOR.</vt:lpstr>
      <vt:lpstr>AWY</vt:lpstr>
      <vt:lpstr>AEROVIAS INFERIORES</vt:lpstr>
      <vt:lpstr>AEROVIAS SUPERIORES</vt:lpstr>
      <vt:lpstr>LIMITES VERTICAIS DA AEROVIA INFERIOR</vt:lpstr>
      <vt:lpstr>LIMITES VERTICAIS DA AEROVIA SUPERIOR</vt:lpstr>
      <vt:lpstr>DICAS SOBRE INCLUSIVE E EXCLUSIVE:</vt:lpstr>
      <vt:lpstr>3.6 ROTAS DE NAVEGAÇÃO DE ÁREA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CFOE</dc:title>
  <dc:creator>NAYARA SANTOS</dc:creator>
  <cp:lastModifiedBy>Ailton</cp:lastModifiedBy>
  <cp:revision>83</cp:revision>
  <dcterms:created xsi:type="dcterms:W3CDTF">2021-01-10T01:43:59Z</dcterms:created>
  <dcterms:modified xsi:type="dcterms:W3CDTF">2022-08-22T14:44:32Z</dcterms:modified>
</cp:coreProperties>
</file>