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sldIdLst>
    <p:sldId id="359" r:id="rId2"/>
    <p:sldId id="469" r:id="rId3"/>
    <p:sldId id="281" r:id="rId4"/>
    <p:sldId id="283" r:id="rId5"/>
    <p:sldId id="334" r:id="rId6"/>
    <p:sldId id="284" r:id="rId7"/>
    <p:sldId id="285" r:id="rId8"/>
    <p:sldId id="335" r:id="rId9"/>
    <p:sldId id="336" r:id="rId10"/>
    <p:sldId id="338" r:id="rId11"/>
    <p:sldId id="339" r:id="rId12"/>
    <p:sldId id="340" r:id="rId13"/>
    <p:sldId id="471" r:id="rId14"/>
    <p:sldId id="472" r:id="rId15"/>
    <p:sldId id="473" r:id="rId16"/>
    <p:sldId id="337" r:id="rId17"/>
    <p:sldId id="341" r:id="rId18"/>
    <p:sldId id="342" r:id="rId19"/>
    <p:sldId id="296" r:id="rId20"/>
    <p:sldId id="345" r:id="rId21"/>
    <p:sldId id="344" r:id="rId22"/>
    <p:sldId id="343" r:id="rId23"/>
    <p:sldId id="357" r:id="rId24"/>
    <p:sldId id="358" r:id="rId25"/>
    <p:sldId id="470" r:id="rId26"/>
    <p:sldId id="347" r:id="rId27"/>
    <p:sldId id="348" r:id="rId28"/>
    <p:sldId id="349" r:id="rId29"/>
    <p:sldId id="323" r:id="rId30"/>
    <p:sldId id="351" r:id="rId31"/>
    <p:sldId id="353" r:id="rId32"/>
    <p:sldId id="352" r:id="rId33"/>
    <p:sldId id="350" r:id="rId34"/>
    <p:sldId id="354" r:id="rId35"/>
    <p:sldId id="355" r:id="rId36"/>
    <p:sldId id="356" r:id="rId37"/>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898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3B4B98B0-60AC-42C2-AFA5-B58CD77FA1E5}" styleName="Estilo Claro 1 - Ênfase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C89EF96-8CEA-46FF-86C4-4CE0E7609802}" styleName="Estilo Claro 3 - Ênfase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434" autoAdjust="0"/>
  </p:normalViewPr>
  <p:slideViewPr>
    <p:cSldViewPr snapToGrid="0">
      <p:cViewPr varScale="1">
        <p:scale>
          <a:sx n="72" d="100"/>
          <a:sy n="72" d="100"/>
        </p:scale>
        <p:origin x="660" y="7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F33F8B9-4D36-41B5-BD7C-239993938E63}" type="datetimeFigureOut">
              <a:rPr lang="pt-BR" smtClean="0"/>
              <a:t>24/08/2022</a:t>
            </a:fld>
            <a:endParaRPr lang="pt-BR"/>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F303381-1091-4779-8CA0-34E059F384EC}" type="slidenum">
              <a:rPr lang="pt-BR" smtClean="0"/>
              <a:t>‹nº›</a:t>
            </a:fld>
            <a:endParaRPr lang="pt-BR"/>
          </a:p>
        </p:txBody>
      </p:sp>
    </p:spTree>
    <p:extLst>
      <p:ext uri="{BB962C8B-B14F-4D97-AF65-F5344CB8AC3E}">
        <p14:creationId xmlns:p14="http://schemas.microsoft.com/office/powerpoint/2010/main" val="6339394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p:cNvSpPr>
            <a:spLocks noGrp="1"/>
          </p:cNvSpPr>
          <p:nvPr>
            <p:ph type="dt" sz="half" idx="10"/>
          </p:nvPr>
        </p:nvSpPr>
        <p:spPr/>
        <p:txBody>
          <a:bodyPr/>
          <a:lstStyle/>
          <a:p>
            <a:fld id="{E82A17E5-379D-4CCC-BD84-B3E98858446B}" type="datetimeFigureOut">
              <a:rPr lang="pt-BR" smtClean="0"/>
              <a:t>24/08/2022</a:t>
            </a:fld>
            <a:endParaRPr lang="pt-BR" dirty="0"/>
          </a:p>
        </p:txBody>
      </p:sp>
      <p:sp>
        <p:nvSpPr>
          <p:cNvPr id="5" name="Espaço Reservado para Rodapé 4"/>
          <p:cNvSpPr>
            <a:spLocks noGrp="1"/>
          </p:cNvSpPr>
          <p:nvPr>
            <p:ph type="ftr" sz="quarter" idx="11"/>
          </p:nvPr>
        </p:nvSpPr>
        <p:spPr/>
        <p:txBody>
          <a:bodyPr/>
          <a:lstStyle/>
          <a:p>
            <a:endParaRPr lang="pt-BR" dirty="0"/>
          </a:p>
        </p:txBody>
      </p:sp>
      <p:sp>
        <p:nvSpPr>
          <p:cNvPr id="6" name="Espaço Reservado para Número de Slide 5"/>
          <p:cNvSpPr>
            <a:spLocks noGrp="1"/>
          </p:cNvSpPr>
          <p:nvPr>
            <p:ph type="sldNum" sz="quarter" idx="12"/>
          </p:nvPr>
        </p:nvSpPr>
        <p:spPr/>
        <p:txBody>
          <a:bodyPr/>
          <a:lstStyle/>
          <a:p>
            <a:fld id="{12DC49B8-E5E0-4946-B84E-E66DF14B47A0}" type="slidenum">
              <a:rPr lang="pt-BR" smtClean="0"/>
              <a:t>‹nº›</a:t>
            </a:fld>
            <a:endParaRPr lang="pt-BR" dirty="0"/>
          </a:p>
        </p:txBody>
      </p:sp>
    </p:spTree>
    <p:extLst>
      <p:ext uri="{BB962C8B-B14F-4D97-AF65-F5344CB8AC3E}">
        <p14:creationId xmlns:p14="http://schemas.microsoft.com/office/powerpoint/2010/main" val="18576580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Conteúdo 2"/>
          <p:cNvSpPr>
            <a:spLocks noGrp="1"/>
          </p:cNvSpPr>
          <p:nvPr>
            <p:ph idx="1"/>
          </p:nvPr>
        </p:nvSpPr>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E82A17E5-379D-4CCC-BD84-B3E98858446B}" type="datetimeFigureOut">
              <a:rPr lang="pt-BR" smtClean="0"/>
              <a:t>24/08/2022</a:t>
            </a:fld>
            <a:endParaRPr lang="pt-BR" dirty="0"/>
          </a:p>
        </p:txBody>
      </p:sp>
      <p:sp>
        <p:nvSpPr>
          <p:cNvPr id="5" name="Espaço Reservado para Rodapé 4"/>
          <p:cNvSpPr>
            <a:spLocks noGrp="1"/>
          </p:cNvSpPr>
          <p:nvPr>
            <p:ph type="ftr" sz="quarter" idx="11"/>
          </p:nvPr>
        </p:nvSpPr>
        <p:spPr/>
        <p:txBody>
          <a:bodyPr/>
          <a:lstStyle/>
          <a:p>
            <a:endParaRPr lang="pt-BR" dirty="0"/>
          </a:p>
        </p:txBody>
      </p:sp>
      <p:sp>
        <p:nvSpPr>
          <p:cNvPr id="6" name="Espaço Reservado para Número de Slide 5"/>
          <p:cNvSpPr>
            <a:spLocks noGrp="1"/>
          </p:cNvSpPr>
          <p:nvPr>
            <p:ph type="sldNum" sz="quarter" idx="12"/>
          </p:nvPr>
        </p:nvSpPr>
        <p:spPr/>
        <p:txBody>
          <a:bodyPr/>
          <a:lstStyle/>
          <a:p>
            <a:fld id="{12DC49B8-E5E0-4946-B84E-E66DF14B47A0}" type="slidenum">
              <a:rPr lang="pt-BR" smtClean="0"/>
              <a:t>‹nº›</a:t>
            </a:fld>
            <a:endParaRPr lang="pt-BR" dirty="0"/>
          </a:p>
        </p:txBody>
      </p:sp>
    </p:spTree>
    <p:extLst>
      <p:ext uri="{BB962C8B-B14F-4D97-AF65-F5344CB8AC3E}">
        <p14:creationId xmlns:p14="http://schemas.microsoft.com/office/powerpoint/2010/main" val="15459759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 texto mestre</a:t>
            </a:r>
          </a:p>
        </p:txBody>
      </p:sp>
      <p:sp>
        <p:nvSpPr>
          <p:cNvPr id="4" name="Espaço Reservado para Data 3"/>
          <p:cNvSpPr>
            <a:spLocks noGrp="1"/>
          </p:cNvSpPr>
          <p:nvPr>
            <p:ph type="dt" sz="half" idx="10"/>
          </p:nvPr>
        </p:nvSpPr>
        <p:spPr/>
        <p:txBody>
          <a:bodyPr/>
          <a:lstStyle/>
          <a:p>
            <a:fld id="{E82A17E5-379D-4CCC-BD84-B3E98858446B}" type="datetimeFigureOut">
              <a:rPr lang="pt-BR" smtClean="0"/>
              <a:t>24/08/2022</a:t>
            </a:fld>
            <a:endParaRPr lang="pt-BR" dirty="0"/>
          </a:p>
        </p:txBody>
      </p:sp>
      <p:sp>
        <p:nvSpPr>
          <p:cNvPr id="5" name="Espaço Reservado para Rodapé 4"/>
          <p:cNvSpPr>
            <a:spLocks noGrp="1"/>
          </p:cNvSpPr>
          <p:nvPr>
            <p:ph type="ftr" sz="quarter" idx="11"/>
          </p:nvPr>
        </p:nvSpPr>
        <p:spPr/>
        <p:txBody>
          <a:bodyPr/>
          <a:lstStyle/>
          <a:p>
            <a:endParaRPr lang="pt-BR" dirty="0"/>
          </a:p>
        </p:txBody>
      </p:sp>
      <p:sp>
        <p:nvSpPr>
          <p:cNvPr id="6" name="Espaço Reservado para Número de Slide 5"/>
          <p:cNvSpPr>
            <a:spLocks noGrp="1"/>
          </p:cNvSpPr>
          <p:nvPr>
            <p:ph type="sldNum" sz="quarter" idx="12"/>
          </p:nvPr>
        </p:nvSpPr>
        <p:spPr/>
        <p:txBody>
          <a:bodyPr/>
          <a:lstStyle/>
          <a:p>
            <a:fld id="{12DC49B8-E5E0-4946-B84E-E66DF14B47A0}" type="slidenum">
              <a:rPr lang="pt-BR" smtClean="0"/>
              <a:t>‹nº›</a:t>
            </a:fld>
            <a:endParaRPr lang="pt-BR" dirty="0"/>
          </a:p>
        </p:txBody>
      </p:sp>
    </p:spTree>
    <p:extLst>
      <p:ext uri="{BB962C8B-B14F-4D97-AF65-F5344CB8AC3E}">
        <p14:creationId xmlns:p14="http://schemas.microsoft.com/office/powerpoint/2010/main" val="6341745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Conteúdo 2"/>
          <p:cNvSpPr>
            <a:spLocks noGrp="1"/>
          </p:cNvSpPr>
          <p:nvPr>
            <p:ph sz="half" idx="1"/>
          </p:nvPr>
        </p:nvSpPr>
        <p:spPr>
          <a:xfrm>
            <a:off x="838200" y="1825625"/>
            <a:ext cx="5181600" cy="435133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p:cNvSpPr>
            <a:spLocks noGrp="1"/>
          </p:cNvSpPr>
          <p:nvPr>
            <p:ph sz="half" idx="2"/>
          </p:nvPr>
        </p:nvSpPr>
        <p:spPr>
          <a:xfrm>
            <a:off x="6172200" y="1825625"/>
            <a:ext cx="5181600" cy="435133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p:cNvSpPr>
            <a:spLocks noGrp="1"/>
          </p:cNvSpPr>
          <p:nvPr>
            <p:ph type="dt" sz="half" idx="10"/>
          </p:nvPr>
        </p:nvSpPr>
        <p:spPr/>
        <p:txBody>
          <a:bodyPr/>
          <a:lstStyle/>
          <a:p>
            <a:fld id="{E82A17E5-379D-4CCC-BD84-B3E98858446B}" type="datetimeFigureOut">
              <a:rPr lang="pt-BR" smtClean="0"/>
              <a:t>24/08/2022</a:t>
            </a:fld>
            <a:endParaRPr lang="pt-BR" dirty="0"/>
          </a:p>
        </p:txBody>
      </p:sp>
      <p:sp>
        <p:nvSpPr>
          <p:cNvPr id="6" name="Espaço Reservado para Rodapé 5"/>
          <p:cNvSpPr>
            <a:spLocks noGrp="1"/>
          </p:cNvSpPr>
          <p:nvPr>
            <p:ph type="ftr" sz="quarter" idx="11"/>
          </p:nvPr>
        </p:nvSpPr>
        <p:spPr/>
        <p:txBody>
          <a:bodyPr/>
          <a:lstStyle/>
          <a:p>
            <a:endParaRPr lang="pt-BR" dirty="0"/>
          </a:p>
        </p:txBody>
      </p:sp>
      <p:sp>
        <p:nvSpPr>
          <p:cNvPr id="7" name="Espaço Reservado para Número de Slide 6"/>
          <p:cNvSpPr>
            <a:spLocks noGrp="1"/>
          </p:cNvSpPr>
          <p:nvPr>
            <p:ph type="sldNum" sz="quarter" idx="12"/>
          </p:nvPr>
        </p:nvSpPr>
        <p:spPr/>
        <p:txBody>
          <a:bodyPr/>
          <a:lstStyle/>
          <a:p>
            <a:fld id="{12DC49B8-E5E0-4946-B84E-E66DF14B47A0}" type="slidenum">
              <a:rPr lang="pt-BR" smtClean="0"/>
              <a:t>‹nº›</a:t>
            </a:fld>
            <a:endParaRPr lang="pt-BR" dirty="0"/>
          </a:p>
        </p:txBody>
      </p:sp>
    </p:spTree>
    <p:extLst>
      <p:ext uri="{BB962C8B-B14F-4D97-AF65-F5344CB8AC3E}">
        <p14:creationId xmlns:p14="http://schemas.microsoft.com/office/powerpoint/2010/main" val="31059095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 texto mestre</a:t>
            </a:r>
          </a:p>
        </p:txBody>
      </p:sp>
      <p:sp>
        <p:nvSpPr>
          <p:cNvPr id="4" name="Espaço Reservado para Conteúdo 3"/>
          <p:cNvSpPr>
            <a:spLocks noGrp="1"/>
          </p:cNvSpPr>
          <p:nvPr>
            <p:ph sz="half" idx="2"/>
          </p:nvPr>
        </p:nvSpPr>
        <p:spPr>
          <a:xfrm>
            <a:off x="839788" y="2505075"/>
            <a:ext cx="5157787" cy="368458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 texto mestre</a:t>
            </a:r>
          </a:p>
        </p:txBody>
      </p:sp>
      <p:sp>
        <p:nvSpPr>
          <p:cNvPr id="6" name="Espaço Reservado para Conteúdo 5"/>
          <p:cNvSpPr>
            <a:spLocks noGrp="1"/>
          </p:cNvSpPr>
          <p:nvPr>
            <p:ph sz="quarter" idx="4"/>
          </p:nvPr>
        </p:nvSpPr>
        <p:spPr>
          <a:xfrm>
            <a:off x="6172200" y="2505075"/>
            <a:ext cx="5183188" cy="368458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p:cNvSpPr>
            <a:spLocks noGrp="1"/>
          </p:cNvSpPr>
          <p:nvPr>
            <p:ph type="dt" sz="half" idx="10"/>
          </p:nvPr>
        </p:nvSpPr>
        <p:spPr/>
        <p:txBody>
          <a:bodyPr/>
          <a:lstStyle/>
          <a:p>
            <a:fld id="{E82A17E5-379D-4CCC-BD84-B3E98858446B}" type="datetimeFigureOut">
              <a:rPr lang="pt-BR" smtClean="0"/>
              <a:t>24/08/2022</a:t>
            </a:fld>
            <a:endParaRPr lang="pt-BR" dirty="0"/>
          </a:p>
        </p:txBody>
      </p:sp>
      <p:sp>
        <p:nvSpPr>
          <p:cNvPr id="8" name="Espaço Reservado para Rodapé 7"/>
          <p:cNvSpPr>
            <a:spLocks noGrp="1"/>
          </p:cNvSpPr>
          <p:nvPr>
            <p:ph type="ftr" sz="quarter" idx="11"/>
          </p:nvPr>
        </p:nvSpPr>
        <p:spPr/>
        <p:txBody>
          <a:bodyPr/>
          <a:lstStyle/>
          <a:p>
            <a:endParaRPr lang="pt-BR" dirty="0"/>
          </a:p>
        </p:txBody>
      </p:sp>
      <p:sp>
        <p:nvSpPr>
          <p:cNvPr id="9" name="Espaço Reservado para Número de Slide 8"/>
          <p:cNvSpPr>
            <a:spLocks noGrp="1"/>
          </p:cNvSpPr>
          <p:nvPr>
            <p:ph type="sldNum" sz="quarter" idx="12"/>
          </p:nvPr>
        </p:nvSpPr>
        <p:spPr/>
        <p:txBody>
          <a:bodyPr/>
          <a:lstStyle/>
          <a:p>
            <a:fld id="{12DC49B8-E5E0-4946-B84E-E66DF14B47A0}" type="slidenum">
              <a:rPr lang="pt-BR" smtClean="0"/>
              <a:t>‹nº›</a:t>
            </a:fld>
            <a:endParaRPr lang="pt-BR" dirty="0"/>
          </a:p>
        </p:txBody>
      </p:sp>
    </p:spTree>
    <p:extLst>
      <p:ext uri="{BB962C8B-B14F-4D97-AF65-F5344CB8AC3E}">
        <p14:creationId xmlns:p14="http://schemas.microsoft.com/office/powerpoint/2010/main" val="26147047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Data 2"/>
          <p:cNvSpPr>
            <a:spLocks noGrp="1"/>
          </p:cNvSpPr>
          <p:nvPr>
            <p:ph type="dt" sz="half" idx="10"/>
          </p:nvPr>
        </p:nvSpPr>
        <p:spPr/>
        <p:txBody>
          <a:bodyPr/>
          <a:lstStyle/>
          <a:p>
            <a:fld id="{E82A17E5-379D-4CCC-BD84-B3E98858446B}" type="datetimeFigureOut">
              <a:rPr lang="pt-BR" smtClean="0"/>
              <a:t>24/08/2022</a:t>
            </a:fld>
            <a:endParaRPr lang="pt-BR" dirty="0"/>
          </a:p>
        </p:txBody>
      </p:sp>
      <p:sp>
        <p:nvSpPr>
          <p:cNvPr id="4" name="Espaço Reservado para Rodapé 3"/>
          <p:cNvSpPr>
            <a:spLocks noGrp="1"/>
          </p:cNvSpPr>
          <p:nvPr>
            <p:ph type="ftr" sz="quarter" idx="11"/>
          </p:nvPr>
        </p:nvSpPr>
        <p:spPr/>
        <p:txBody>
          <a:bodyPr/>
          <a:lstStyle/>
          <a:p>
            <a:endParaRPr lang="pt-BR" dirty="0"/>
          </a:p>
        </p:txBody>
      </p:sp>
      <p:sp>
        <p:nvSpPr>
          <p:cNvPr id="5" name="Espaço Reservado para Número de Slide 4"/>
          <p:cNvSpPr>
            <a:spLocks noGrp="1"/>
          </p:cNvSpPr>
          <p:nvPr>
            <p:ph type="sldNum" sz="quarter" idx="12"/>
          </p:nvPr>
        </p:nvSpPr>
        <p:spPr/>
        <p:txBody>
          <a:bodyPr/>
          <a:lstStyle/>
          <a:p>
            <a:fld id="{12DC49B8-E5E0-4946-B84E-E66DF14B47A0}" type="slidenum">
              <a:rPr lang="pt-BR" smtClean="0"/>
              <a:t>‹nº›</a:t>
            </a:fld>
            <a:endParaRPr lang="pt-BR" dirty="0"/>
          </a:p>
        </p:txBody>
      </p:sp>
    </p:spTree>
    <p:extLst>
      <p:ext uri="{BB962C8B-B14F-4D97-AF65-F5344CB8AC3E}">
        <p14:creationId xmlns:p14="http://schemas.microsoft.com/office/powerpoint/2010/main" val="35606966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E82A17E5-379D-4CCC-BD84-B3E98858446B}" type="datetimeFigureOut">
              <a:rPr lang="pt-BR" smtClean="0"/>
              <a:t>24/08/2022</a:t>
            </a:fld>
            <a:endParaRPr lang="pt-BR" dirty="0"/>
          </a:p>
        </p:txBody>
      </p:sp>
      <p:sp>
        <p:nvSpPr>
          <p:cNvPr id="3" name="Espaço Reservado para Rodapé 2"/>
          <p:cNvSpPr>
            <a:spLocks noGrp="1"/>
          </p:cNvSpPr>
          <p:nvPr>
            <p:ph type="ftr" sz="quarter" idx="11"/>
          </p:nvPr>
        </p:nvSpPr>
        <p:spPr/>
        <p:txBody>
          <a:bodyPr/>
          <a:lstStyle/>
          <a:p>
            <a:endParaRPr lang="pt-BR" dirty="0"/>
          </a:p>
        </p:txBody>
      </p:sp>
      <p:sp>
        <p:nvSpPr>
          <p:cNvPr id="4" name="Espaço Reservado para Número de Slide 3"/>
          <p:cNvSpPr>
            <a:spLocks noGrp="1"/>
          </p:cNvSpPr>
          <p:nvPr>
            <p:ph type="sldNum" sz="quarter" idx="12"/>
          </p:nvPr>
        </p:nvSpPr>
        <p:spPr/>
        <p:txBody>
          <a:bodyPr/>
          <a:lstStyle/>
          <a:p>
            <a:fld id="{12DC49B8-E5E0-4946-B84E-E66DF14B47A0}" type="slidenum">
              <a:rPr lang="pt-BR" smtClean="0"/>
              <a:t>‹nº›</a:t>
            </a:fld>
            <a:endParaRPr lang="pt-BR" dirty="0"/>
          </a:p>
        </p:txBody>
      </p:sp>
    </p:spTree>
    <p:extLst>
      <p:ext uri="{BB962C8B-B14F-4D97-AF65-F5344CB8AC3E}">
        <p14:creationId xmlns:p14="http://schemas.microsoft.com/office/powerpoint/2010/main" val="3198539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 texto mestre</a:t>
            </a:r>
          </a:p>
        </p:txBody>
      </p:sp>
      <p:sp>
        <p:nvSpPr>
          <p:cNvPr id="5" name="Espaço Reservado para Data 4"/>
          <p:cNvSpPr>
            <a:spLocks noGrp="1"/>
          </p:cNvSpPr>
          <p:nvPr>
            <p:ph type="dt" sz="half" idx="10"/>
          </p:nvPr>
        </p:nvSpPr>
        <p:spPr/>
        <p:txBody>
          <a:bodyPr/>
          <a:lstStyle/>
          <a:p>
            <a:fld id="{E82A17E5-379D-4CCC-BD84-B3E98858446B}" type="datetimeFigureOut">
              <a:rPr lang="pt-BR" smtClean="0"/>
              <a:t>24/08/2022</a:t>
            </a:fld>
            <a:endParaRPr lang="pt-BR" dirty="0"/>
          </a:p>
        </p:txBody>
      </p:sp>
      <p:sp>
        <p:nvSpPr>
          <p:cNvPr id="6" name="Espaço Reservado para Rodapé 5"/>
          <p:cNvSpPr>
            <a:spLocks noGrp="1"/>
          </p:cNvSpPr>
          <p:nvPr>
            <p:ph type="ftr" sz="quarter" idx="11"/>
          </p:nvPr>
        </p:nvSpPr>
        <p:spPr/>
        <p:txBody>
          <a:bodyPr/>
          <a:lstStyle/>
          <a:p>
            <a:endParaRPr lang="pt-BR" dirty="0"/>
          </a:p>
        </p:txBody>
      </p:sp>
      <p:sp>
        <p:nvSpPr>
          <p:cNvPr id="7" name="Espaço Reservado para Número de Slide 6"/>
          <p:cNvSpPr>
            <a:spLocks noGrp="1"/>
          </p:cNvSpPr>
          <p:nvPr>
            <p:ph type="sldNum" sz="quarter" idx="12"/>
          </p:nvPr>
        </p:nvSpPr>
        <p:spPr/>
        <p:txBody>
          <a:bodyPr/>
          <a:lstStyle/>
          <a:p>
            <a:fld id="{12DC49B8-E5E0-4946-B84E-E66DF14B47A0}" type="slidenum">
              <a:rPr lang="pt-BR" smtClean="0"/>
              <a:t>‹nº›</a:t>
            </a:fld>
            <a:endParaRPr lang="pt-BR" dirty="0"/>
          </a:p>
        </p:txBody>
      </p:sp>
    </p:spTree>
    <p:extLst>
      <p:ext uri="{BB962C8B-B14F-4D97-AF65-F5344CB8AC3E}">
        <p14:creationId xmlns:p14="http://schemas.microsoft.com/office/powerpoint/2010/main" val="2049439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dirty="0"/>
          </a:p>
        </p:txBody>
      </p:sp>
      <p:sp>
        <p:nvSpPr>
          <p:cNvPr id="4" name="Espaço Reservado para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 texto mestre</a:t>
            </a:r>
          </a:p>
        </p:txBody>
      </p:sp>
      <p:sp>
        <p:nvSpPr>
          <p:cNvPr id="5" name="Espaço Reservado para Data 4"/>
          <p:cNvSpPr>
            <a:spLocks noGrp="1"/>
          </p:cNvSpPr>
          <p:nvPr>
            <p:ph type="dt" sz="half" idx="10"/>
          </p:nvPr>
        </p:nvSpPr>
        <p:spPr/>
        <p:txBody>
          <a:bodyPr/>
          <a:lstStyle/>
          <a:p>
            <a:fld id="{E82A17E5-379D-4CCC-BD84-B3E98858446B}" type="datetimeFigureOut">
              <a:rPr lang="pt-BR" smtClean="0"/>
              <a:t>24/08/2022</a:t>
            </a:fld>
            <a:endParaRPr lang="pt-BR" dirty="0"/>
          </a:p>
        </p:txBody>
      </p:sp>
      <p:sp>
        <p:nvSpPr>
          <p:cNvPr id="6" name="Espaço Reservado para Rodapé 5"/>
          <p:cNvSpPr>
            <a:spLocks noGrp="1"/>
          </p:cNvSpPr>
          <p:nvPr>
            <p:ph type="ftr" sz="quarter" idx="11"/>
          </p:nvPr>
        </p:nvSpPr>
        <p:spPr/>
        <p:txBody>
          <a:bodyPr/>
          <a:lstStyle/>
          <a:p>
            <a:endParaRPr lang="pt-BR" dirty="0"/>
          </a:p>
        </p:txBody>
      </p:sp>
      <p:sp>
        <p:nvSpPr>
          <p:cNvPr id="7" name="Espaço Reservado para Número de Slide 6"/>
          <p:cNvSpPr>
            <a:spLocks noGrp="1"/>
          </p:cNvSpPr>
          <p:nvPr>
            <p:ph type="sldNum" sz="quarter" idx="12"/>
          </p:nvPr>
        </p:nvSpPr>
        <p:spPr/>
        <p:txBody>
          <a:bodyPr/>
          <a:lstStyle/>
          <a:p>
            <a:fld id="{12DC49B8-E5E0-4946-B84E-E66DF14B47A0}" type="slidenum">
              <a:rPr lang="pt-BR" smtClean="0"/>
              <a:t>‹nº›</a:t>
            </a:fld>
            <a:endParaRPr lang="pt-BR" dirty="0"/>
          </a:p>
        </p:txBody>
      </p:sp>
    </p:spTree>
    <p:extLst>
      <p:ext uri="{BB962C8B-B14F-4D97-AF65-F5344CB8AC3E}">
        <p14:creationId xmlns:p14="http://schemas.microsoft.com/office/powerpoint/2010/main" val="10690563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Texto Vertical 2"/>
          <p:cNvSpPr>
            <a:spLocks noGrp="1"/>
          </p:cNvSpPr>
          <p:nvPr>
            <p:ph type="body" orient="vert" idx="1"/>
          </p:nvPr>
        </p:nvSpPr>
        <p:spPr/>
        <p:txBody>
          <a:bodyPr vert="eaVert"/>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E82A17E5-379D-4CCC-BD84-B3E98858446B}" type="datetimeFigureOut">
              <a:rPr lang="pt-BR" smtClean="0"/>
              <a:t>24/08/2022</a:t>
            </a:fld>
            <a:endParaRPr lang="pt-BR" dirty="0"/>
          </a:p>
        </p:txBody>
      </p:sp>
      <p:sp>
        <p:nvSpPr>
          <p:cNvPr id="5" name="Espaço Reservado para Rodapé 4"/>
          <p:cNvSpPr>
            <a:spLocks noGrp="1"/>
          </p:cNvSpPr>
          <p:nvPr>
            <p:ph type="ftr" sz="quarter" idx="11"/>
          </p:nvPr>
        </p:nvSpPr>
        <p:spPr/>
        <p:txBody>
          <a:bodyPr/>
          <a:lstStyle/>
          <a:p>
            <a:endParaRPr lang="pt-BR" dirty="0"/>
          </a:p>
        </p:txBody>
      </p:sp>
      <p:sp>
        <p:nvSpPr>
          <p:cNvPr id="6" name="Espaço Reservado para Número de Slide 5"/>
          <p:cNvSpPr>
            <a:spLocks noGrp="1"/>
          </p:cNvSpPr>
          <p:nvPr>
            <p:ph type="sldNum" sz="quarter" idx="12"/>
          </p:nvPr>
        </p:nvSpPr>
        <p:spPr/>
        <p:txBody>
          <a:bodyPr/>
          <a:lstStyle/>
          <a:p>
            <a:fld id="{12DC49B8-E5E0-4946-B84E-E66DF14B47A0}" type="slidenum">
              <a:rPr lang="pt-BR" smtClean="0"/>
              <a:t>‹nº›</a:t>
            </a:fld>
            <a:endParaRPr lang="pt-BR" dirty="0"/>
          </a:p>
        </p:txBody>
      </p:sp>
    </p:spTree>
    <p:extLst>
      <p:ext uri="{BB962C8B-B14F-4D97-AF65-F5344CB8AC3E}">
        <p14:creationId xmlns:p14="http://schemas.microsoft.com/office/powerpoint/2010/main" val="32518709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p:cNvSpPr>
            <a:spLocks noGrp="1"/>
          </p:cNvSpPr>
          <p:nvPr>
            <p:ph type="body" orient="vert" idx="1"/>
          </p:nvPr>
        </p:nvSpPr>
        <p:spPr>
          <a:xfrm>
            <a:off x="838200" y="365125"/>
            <a:ext cx="7734300" cy="5811838"/>
          </a:xfrm>
        </p:spPr>
        <p:txBody>
          <a:bodyPr vert="eaVert"/>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E82A17E5-379D-4CCC-BD84-B3E98858446B}" type="datetimeFigureOut">
              <a:rPr lang="pt-BR" smtClean="0"/>
              <a:t>24/08/2022</a:t>
            </a:fld>
            <a:endParaRPr lang="pt-BR" dirty="0"/>
          </a:p>
        </p:txBody>
      </p:sp>
      <p:sp>
        <p:nvSpPr>
          <p:cNvPr id="5" name="Espaço Reservado para Rodapé 4"/>
          <p:cNvSpPr>
            <a:spLocks noGrp="1"/>
          </p:cNvSpPr>
          <p:nvPr>
            <p:ph type="ftr" sz="quarter" idx="11"/>
          </p:nvPr>
        </p:nvSpPr>
        <p:spPr/>
        <p:txBody>
          <a:bodyPr/>
          <a:lstStyle/>
          <a:p>
            <a:endParaRPr lang="pt-BR" dirty="0"/>
          </a:p>
        </p:txBody>
      </p:sp>
      <p:sp>
        <p:nvSpPr>
          <p:cNvPr id="6" name="Espaço Reservado para Número de Slide 5"/>
          <p:cNvSpPr>
            <a:spLocks noGrp="1"/>
          </p:cNvSpPr>
          <p:nvPr>
            <p:ph type="sldNum" sz="quarter" idx="12"/>
          </p:nvPr>
        </p:nvSpPr>
        <p:spPr/>
        <p:txBody>
          <a:bodyPr/>
          <a:lstStyle/>
          <a:p>
            <a:fld id="{12DC49B8-E5E0-4946-B84E-E66DF14B47A0}" type="slidenum">
              <a:rPr lang="pt-BR" smtClean="0"/>
              <a:t>‹nº›</a:t>
            </a:fld>
            <a:endParaRPr lang="pt-BR" dirty="0"/>
          </a:p>
        </p:txBody>
      </p:sp>
    </p:spTree>
    <p:extLst>
      <p:ext uri="{BB962C8B-B14F-4D97-AF65-F5344CB8AC3E}">
        <p14:creationId xmlns:p14="http://schemas.microsoft.com/office/powerpoint/2010/main" val="3958947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2A17E5-379D-4CCC-BD84-B3E98858446B}" type="datetimeFigureOut">
              <a:rPr lang="pt-BR" smtClean="0"/>
              <a:t>24/08/2022</a:t>
            </a:fld>
            <a:endParaRPr lang="pt-BR" dirty="0"/>
          </a:p>
        </p:txBody>
      </p:sp>
      <p:sp>
        <p:nvSpPr>
          <p:cNvPr id="5" name="Espaço Reservado para Rodapé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dirty="0"/>
          </a:p>
        </p:txBody>
      </p:sp>
      <p:sp>
        <p:nvSpPr>
          <p:cNvPr id="6" name="Espaço Reservado para Número de Slid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2DC49B8-E5E0-4946-B84E-E66DF14B47A0}" type="slidenum">
              <a:rPr lang="pt-BR" smtClean="0"/>
              <a:t>‹nº›</a:t>
            </a:fld>
            <a:endParaRPr lang="pt-BR" dirty="0"/>
          </a:p>
        </p:txBody>
      </p:sp>
    </p:spTree>
    <p:extLst>
      <p:ext uri="{BB962C8B-B14F-4D97-AF65-F5344CB8AC3E}">
        <p14:creationId xmlns:p14="http://schemas.microsoft.com/office/powerpoint/2010/main" val="18476618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2435414" cy="606049"/>
          </a:xfrm>
          <a:prstGeom prst="rect">
            <a:avLst/>
          </a:prstGeom>
          <a:noFill/>
          <a:extLst>
            <a:ext uri="{909E8E84-426E-40DD-AFC4-6F175D3DCCD1}">
              <a14:hiddenFill xmlns:a14="http://schemas.microsoft.com/office/drawing/2010/main">
                <a:solidFill>
                  <a:srgbClr val="FFFFFF"/>
                </a:solidFill>
              </a14:hiddenFill>
            </a:ext>
          </a:extLst>
        </p:spPr>
      </p:pic>
      <p:sp>
        <p:nvSpPr>
          <p:cNvPr id="2" name="Título 1"/>
          <p:cNvSpPr>
            <a:spLocks noGrp="1"/>
          </p:cNvSpPr>
          <p:nvPr>
            <p:ph type="ctrTitle"/>
          </p:nvPr>
        </p:nvSpPr>
        <p:spPr>
          <a:xfrm>
            <a:off x="4388415" y="1070866"/>
            <a:ext cx="3415170" cy="1761136"/>
          </a:xfrm>
        </p:spPr>
        <p:txBody>
          <a:bodyPr>
            <a:normAutofit/>
          </a:bodyPr>
          <a:lstStyle/>
          <a:p>
            <a:r>
              <a:rPr lang="pt-BR" sz="9600" dirty="0">
                <a:ln>
                  <a:solidFill>
                    <a:schemeClr val="accent1">
                      <a:lumMod val="75000"/>
                    </a:schemeClr>
                  </a:solidFill>
                </a:ln>
                <a:effectLst>
                  <a:outerShdw blurRad="50800" dist="38100" dir="18900000" algn="bl" rotWithShape="0">
                    <a:prstClr val="black">
                      <a:alpha val="40000"/>
                    </a:prstClr>
                  </a:outerShdw>
                </a:effectLst>
                <a:latin typeface="Arial Black" panose="020B0A04020102020204" pitchFamily="34" charset="0"/>
              </a:rPr>
              <a:t>BCT</a:t>
            </a:r>
          </a:p>
        </p:txBody>
      </p:sp>
      <p:sp>
        <p:nvSpPr>
          <p:cNvPr id="6" name="CaixaDeTexto 5"/>
          <p:cNvSpPr txBox="1"/>
          <p:nvPr/>
        </p:nvSpPr>
        <p:spPr>
          <a:xfrm>
            <a:off x="2675525" y="4864377"/>
            <a:ext cx="684095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4800" b="1" i="0" u="none" strike="noStrike" kern="1200" cap="none" spc="0" normalizeH="0" baseline="0" noProof="0" dirty="0">
                <a:ln>
                  <a:noFill/>
                </a:ln>
                <a:solidFill>
                  <a:prstClr val="black"/>
                </a:solidFill>
                <a:effectLst/>
                <a:uLnTx/>
                <a:uFillTx/>
                <a:latin typeface="Arial Black" panose="020B0A04020102020204" pitchFamily="34" charset="0"/>
                <a:ea typeface="+mn-ea"/>
                <a:cs typeface="Arial" panose="020B0604020202020204" pitchFamily="34" charset="0"/>
              </a:rPr>
              <a:t>ICA 100-37</a:t>
            </a:r>
            <a:endParaRPr kumimoji="0" lang="pt-BR" sz="4800" b="1" i="0" u="none" strike="noStrike" kern="1200" cap="none" spc="0" normalizeH="0" baseline="0" noProof="0" dirty="0">
              <a:ln>
                <a:solidFill>
                  <a:srgbClr val="5B9BD5">
                    <a:lumMod val="75000"/>
                  </a:srgbClr>
                </a:solidFill>
              </a:ln>
              <a:solidFill>
                <a:prstClr val="black"/>
              </a:solidFill>
              <a:effectLst>
                <a:outerShdw blurRad="63500" sx="102000" sy="102000" algn="ctr" rotWithShape="0">
                  <a:prstClr val="black">
                    <a:alpha val="40000"/>
                  </a:prstClr>
                </a:outerShdw>
              </a:effectLst>
              <a:uLnTx/>
              <a:uFillTx/>
              <a:latin typeface="Arial Black" panose="020B0A04020102020204" pitchFamily="34" charset="0"/>
              <a:ea typeface="+mn-ea"/>
              <a:cs typeface="+mn-cs"/>
            </a:endParaRPr>
          </a:p>
        </p:txBody>
      </p:sp>
      <p:pic>
        <p:nvPicPr>
          <p:cNvPr id="8194" name="Picture 2" descr="Brevê de Controle de Tráfego Aéreo da Aeronáutica - Asa Artigos Militares"/>
          <p:cNvPicPr>
            <a:picLocks noChangeAspect="1" noChangeArrowheads="1"/>
          </p:cNvPicPr>
          <p:nvPr/>
        </p:nvPicPr>
        <p:blipFill rotWithShape="1">
          <a:blip r:embed="rId3">
            <a:extLst>
              <a:ext uri="{28A0092B-C50C-407E-A947-70E740481C1C}">
                <a14:useLocalDpi xmlns:a14="http://schemas.microsoft.com/office/drawing/2010/main" val="0"/>
              </a:ext>
            </a:extLst>
          </a:blip>
          <a:srcRect l="8255" t="11755" r="9441" b="40713"/>
          <a:stretch/>
        </p:blipFill>
        <p:spPr bwMode="auto">
          <a:xfrm>
            <a:off x="2200468" y="3011063"/>
            <a:ext cx="7791063" cy="1674253"/>
          </a:xfrm>
          <a:prstGeom prst="rect">
            <a:avLst/>
          </a:prstGeom>
          <a:noFill/>
          <a:effectLst>
            <a:outerShdw blurRad="76200" dir="13500000" sy="23000" kx="1200000" algn="br" rotWithShape="0">
              <a:prstClr val="black">
                <a:alpha val="20000"/>
              </a:prstClr>
            </a:outerShdw>
          </a:effectLst>
          <a:extLst>
            <a:ext uri="{909E8E84-426E-40DD-AFC4-6F175D3DCCD1}">
              <a14:hiddenFill xmlns:a14="http://schemas.microsoft.com/office/drawing/2010/main">
                <a:solidFill>
                  <a:srgbClr val="FFFFFF"/>
                </a:solidFill>
              </a14:hiddenFill>
            </a:ext>
          </a:extLst>
        </p:spPr>
      </p:pic>
      <p:sp>
        <p:nvSpPr>
          <p:cNvPr id="7" name="CaixaDeTexto 6"/>
          <p:cNvSpPr txBox="1"/>
          <p:nvPr/>
        </p:nvSpPr>
        <p:spPr>
          <a:xfrm>
            <a:off x="8366077" y="311636"/>
            <a:ext cx="3516508"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400" b="1" i="0" u="none" strike="noStrike" kern="1200" cap="none" spc="0" normalizeH="0" baseline="0" noProof="0" dirty="0">
                <a:ln>
                  <a:noFill/>
                </a:ln>
                <a:solidFill>
                  <a:srgbClr val="4472C4">
                    <a:lumMod val="75000"/>
                  </a:srgbClr>
                </a:solidFill>
                <a:effectLst/>
                <a:uLnTx/>
                <a:uFillTx/>
                <a:latin typeface="Arial Black" panose="020B0A04020102020204" pitchFamily="34" charset="0"/>
                <a:ea typeface="+mn-ea"/>
                <a:cs typeface="+mn-cs"/>
              </a:rPr>
              <a:t>Prof. Ailton Pinheiro</a:t>
            </a:r>
          </a:p>
        </p:txBody>
      </p:sp>
      <p:sp>
        <p:nvSpPr>
          <p:cNvPr id="8" name="CaixaDeTexto 7"/>
          <p:cNvSpPr txBox="1"/>
          <p:nvPr/>
        </p:nvSpPr>
        <p:spPr>
          <a:xfrm>
            <a:off x="2523125" y="5994677"/>
            <a:ext cx="684095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1" i="0" u="none" strike="noStrike" kern="1200" cap="none" spc="0" normalizeH="0" baseline="0" noProof="0" dirty="0">
                <a:ln>
                  <a:noFill/>
                </a:ln>
                <a:solidFill>
                  <a:prstClr val="black"/>
                </a:solidFill>
                <a:effectLst/>
                <a:uLnTx/>
                <a:uFillTx/>
                <a:latin typeface="Arial Black" panose="020B0A04020102020204" pitchFamily="34" charset="0"/>
                <a:ea typeface="+mn-ea"/>
                <a:cs typeface="Arial" panose="020B0604020202020204" pitchFamily="34" charset="0"/>
              </a:rPr>
              <a:t>Aula 02.08</a:t>
            </a:r>
            <a:endParaRPr kumimoji="0" lang="pt-BR" sz="2800" b="1" i="0" u="none" strike="noStrike" kern="1200" cap="none" spc="0" normalizeH="0" baseline="0" noProof="0" dirty="0">
              <a:ln>
                <a:solidFill>
                  <a:srgbClr val="5B9BD5">
                    <a:lumMod val="75000"/>
                  </a:srgbClr>
                </a:solidFill>
              </a:ln>
              <a:solidFill>
                <a:prstClr val="black"/>
              </a:solidFill>
              <a:effectLst>
                <a:outerShdw blurRad="63500" sx="102000" sy="102000" algn="ctr" rotWithShape="0">
                  <a:prstClr val="black">
                    <a:alpha val="40000"/>
                  </a:prstClr>
                </a:outerShdw>
              </a:effectLst>
              <a:uLnTx/>
              <a:uFillTx/>
              <a:latin typeface="Arial Black" panose="020B0A04020102020204" pitchFamily="34" charset="0"/>
              <a:ea typeface="+mn-ea"/>
              <a:cs typeface="+mn-cs"/>
            </a:endParaRPr>
          </a:p>
        </p:txBody>
      </p:sp>
    </p:spTree>
    <p:extLst>
      <p:ext uri="{BB962C8B-B14F-4D97-AF65-F5344CB8AC3E}">
        <p14:creationId xmlns:p14="http://schemas.microsoft.com/office/powerpoint/2010/main" val="414579055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8194"/>
                                        </p:tgtEl>
                                        <p:attrNameLst>
                                          <p:attrName>style.visibility</p:attrName>
                                        </p:attrNameLst>
                                      </p:cBhvr>
                                      <p:to>
                                        <p:strVal val="visible"/>
                                      </p:to>
                                    </p:set>
                                    <p:animEffect transition="in" filter="fade">
                                      <p:cBhvr>
                                        <p:cTn id="12" dur="1000"/>
                                        <p:tgtEl>
                                          <p:spTgt spid="8194"/>
                                        </p:tgtEl>
                                      </p:cBhvr>
                                    </p:animEffect>
                                    <p:anim calcmode="lin" valueType="num">
                                      <p:cBhvr>
                                        <p:cTn id="13" dur="1000" fill="hold"/>
                                        <p:tgtEl>
                                          <p:spTgt spid="8194"/>
                                        </p:tgtEl>
                                        <p:attrNameLst>
                                          <p:attrName>ppt_x</p:attrName>
                                        </p:attrNameLst>
                                      </p:cBhvr>
                                      <p:tavLst>
                                        <p:tav tm="0">
                                          <p:val>
                                            <p:strVal val="#ppt_x"/>
                                          </p:val>
                                        </p:tav>
                                        <p:tav tm="100000">
                                          <p:val>
                                            <p:strVal val="#ppt_x"/>
                                          </p:val>
                                        </p:tav>
                                      </p:tavLst>
                                    </p:anim>
                                    <p:anim calcmode="lin" valueType="num">
                                      <p:cBhvr>
                                        <p:cTn id="14" dur="1000" fill="hold"/>
                                        <p:tgtEl>
                                          <p:spTgt spid="8194"/>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2" presetClass="entr" presetSubtype="0"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1000"/>
                                        <p:tgtEl>
                                          <p:spTgt spid="6"/>
                                        </p:tgtEl>
                                      </p:cBhvr>
                                    </p:animEffect>
                                    <p:anim calcmode="lin" valueType="num">
                                      <p:cBhvr>
                                        <p:cTn id="19" dur="1000" fill="hold"/>
                                        <p:tgtEl>
                                          <p:spTgt spid="6"/>
                                        </p:tgtEl>
                                        <p:attrNameLst>
                                          <p:attrName>ppt_x</p:attrName>
                                        </p:attrNameLst>
                                      </p:cBhvr>
                                      <p:tavLst>
                                        <p:tav tm="0">
                                          <p:val>
                                            <p:strVal val="#ppt_x"/>
                                          </p:val>
                                        </p:tav>
                                        <p:tav tm="100000">
                                          <p:val>
                                            <p:strVal val="#ppt_x"/>
                                          </p:val>
                                        </p:tav>
                                      </p:tavLst>
                                    </p:anim>
                                    <p:anim calcmode="lin" valueType="num">
                                      <p:cBhvr>
                                        <p:cTn id="20" dur="1000" fill="hold"/>
                                        <p:tgtEl>
                                          <p:spTgt spid="6"/>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1000"/>
                                        <p:tgtEl>
                                          <p:spTgt spid="8"/>
                                        </p:tgtEl>
                                      </p:cBhvr>
                                    </p:animEffect>
                                    <p:anim calcmode="lin" valueType="num">
                                      <p:cBhvr>
                                        <p:cTn id="24" dur="1000" fill="hold"/>
                                        <p:tgtEl>
                                          <p:spTgt spid="8"/>
                                        </p:tgtEl>
                                        <p:attrNameLst>
                                          <p:attrName>ppt_x</p:attrName>
                                        </p:attrNameLst>
                                      </p:cBhvr>
                                      <p:tavLst>
                                        <p:tav tm="0">
                                          <p:val>
                                            <p:strVal val="#ppt_x"/>
                                          </p:val>
                                        </p:tav>
                                        <p:tav tm="100000">
                                          <p:val>
                                            <p:strVal val="#ppt_x"/>
                                          </p:val>
                                        </p:tav>
                                      </p:tavLst>
                                    </p:anim>
                                    <p:anim calcmode="lin" valueType="num">
                                      <p:cBhvr>
                                        <p:cTn id="25"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8"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2435414" cy="606049"/>
          </a:xfrm>
          <a:prstGeom prst="rect">
            <a:avLst/>
          </a:prstGeom>
          <a:noFill/>
          <a:extLst>
            <a:ext uri="{909E8E84-426E-40DD-AFC4-6F175D3DCCD1}">
              <a14:hiddenFill xmlns:a14="http://schemas.microsoft.com/office/drawing/2010/main">
                <a:solidFill>
                  <a:srgbClr val="FFFFFF"/>
                </a:solidFill>
              </a14:hiddenFill>
            </a:ext>
          </a:extLst>
        </p:spPr>
      </p:pic>
      <p:sp>
        <p:nvSpPr>
          <p:cNvPr id="2" name="Título 1"/>
          <p:cNvSpPr>
            <a:spLocks noGrp="1"/>
          </p:cNvSpPr>
          <p:nvPr>
            <p:ph type="ctrTitle"/>
          </p:nvPr>
        </p:nvSpPr>
        <p:spPr>
          <a:xfrm>
            <a:off x="4388415" y="1070866"/>
            <a:ext cx="3415170" cy="1761136"/>
          </a:xfrm>
        </p:spPr>
        <p:txBody>
          <a:bodyPr>
            <a:normAutofit/>
          </a:bodyPr>
          <a:lstStyle/>
          <a:p>
            <a:r>
              <a:rPr lang="pt-BR" sz="9600" dirty="0">
                <a:ln>
                  <a:solidFill>
                    <a:schemeClr val="accent1">
                      <a:lumMod val="75000"/>
                    </a:schemeClr>
                  </a:solidFill>
                </a:ln>
                <a:effectLst>
                  <a:outerShdw blurRad="50800" dist="38100" dir="18900000" algn="bl" rotWithShape="0">
                    <a:prstClr val="black">
                      <a:alpha val="40000"/>
                    </a:prstClr>
                  </a:outerShdw>
                </a:effectLst>
                <a:latin typeface="Arial Black" panose="020B0A04020102020204" pitchFamily="34" charset="0"/>
              </a:rPr>
              <a:t>BCT</a:t>
            </a:r>
          </a:p>
        </p:txBody>
      </p:sp>
      <p:sp>
        <p:nvSpPr>
          <p:cNvPr id="6" name="CaixaDeTexto 5"/>
          <p:cNvSpPr txBox="1"/>
          <p:nvPr/>
        </p:nvSpPr>
        <p:spPr>
          <a:xfrm>
            <a:off x="2675525" y="4864377"/>
            <a:ext cx="684095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4800" b="1" i="0" u="none" strike="noStrike" kern="1200" cap="none" spc="0" normalizeH="0" baseline="0" noProof="0" dirty="0">
                <a:ln>
                  <a:noFill/>
                </a:ln>
                <a:solidFill>
                  <a:prstClr val="black"/>
                </a:solidFill>
                <a:effectLst/>
                <a:uLnTx/>
                <a:uFillTx/>
                <a:latin typeface="Arial Black" panose="020B0A04020102020204" pitchFamily="34" charset="0"/>
                <a:ea typeface="+mn-ea"/>
                <a:cs typeface="Arial" panose="020B0604020202020204" pitchFamily="34" charset="0"/>
              </a:rPr>
              <a:t>ICA 100-37</a:t>
            </a:r>
            <a:endParaRPr kumimoji="0" lang="pt-BR" sz="4800" b="1" i="0" u="none" strike="noStrike" kern="1200" cap="none" spc="0" normalizeH="0" baseline="0" noProof="0" dirty="0">
              <a:ln>
                <a:solidFill>
                  <a:srgbClr val="5B9BD5">
                    <a:lumMod val="75000"/>
                  </a:srgbClr>
                </a:solidFill>
              </a:ln>
              <a:solidFill>
                <a:prstClr val="black"/>
              </a:solidFill>
              <a:effectLst>
                <a:outerShdw blurRad="63500" sx="102000" sy="102000" algn="ctr" rotWithShape="0">
                  <a:prstClr val="black">
                    <a:alpha val="40000"/>
                  </a:prstClr>
                </a:outerShdw>
              </a:effectLst>
              <a:uLnTx/>
              <a:uFillTx/>
              <a:latin typeface="Arial Black" panose="020B0A04020102020204" pitchFamily="34" charset="0"/>
              <a:ea typeface="+mn-ea"/>
              <a:cs typeface="+mn-cs"/>
            </a:endParaRPr>
          </a:p>
        </p:txBody>
      </p:sp>
      <p:pic>
        <p:nvPicPr>
          <p:cNvPr id="8194" name="Picture 2" descr="Brevê de Controle de Tráfego Aéreo da Aeronáutica - Asa Artigos Militares"/>
          <p:cNvPicPr>
            <a:picLocks noChangeAspect="1" noChangeArrowheads="1"/>
          </p:cNvPicPr>
          <p:nvPr/>
        </p:nvPicPr>
        <p:blipFill rotWithShape="1">
          <a:blip r:embed="rId3">
            <a:extLst>
              <a:ext uri="{28A0092B-C50C-407E-A947-70E740481C1C}">
                <a14:useLocalDpi xmlns:a14="http://schemas.microsoft.com/office/drawing/2010/main" val="0"/>
              </a:ext>
            </a:extLst>
          </a:blip>
          <a:srcRect l="8255" t="11755" r="9441" b="40713"/>
          <a:stretch/>
        </p:blipFill>
        <p:spPr bwMode="auto">
          <a:xfrm>
            <a:off x="2200468" y="3011063"/>
            <a:ext cx="7791063" cy="1674253"/>
          </a:xfrm>
          <a:prstGeom prst="rect">
            <a:avLst/>
          </a:prstGeom>
          <a:noFill/>
          <a:effectLst>
            <a:outerShdw blurRad="76200" dir="13500000" sy="23000" kx="1200000" algn="br" rotWithShape="0">
              <a:prstClr val="black">
                <a:alpha val="20000"/>
              </a:prstClr>
            </a:outerShdw>
          </a:effectLst>
          <a:extLst>
            <a:ext uri="{909E8E84-426E-40DD-AFC4-6F175D3DCCD1}">
              <a14:hiddenFill xmlns:a14="http://schemas.microsoft.com/office/drawing/2010/main">
                <a:solidFill>
                  <a:srgbClr val="FFFFFF"/>
                </a:solidFill>
              </a14:hiddenFill>
            </a:ext>
          </a:extLst>
        </p:spPr>
      </p:pic>
      <p:sp>
        <p:nvSpPr>
          <p:cNvPr id="7" name="CaixaDeTexto 6"/>
          <p:cNvSpPr txBox="1"/>
          <p:nvPr/>
        </p:nvSpPr>
        <p:spPr>
          <a:xfrm>
            <a:off x="8366077" y="311636"/>
            <a:ext cx="3516508"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400" b="1" i="0" u="none" strike="noStrike" kern="1200" cap="none" spc="0" normalizeH="0" baseline="0" noProof="0" dirty="0">
                <a:ln>
                  <a:noFill/>
                </a:ln>
                <a:solidFill>
                  <a:srgbClr val="4472C4">
                    <a:lumMod val="75000"/>
                  </a:srgbClr>
                </a:solidFill>
                <a:effectLst/>
                <a:uLnTx/>
                <a:uFillTx/>
                <a:latin typeface="Arial Black" panose="020B0A04020102020204" pitchFamily="34" charset="0"/>
                <a:ea typeface="+mn-ea"/>
                <a:cs typeface="+mn-cs"/>
              </a:rPr>
              <a:t>Prof. Ailton Pinheiro</a:t>
            </a:r>
          </a:p>
        </p:txBody>
      </p:sp>
      <p:sp>
        <p:nvSpPr>
          <p:cNvPr id="8" name="CaixaDeTexto 7"/>
          <p:cNvSpPr txBox="1"/>
          <p:nvPr/>
        </p:nvSpPr>
        <p:spPr>
          <a:xfrm>
            <a:off x="2523125" y="5994677"/>
            <a:ext cx="684095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1" i="0" u="none" strike="noStrike" kern="1200" cap="none" spc="0" normalizeH="0" baseline="0" noProof="0" dirty="0">
                <a:ln>
                  <a:noFill/>
                </a:ln>
                <a:solidFill>
                  <a:prstClr val="black"/>
                </a:solidFill>
                <a:effectLst/>
                <a:uLnTx/>
                <a:uFillTx/>
                <a:latin typeface="Arial Black" panose="020B0A04020102020204" pitchFamily="34" charset="0"/>
                <a:ea typeface="+mn-ea"/>
                <a:cs typeface="Arial" panose="020B0604020202020204" pitchFamily="34" charset="0"/>
              </a:rPr>
              <a:t>SERVIÇOS DE TRÁFEGO AÉREO</a:t>
            </a:r>
            <a:endParaRPr kumimoji="0" lang="pt-BR" sz="2800" b="1" i="0" u="none" strike="noStrike" kern="1200" cap="none" spc="0" normalizeH="0" baseline="0" noProof="0" dirty="0">
              <a:ln>
                <a:solidFill>
                  <a:srgbClr val="5B9BD5">
                    <a:lumMod val="75000"/>
                  </a:srgbClr>
                </a:solidFill>
              </a:ln>
              <a:solidFill>
                <a:prstClr val="black"/>
              </a:solidFill>
              <a:effectLst>
                <a:outerShdw blurRad="63500" sx="102000" sy="102000" algn="ctr" rotWithShape="0">
                  <a:prstClr val="black">
                    <a:alpha val="40000"/>
                  </a:prstClr>
                </a:outerShdw>
              </a:effectLst>
              <a:uLnTx/>
              <a:uFillTx/>
              <a:latin typeface="Arial Black" panose="020B0A04020102020204" pitchFamily="34" charset="0"/>
              <a:ea typeface="+mn-ea"/>
              <a:cs typeface="+mn-cs"/>
            </a:endParaRPr>
          </a:p>
        </p:txBody>
      </p:sp>
    </p:spTree>
    <p:extLst>
      <p:ext uri="{BB962C8B-B14F-4D97-AF65-F5344CB8AC3E}">
        <p14:creationId xmlns:p14="http://schemas.microsoft.com/office/powerpoint/2010/main" val="213981422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8194"/>
                                        </p:tgtEl>
                                        <p:attrNameLst>
                                          <p:attrName>style.visibility</p:attrName>
                                        </p:attrNameLst>
                                      </p:cBhvr>
                                      <p:to>
                                        <p:strVal val="visible"/>
                                      </p:to>
                                    </p:set>
                                    <p:animEffect transition="in" filter="fade">
                                      <p:cBhvr>
                                        <p:cTn id="12" dur="1000"/>
                                        <p:tgtEl>
                                          <p:spTgt spid="8194"/>
                                        </p:tgtEl>
                                      </p:cBhvr>
                                    </p:animEffect>
                                    <p:anim calcmode="lin" valueType="num">
                                      <p:cBhvr>
                                        <p:cTn id="13" dur="1000" fill="hold"/>
                                        <p:tgtEl>
                                          <p:spTgt spid="8194"/>
                                        </p:tgtEl>
                                        <p:attrNameLst>
                                          <p:attrName>ppt_x</p:attrName>
                                        </p:attrNameLst>
                                      </p:cBhvr>
                                      <p:tavLst>
                                        <p:tav tm="0">
                                          <p:val>
                                            <p:strVal val="#ppt_x"/>
                                          </p:val>
                                        </p:tav>
                                        <p:tav tm="100000">
                                          <p:val>
                                            <p:strVal val="#ppt_x"/>
                                          </p:val>
                                        </p:tav>
                                      </p:tavLst>
                                    </p:anim>
                                    <p:anim calcmode="lin" valueType="num">
                                      <p:cBhvr>
                                        <p:cTn id="14" dur="1000" fill="hold"/>
                                        <p:tgtEl>
                                          <p:spTgt spid="8194"/>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2" presetClass="entr" presetSubtype="0"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1000"/>
                                        <p:tgtEl>
                                          <p:spTgt spid="6"/>
                                        </p:tgtEl>
                                      </p:cBhvr>
                                    </p:animEffect>
                                    <p:anim calcmode="lin" valueType="num">
                                      <p:cBhvr>
                                        <p:cTn id="19" dur="1000" fill="hold"/>
                                        <p:tgtEl>
                                          <p:spTgt spid="6"/>
                                        </p:tgtEl>
                                        <p:attrNameLst>
                                          <p:attrName>ppt_x</p:attrName>
                                        </p:attrNameLst>
                                      </p:cBhvr>
                                      <p:tavLst>
                                        <p:tav tm="0">
                                          <p:val>
                                            <p:strVal val="#ppt_x"/>
                                          </p:val>
                                        </p:tav>
                                        <p:tav tm="100000">
                                          <p:val>
                                            <p:strVal val="#ppt_x"/>
                                          </p:val>
                                        </p:tav>
                                      </p:tavLst>
                                    </p:anim>
                                    <p:anim calcmode="lin" valueType="num">
                                      <p:cBhvr>
                                        <p:cTn id="20" dur="1000" fill="hold"/>
                                        <p:tgtEl>
                                          <p:spTgt spid="6"/>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1000"/>
                                        <p:tgtEl>
                                          <p:spTgt spid="8"/>
                                        </p:tgtEl>
                                      </p:cBhvr>
                                    </p:animEffect>
                                    <p:anim calcmode="lin" valueType="num">
                                      <p:cBhvr>
                                        <p:cTn id="24" dur="1000" fill="hold"/>
                                        <p:tgtEl>
                                          <p:spTgt spid="8"/>
                                        </p:tgtEl>
                                        <p:attrNameLst>
                                          <p:attrName>ppt_x</p:attrName>
                                        </p:attrNameLst>
                                      </p:cBhvr>
                                      <p:tavLst>
                                        <p:tav tm="0">
                                          <p:val>
                                            <p:strVal val="#ppt_x"/>
                                          </p:val>
                                        </p:tav>
                                        <p:tav tm="100000">
                                          <p:val>
                                            <p:strVal val="#ppt_x"/>
                                          </p:val>
                                        </p:tav>
                                      </p:tavLst>
                                    </p:anim>
                                    <p:anim calcmode="lin" valueType="num">
                                      <p:cBhvr>
                                        <p:cTn id="25"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algn="ctr"/>
            <a:r>
              <a:rPr lang="pt-BR" sz="1600" b="1" dirty="0">
                <a:solidFill>
                  <a:schemeClr val="accent5">
                    <a:lumMod val="75000"/>
                  </a:schemeClr>
                </a:solidFill>
                <a:latin typeface="Arial Black" panose="020B0A04020102020204" pitchFamily="34" charset="0"/>
              </a:rPr>
              <a:t>Prof. Ailton Pinheiro</a:t>
            </a:r>
          </a:p>
        </p:txBody>
      </p:sp>
      <p:pic>
        <p:nvPicPr>
          <p:cNvPr id="12" name="Picture 2" descr="Brevê de Controle de Tráfego Aéreo da Aeronáutica - Asa Artigos Militares"/>
          <p:cNvPicPr>
            <a:picLocks noChangeAspect="1" noChangeArrowheads="1"/>
          </p:cNvPicPr>
          <p:nvPr/>
        </p:nvPicPr>
        <p:blipFill rotWithShape="1">
          <a:blip r:embed="rId3">
            <a:extLst>
              <a:ext uri="{28A0092B-C50C-407E-A947-70E740481C1C}">
                <a14:useLocalDpi xmlns:a14="http://schemas.microsoft.com/office/drawing/2010/main" val="0"/>
              </a:ext>
            </a:extLst>
          </a:blip>
          <a:srcRect l="7270" t="8085" r="7485" b="37531"/>
          <a:stretch/>
        </p:blipFill>
        <p:spPr bwMode="auto">
          <a:xfrm>
            <a:off x="4855335" y="6310648"/>
            <a:ext cx="2189409" cy="519742"/>
          </a:xfrm>
          <a:prstGeom prst="rect">
            <a:avLst/>
          </a:prstGeom>
          <a:noFill/>
          <a:extLst>
            <a:ext uri="{909E8E84-426E-40DD-AFC4-6F175D3DCCD1}">
              <a14:hiddenFill xmlns:a14="http://schemas.microsoft.com/office/drawing/2010/main">
                <a:solidFill>
                  <a:srgbClr val="FFFFFF"/>
                </a:solidFill>
              </a14:hiddenFill>
            </a:ext>
          </a:extLst>
        </p:spPr>
      </p:pic>
      <p:sp>
        <p:nvSpPr>
          <p:cNvPr id="3" name="Título 2"/>
          <p:cNvSpPr>
            <a:spLocks noGrp="1"/>
          </p:cNvSpPr>
          <p:nvPr>
            <p:ph type="title"/>
          </p:nvPr>
        </p:nvSpPr>
        <p:spPr>
          <a:xfrm>
            <a:off x="2251526" y="713549"/>
            <a:ext cx="7344367" cy="490048"/>
          </a:xfrm>
        </p:spPr>
        <p:txBody>
          <a:bodyPr>
            <a:normAutofit/>
          </a:bodyPr>
          <a:lstStyle/>
          <a:p>
            <a:pPr algn="ctr"/>
            <a:r>
              <a:rPr lang="pt-BR" sz="2800" dirty="0">
                <a:latin typeface="Arial Black" panose="020B0A04020102020204" pitchFamily="34" charset="0"/>
                <a:cs typeface="Arial" panose="020B0604020202020204" pitchFamily="34" charset="0"/>
              </a:rPr>
              <a:t>SERVIÇOS DE TRÁFEGO AÉREO</a:t>
            </a:r>
          </a:p>
        </p:txBody>
      </p:sp>
      <p:sp>
        <p:nvSpPr>
          <p:cNvPr id="4" name="Espaço Reservado para Conteúdo 3"/>
          <p:cNvSpPr>
            <a:spLocks noGrp="1"/>
          </p:cNvSpPr>
          <p:nvPr>
            <p:ph idx="1"/>
          </p:nvPr>
        </p:nvSpPr>
        <p:spPr>
          <a:xfrm>
            <a:off x="228158" y="1183304"/>
            <a:ext cx="11735685" cy="2199293"/>
          </a:xfrm>
        </p:spPr>
        <p:txBody>
          <a:bodyPr>
            <a:noAutofit/>
          </a:bodyPr>
          <a:lstStyle/>
          <a:p>
            <a:pPr marL="0" indent="0" algn="just">
              <a:lnSpc>
                <a:spcPct val="120000"/>
              </a:lnSpc>
              <a:buNone/>
            </a:pPr>
            <a:r>
              <a:rPr lang="pt-BR" sz="2000" dirty="0">
                <a:latin typeface="Arial" panose="020B0604020202020204" pitchFamily="34" charset="0"/>
                <a:cs typeface="Arial" panose="020B0604020202020204" pitchFamily="34" charset="0"/>
              </a:rPr>
              <a:t>3.7.1 São os seguintes os serviços de tráfego aéreo:</a:t>
            </a:r>
          </a:p>
          <a:p>
            <a:pPr marL="0" indent="0" algn="just">
              <a:lnSpc>
                <a:spcPct val="120000"/>
              </a:lnSpc>
              <a:buNone/>
            </a:pPr>
            <a:r>
              <a:rPr lang="pt-BR" sz="2000" dirty="0">
                <a:latin typeface="Arial" panose="020B0604020202020204" pitchFamily="34" charset="0"/>
                <a:cs typeface="Arial" panose="020B0604020202020204" pitchFamily="34" charset="0"/>
              </a:rPr>
              <a:t>a) </a:t>
            </a:r>
            <a:r>
              <a:rPr lang="pt-BR" sz="2000" b="1" dirty="0">
                <a:solidFill>
                  <a:srgbClr val="C00000"/>
                </a:solidFill>
                <a:latin typeface="Arial" panose="020B0604020202020204" pitchFamily="34" charset="0"/>
                <a:cs typeface="Arial" panose="020B0604020202020204" pitchFamily="34" charset="0"/>
              </a:rPr>
              <a:t>serviço de controle de tráfego aéreo</a:t>
            </a:r>
            <a:r>
              <a:rPr lang="pt-BR" sz="2000" dirty="0">
                <a:latin typeface="Arial" panose="020B0604020202020204" pitchFamily="34" charset="0"/>
                <a:cs typeface="Arial" panose="020B0604020202020204" pitchFamily="34" charset="0"/>
              </a:rPr>
              <a:t>, compreendendo o </a:t>
            </a:r>
            <a:r>
              <a:rPr lang="pt-BR" sz="2000" b="1" u="sng" dirty="0">
                <a:latin typeface="Arial" panose="020B0604020202020204" pitchFamily="34" charset="0"/>
                <a:cs typeface="Arial" panose="020B0604020202020204" pitchFamily="34" charset="0"/>
              </a:rPr>
              <a:t>serviço de controle de área</a:t>
            </a:r>
            <a:r>
              <a:rPr lang="pt-BR" sz="2000" dirty="0">
                <a:latin typeface="Arial" panose="020B0604020202020204" pitchFamily="34" charset="0"/>
                <a:cs typeface="Arial" panose="020B0604020202020204" pitchFamily="34" charset="0"/>
              </a:rPr>
              <a:t>, o </a:t>
            </a:r>
            <a:r>
              <a:rPr lang="pt-BR" sz="2000" b="1" u="sng" dirty="0">
                <a:latin typeface="Arial" panose="020B0604020202020204" pitchFamily="34" charset="0"/>
                <a:cs typeface="Arial" panose="020B0604020202020204" pitchFamily="34" charset="0"/>
              </a:rPr>
              <a:t>serviço de controle de aproximação</a:t>
            </a:r>
            <a:r>
              <a:rPr lang="pt-BR" sz="2000" dirty="0">
                <a:latin typeface="Arial" panose="020B0604020202020204" pitchFamily="34" charset="0"/>
                <a:cs typeface="Arial" panose="020B0604020202020204" pitchFamily="34" charset="0"/>
              </a:rPr>
              <a:t> e o </a:t>
            </a:r>
            <a:r>
              <a:rPr lang="pt-BR" sz="2000" b="1" u="sng" dirty="0">
                <a:latin typeface="Arial" panose="020B0604020202020204" pitchFamily="34" charset="0"/>
                <a:cs typeface="Arial" panose="020B0604020202020204" pitchFamily="34" charset="0"/>
              </a:rPr>
              <a:t>serviço de controle de aeródromo</a:t>
            </a:r>
            <a:r>
              <a:rPr lang="pt-BR" sz="2000" dirty="0">
                <a:latin typeface="Arial" panose="020B0604020202020204" pitchFamily="34" charset="0"/>
                <a:cs typeface="Arial" panose="020B0604020202020204" pitchFamily="34" charset="0"/>
              </a:rPr>
              <a:t>;</a:t>
            </a:r>
          </a:p>
          <a:p>
            <a:pPr marL="0" indent="0" algn="just">
              <a:lnSpc>
                <a:spcPct val="120000"/>
              </a:lnSpc>
              <a:buNone/>
            </a:pPr>
            <a:r>
              <a:rPr lang="pt-BR" sz="2000" dirty="0">
                <a:latin typeface="Arial" panose="020B0604020202020204" pitchFamily="34" charset="0"/>
                <a:cs typeface="Arial" panose="020B0604020202020204" pitchFamily="34" charset="0"/>
              </a:rPr>
              <a:t>b) </a:t>
            </a:r>
            <a:r>
              <a:rPr lang="pt-BR" sz="2000" b="1" dirty="0">
                <a:solidFill>
                  <a:srgbClr val="C00000"/>
                </a:solidFill>
                <a:latin typeface="Arial" panose="020B0604020202020204" pitchFamily="34" charset="0"/>
                <a:cs typeface="Arial" panose="020B0604020202020204" pitchFamily="34" charset="0"/>
              </a:rPr>
              <a:t>serviço de informação de voo</a:t>
            </a:r>
            <a:r>
              <a:rPr lang="pt-BR" sz="2000" dirty="0">
                <a:latin typeface="Arial" panose="020B0604020202020204" pitchFamily="34" charset="0"/>
                <a:cs typeface="Arial" panose="020B0604020202020204" pitchFamily="34" charset="0"/>
              </a:rPr>
              <a:t>; e</a:t>
            </a:r>
          </a:p>
          <a:p>
            <a:pPr marL="0" indent="0" algn="just">
              <a:lnSpc>
                <a:spcPct val="120000"/>
              </a:lnSpc>
              <a:buNone/>
            </a:pPr>
            <a:r>
              <a:rPr lang="pt-BR" sz="2000" dirty="0">
                <a:latin typeface="Arial" panose="020B0604020202020204" pitchFamily="34" charset="0"/>
                <a:cs typeface="Arial" panose="020B0604020202020204" pitchFamily="34" charset="0"/>
              </a:rPr>
              <a:t>c) </a:t>
            </a:r>
            <a:r>
              <a:rPr lang="pt-BR" sz="2000" b="1" dirty="0">
                <a:solidFill>
                  <a:srgbClr val="C00000"/>
                </a:solidFill>
                <a:latin typeface="Arial" panose="020B0604020202020204" pitchFamily="34" charset="0"/>
                <a:cs typeface="Arial" panose="020B0604020202020204" pitchFamily="34" charset="0"/>
              </a:rPr>
              <a:t>serviço de alerta</a:t>
            </a:r>
            <a:r>
              <a:rPr lang="pt-BR" sz="2000" dirty="0">
                <a:latin typeface="Arial" panose="020B0604020202020204" pitchFamily="34" charset="0"/>
                <a:cs typeface="Arial" panose="020B0604020202020204" pitchFamily="34" charset="0"/>
              </a:rPr>
              <a:t>.</a:t>
            </a:r>
          </a:p>
        </p:txBody>
      </p:sp>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 name="Conector reto 12"/>
          <p:cNvCxnSpPr/>
          <p:nvPr/>
        </p:nvCxnSpPr>
        <p:spPr>
          <a:xfrm>
            <a:off x="303740" y="6176963"/>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 name="CaixaDeTexto 1"/>
          <p:cNvSpPr txBox="1"/>
          <p:nvPr/>
        </p:nvSpPr>
        <p:spPr>
          <a:xfrm>
            <a:off x="332704" y="3466236"/>
            <a:ext cx="11526592" cy="726609"/>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pPr algn="just">
              <a:lnSpc>
                <a:spcPct val="120000"/>
              </a:lnSpc>
            </a:pPr>
            <a:r>
              <a:rPr lang="pt-BR" b="1" dirty="0">
                <a:latin typeface="Arial" panose="020B0604020202020204" pitchFamily="34" charset="0"/>
                <a:cs typeface="Arial" panose="020B0604020202020204" pitchFamily="34" charset="0"/>
              </a:rPr>
              <a:t>NOTA: </a:t>
            </a:r>
            <a:r>
              <a:rPr lang="pt-BR" dirty="0">
                <a:latin typeface="Arial" panose="020B0604020202020204" pitchFamily="34" charset="0"/>
                <a:cs typeface="Arial" panose="020B0604020202020204" pitchFamily="34" charset="0"/>
              </a:rPr>
              <a:t>O serviço de assessoramento de tráfego aéreo não é mencionado neste item em virtude de ser planejado como uma transição à implementação do serviço de controle de tráfego aéreo.</a:t>
            </a:r>
            <a:endParaRPr lang="pt-BR" sz="2000" dirty="0">
              <a:latin typeface="Arial" panose="020B0604020202020204" pitchFamily="34" charset="0"/>
              <a:cs typeface="Arial" panose="020B0604020202020204" pitchFamily="34" charset="0"/>
            </a:endParaRPr>
          </a:p>
        </p:txBody>
      </p:sp>
      <p:sp>
        <p:nvSpPr>
          <p:cNvPr id="10" name="Espaço Reservado para Conteúdo 3"/>
          <p:cNvSpPr txBox="1">
            <a:spLocks/>
          </p:cNvSpPr>
          <p:nvPr/>
        </p:nvSpPr>
        <p:spPr>
          <a:xfrm>
            <a:off x="569843" y="4336895"/>
            <a:ext cx="11289453" cy="1669514"/>
          </a:xfrm>
          <a:prstGeom prst="rect">
            <a:avLst/>
          </a:prstGeom>
          <a:scene3d>
            <a:camera prst="orthographicFront"/>
            <a:lightRig rig="threePt" dir="t"/>
          </a:scene3d>
          <a:sp3d>
            <a:bevelT w="114300" prst="artDeco"/>
          </a:sp3d>
        </p:spPr>
        <p:style>
          <a:lnRef idx="0">
            <a:schemeClr val="accent3"/>
          </a:lnRef>
          <a:fillRef idx="3">
            <a:schemeClr val="accent3"/>
          </a:fillRef>
          <a:effectRef idx="3">
            <a:schemeClr val="accent3"/>
          </a:effectRef>
          <a:fontRef idx="minor">
            <a:schemeClr val="lt1"/>
          </a:fontRef>
        </p:style>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l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l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l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9pPr>
          </a:lstStyle>
          <a:p>
            <a:pPr marL="0" indent="0" algn="just">
              <a:lnSpc>
                <a:spcPct val="120000"/>
              </a:lnSpc>
              <a:buFont typeface="Arial" panose="020B0604020202020204" pitchFamily="34" charset="0"/>
              <a:buNone/>
            </a:pPr>
            <a:r>
              <a:rPr lang="pt-BR" sz="2000" b="1" dirty="0">
                <a:solidFill>
                  <a:srgbClr val="FF0000"/>
                </a:solidFill>
                <a:latin typeface="Arial" panose="020B0604020202020204" pitchFamily="34" charset="0"/>
                <a:cs typeface="Arial" panose="020B0604020202020204" pitchFamily="34" charset="0"/>
              </a:rPr>
              <a:t>Ponto POLÊMICO: (Definições e abreviaturas) – SERVIÇO DE TRÁFEGO AÉREO</a:t>
            </a:r>
          </a:p>
          <a:p>
            <a:pPr marL="0" indent="0" algn="just">
              <a:lnSpc>
                <a:spcPct val="120000"/>
              </a:lnSpc>
              <a:buFont typeface="Arial" panose="020B0604020202020204" pitchFamily="34" charset="0"/>
              <a:buNone/>
            </a:pPr>
            <a:r>
              <a:rPr lang="pt-BR" sz="2000" dirty="0">
                <a:solidFill>
                  <a:schemeClr val="tx1"/>
                </a:solidFill>
                <a:latin typeface="Arial" panose="020B0604020202020204" pitchFamily="34" charset="0"/>
                <a:cs typeface="Arial" panose="020B0604020202020204" pitchFamily="34" charset="0"/>
              </a:rPr>
              <a:t>Expressão genérica que se aplica, segundo o caso, aos serviços de informação de voo, alerta, </a:t>
            </a:r>
            <a:r>
              <a:rPr lang="pt-BR" sz="2000" b="1" u="sng" dirty="0">
                <a:solidFill>
                  <a:schemeClr val="tx1"/>
                </a:solidFill>
                <a:latin typeface="Arial" panose="020B0604020202020204" pitchFamily="34" charset="0"/>
                <a:cs typeface="Arial" panose="020B0604020202020204" pitchFamily="34" charset="0"/>
              </a:rPr>
              <a:t>assessoramento de tráfego aéreo</a:t>
            </a:r>
            <a:r>
              <a:rPr lang="pt-BR" sz="2000" b="1" dirty="0">
                <a:solidFill>
                  <a:schemeClr val="tx1"/>
                </a:solidFill>
                <a:latin typeface="Arial" panose="020B0604020202020204" pitchFamily="34" charset="0"/>
                <a:cs typeface="Arial" panose="020B0604020202020204" pitchFamily="34" charset="0"/>
              </a:rPr>
              <a:t> </a:t>
            </a:r>
            <a:r>
              <a:rPr lang="pt-BR" sz="2000" dirty="0">
                <a:solidFill>
                  <a:schemeClr val="tx1"/>
                </a:solidFill>
                <a:latin typeface="Arial" panose="020B0604020202020204" pitchFamily="34" charset="0"/>
                <a:cs typeface="Arial" panose="020B0604020202020204" pitchFamily="34" charset="0"/>
              </a:rPr>
              <a:t>e controle de tráfego aéreo (controle de área, controle de aproximação ou controle de aeródromo).</a:t>
            </a:r>
          </a:p>
        </p:txBody>
      </p:sp>
    </p:spTree>
    <p:extLst>
      <p:ext uri="{BB962C8B-B14F-4D97-AF65-F5344CB8AC3E}">
        <p14:creationId xmlns:p14="http://schemas.microsoft.com/office/powerpoint/2010/main" val="1479696714"/>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Effect transition="in" filter="fade">
                                      <p:cBhvr>
                                        <p:cTn id="13" dur="1000"/>
                                        <p:tgtEl>
                                          <p:spTgt spid="4">
                                            <p:txEl>
                                              <p:pRg st="0" end="0"/>
                                            </p:txEl>
                                          </p:spTgt>
                                        </p:tgtEl>
                                      </p:cBhvr>
                                    </p:animEffect>
                                    <p:anim calcmode="lin" valueType="num">
                                      <p:cBhvr>
                                        <p:cTn id="14"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4">
                                            <p:txEl>
                                              <p:pRg st="1" end="1"/>
                                            </p:txEl>
                                          </p:spTgt>
                                        </p:tgtEl>
                                        <p:attrNameLst>
                                          <p:attrName>style.visibility</p:attrName>
                                        </p:attrNameLst>
                                      </p:cBhvr>
                                      <p:to>
                                        <p:strVal val="visible"/>
                                      </p:to>
                                    </p:set>
                                    <p:animEffect transition="in" filter="fade">
                                      <p:cBhvr>
                                        <p:cTn id="20" dur="1000"/>
                                        <p:tgtEl>
                                          <p:spTgt spid="4">
                                            <p:txEl>
                                              <p:pRg st="1" end="1"/>
                                            </p:txEl>
                                          </p:spTgt>
                                        </p:tgtEl>
                                      </p:cBhvr>
                                    </p:animEffect>
                                    <p:anim calcmode="lin" valueType="num">
                                      <p:cBhvr>
                                        <p:cTn id="21"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22"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4">
                                            <p:txEl>
                                              <p:pRg st="2" end="2"/>
                                            </p:txEl>
                                          </p:spTgt>
                                        </p:tgtEl>
                                        <p:attrNameLst>
                                          <p:attrName>style.visibility</p:attrName>
                                        </p:attrNameLst>
                                      </p:cBhvr>
                                      <p:to>
                                        <p:strVal val="visible"/>
                                      </p:to>
                                    </p:set>
                                    <p:animEffect transition="in" filter="fade">
                                      <p:cBhvr>
                                        <p:cTn id="27" dur="1000"/>
                                        <p:tgtEl>
                                          <p:spTgt spid="4">
                                            <p:txEl>
                                              <p:pRg st="2" end="2"/>
                                            </p:txEl>
                                          </p:spTgt>
                                        </p:tgtEl>
                                      </p:cBhvr>
                                    </p:animEffect>
                                    <p:anim calcmode="lin" valueType="num">
                                      <p:cBhvr>
                                        <p:cTn id="28"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9"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4">
                                            <p:txEl>
                                              <p:pRg st="3" end="3"/>
                                            </p:txEl>
                                          </p:spTgt>
                                        </p:tgtEl>
                                        <p:attrNameLst>
                                          <p:attrName>style.visibility</p:attrName>
                                        </p:attrNameLst>
                                      </p:cBhvr>
                                      <p:to>
                                        <p:strVal val="visible"/>
                                      </p:to>
                                    </p:set>
                                    <p:animEffect transition="in" filter="fade">
                                      <p:cBhvr>
                                        <p:cTn id="34" dur="1000"/>
                                        <p:tgtEl>
                                          <p:spTgt spid="4">
                                            <p:txEl>
                                              <p:pRg st="3" end="3"/>
                                            </p:txEl>
                                          </p:spTgt>
                                        </p:tgtEl>
                                      </p:cBhvr>
                                    </p:animEffect>
                                    <p:anim calcmode="lin" valueType="num">
                                      <p:cBhvr>
                                        <p:cTn id="35"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6"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2" presetClass="entr" presetSubtype="4" fill="hold" grpId="0" nodeType="clickEffect">
                                  <p:stCondLst>
                                    <p:cond delay="0"/>
                                  </p:stCondLst>
                                  <p:childTnLst>
                                    <p:set>
                                      <p:cBhvr>
                                        <p:cTn id="40" dur="1" fill="hold">
                                          <p:stCondLst>
                                            <p:cond delay="0"/>
                                          </p:stCondLst>
                                        </p:cTn>
                                        <p:tgtEl>
                                          <p:spTgt spid="2"/>
                                        </p:tgtEl>
                                        <p:attrNameLst>
                                          <p:attrName>style.visibility</p:attrName>
                                        </p:attrNameLst>
                                      </p:cBhvr>
                                      <p:to>
                                        <p:strVal val="visible"/>
                                      </p:to>
                                    </p:set>
                                    <p:animEffect transition="in" filter="wipe(down)">
                                      <p:cBhvr>
                                        <p:cTn id="41" dur="500"/>
                                        <p:tgtEl>
                                          <p:spTgt spid="2"/>
                                        </p:tgtEl>
                                      </p:cBhvr>
                                    </p:animEffect>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grpId="0" nodeType="clickEffect">
                                  <p:stCondLst>
                                    <p:cond delay="0"/>
                                  </p:stCondLst>
                                  <p:childTnLst>
                                    <p:set>
                                      <p:cBhvr>
                                        <p:cTn id="45" dur="1" fill="hold">
                                          <p:stCondLst>
                                            <p:cond delay="0"/>
                                          </p:stCondLst>
                                        </p:cTn>
                                        <p:tgtEl>
                                          <p:spTgt spid="10">
                                            <p:bg/>
                                          </p:spTgt>
                                        </p:tgtEl>
                                        <p:attrNameLst>
                                          <p:attrName>style.visibility</p:attrName>
                                        </p:attrNameLst>
                                      </p:cBhvr>
                                      <p:to>
                                        <p:strVal val="visible"/>
                                      </p:to>
                                    </p:set>
                                    <p:animEffect transition="in" filter="fade">
                                      <p:cBhvr>
                                        <p:cTn id="46" dur="1000"/>
                                        <p:tgtEl>
                                          <p:spTgt spid="10">
                                            <p:bg/>
                                          </p:spTgt>
                                        </p:tgtEl>
                                      </p:cBhvr>
                                    </p:animEffect>
                                    <p:anim calcmode="lin" valueType="num">
                                      <p:cBhvr>
                                        <p:cTn id="47" dur="1000" fill="hold"/>
                                        <p:tgtEl>
                                          <p:spTgt spid="10">
                                            <p:bg/>
                                          </p:spTgt>
                                        </p:tgtEl>
                                        <p:attrNameLst>
                                          <p:attrName>ppt_x</p:attrName>
                                        </p:attrNameLst>
                                      </p:cBhvr>
                                      <p:tavLst>
                                        <p:tav tm="0">
                                          <p:val>
                                            <p:strVal val="#ppt_x"/>
                                          </p:val>
                                        </p:tav>
                                        <p:tav tm="100000">
                                          <p:val>
                                            <p:strVal val="#ppt_x"/>
                                          </p:val>
                                        </p:tav>
                                      </p:tavLst>
                                    </p:anim>
                                    <p:anim calcmode="lin" valueType="num">
                                      <p:cBhvr>
                                        <p:cTn id="48" dur="1000" fill="hold"/>
                                        <p:tgtEl>
                                          <p:spTgt spid="10">
                                            <p:bg/>
                                          </p:spTgt>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10">
                                            <p:txEl>
                                              <p:pRg st="0" end="0"/>
                                            </p:txEl>
                                          </p:spTgt>
                                        </p:tgtEl>
                                        <p:attrNameLst>
                                          <p:attrName>style.visibility</p:attrName>
                                        </p:attrNameLst>
                                      </p:cBhvr>
                                      <p:to>
                                        <p:strVal val="visible"/>
                                      </p:to>
                                    </p:set>
                                    <p:animEffect transition="in" filter="fade">
                                      <p:cBhvr>
                                        <p:cTn id="51" dur="1000"/>
                                        <p:tgtEl>
                                          <p:spTgt spid="10">
                                            <p:txEl>
                                              <p:pRg st="0" end="0"/>
                                            </p:txEl>
                                          </p:spTgt>
                                        </p:tgtEl>
                                      </p:cBhvr>
                                    </p:animEffect>
                                    <p:anim calcmode="lin" valueType="num">
                                      <p:cBhvr>
                                        <p:cTn id="52" dur="10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53" dur="1000" fill="hold"/>
                                        <p:tgtEl>
                                          <p:spTgt spid="10">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42" presetClass="entr" presetSubtype="0" fill="hold" grpId="0" nodeType="clickEffect">
                                  <p:stCondLst>
                                    <p:cond delay="0"/>
                                  </p:stCondLst>
                                  <p:childTnLst>
                                    <p:set>
                                      <p:cBhvr>
                                        <p:cTn id="57" dur="1" fill="hold">
                                          <p:stCondLst>
                                            <p:cond delay="0"/>
                                          </p:stCondLst>
                                        </p:cTn>
                                        <p:tgtEl>
                                          <p:spTgt spid="10">
                                            <p:txEl>
                                              <p:pRg st="1" end="1"/>
                                            </p:txEl>
                                          </p:spTgt>
                                        </p:tgtEl>
                                        <p:attrNameLst>
                                          <p:attrName>style.visibility</p:attrName>
                                        </p:attrNameLst>
                                      </p:cBhvr>
                                      <p:to>
                                        <p:strVal val="visible"/>
                                      </p:to>
                                    </p:set>
                                    <p:animEffect transition="in" filter="fade">
                                      <p:cBhvr>
                                        <p:cTn id="58" dur="1000"/>
                                        <p:tgtEl>
                                          <p:spTgt spid="10">
                                            <p:txEl>
                                              <p:pRg st="1" end="1"/>
                                            </p:txEl>
                                          </p:spTgt>
                                        </p:tgtEl>
                                      </p:cBhvr>
                                    </p:animEffect>
                                    <p:anim calcmode="lin" valueType="num">
                                      <p:cBhvr>
                                        <p:cTn id="59" dur="1000" fill="hold"/>
                                        <p:tgtEl>
                                          <p:spTgt spid="10">
                                            <p:txEl>
                                              <p:pRg st="1" end="1"/>
                                            </p:txEl>
                                          </p:spTgt>
                                        </p:tgtEl>
                                        <p:attrNameLst>
                                          <p:attrName>ppt_x</p:attrName>
                                        </p:attrNameLst>
                                      </p:cBhvr>
                                      <p:tavLst>
                                        <p:tav tm="0">
                                          <p:val>
                                            <p:strVal val="#ppt_x"/>
                                          </p:val>
                                        </p:tav>
                                        <p:tav tm="100000">
                                          <p:val>
                                            <p:strVal val="#ppt_x"/>
                                          </p:val>
                                        </p:tav>
                                      </p:tavLst>
                                    </p:anim>
                                    <p:anim calcmode="lin" valueType="num">
                                      <p:cBhvr>
                                        <p:cTn id="60" dur="1000" fill="hold"/>
                                        <p:tgtEl>
                                          <p:spTgt spid="10">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14" presetClass="exit" presetSubtype="10" fill="hold" grpId="1" nodeType="clickEffect">
                                  <p:stCondLst>
                                    <p:cond delay="0"/>
                                  </p:stCondLst>
                                  <p:childTnLst>
                                    <p:animEffect transition="out" filter="randombar(horizontal)">
                                      <p:cBhvr>
                                        <p:cTn id="64" dur="500"/>
                                        <p:tgtEl>
                                          <p:spTgt spid="4">
                                            <p:txEl>
                                              <p:pRg st="0" end="0"/>
                                            </p:txEl>
                                          </p:spTgt>
                                        </p:tgtEl>
                                      </p:cBhvr>
                                    </p:animEffect>
                                    <p:set>
                                      <p:cBhvr>
                                        <p:cTn id="65" dur="1" fill="hold">
                                          <p:stCondLst>
                                            <p:cond delay="499"/>
                                          </p:stCondLst>
                                        </p:cTn>
                                        <p:tgtEl>
                                          <p:spTgt spid="4">
                                            <p:txEl>
                                              <p:pRg st="0" end="0"/>
                                            </p:txEl>
                                          </p:spTgt>
                                        </p:tgtEl>
                                        <p:attrNameLst>
                                          <p:attrName>style.visibility</p:attrName>
                                        </p:attrNameLst>
                                      </p:cBhvr>
                                      <p:to>
                                        <p:strVal val="hidden"/>
                                      </p:to>
                                    </p:set>
                                  </p:childTnLst>
                                </p:cTn>
                              </p:par>
                              <p:par>
                                <p:cTn id="66" presetID="14" presetClass="exit" presetSubtype="10" fill="hold" grpId="1" nodeType="withEffect">
                                  <p:stCondLst>
                                    <p:cond delay="0"/>
                                  </p:stCondLst>
                                  <p:childTnLst>
                                    <p:animEffect transition="out" filter="randombar(horizontal)">
                                      <p:cBhvr>
                                        <p:cTn id="67" dur="500"/>
                                        <p:tgtEl>
                                          <p:spTgt spid="4">
                                            <p:txEl>
                                              <p:pRg st="1" end="1"/>
                                            </p:txEl>
                                          </p:spTgt>
                                        </p:tgtEl>
                                      </p:cBhvr>
                                    </p:animEffect>
                                    <p:set>
                                      <p:cBhvr>
                                        <p:cTn id="68" dur="1" fill="hold">
                                          <p:stCondLst>
                                            <p:cond delay="499"/>
                                          </p:stCondLst>
                                        </p:cTn>
                                        <p:tgtEl>
                                          <p:spTgt spid="4">
                                            <p:txEl>
                                              <p:pRg st="1" end="1"/>
                                            </p:txEl>
                                          </p:spTgt>
                                        </p:tgtEl>
                                        <p:attrNameLst>
                                          <p:attrName>style.visibility</p:attrName>
                                        </p:attrNameLst>
                                      </p:cBhvr>
                                      <p:to>
                                        <p:strVal val="hidden"/>
                                      </p:to>
                                    </p:set>
                                  </p:childTnLst>
                                </p:cTn>
                              </p:par>
                              <p:par>
                                <p:cTn id="69" presetID="14" presetClass="exit" presetSubtype="10" fill="hold" grpId="1" nodeType="withEffect">
                                  <p:stCondLst>
                                    <p:cond delay="0"/>
                                  </p:stCondLst>
                                  <p:childTnLst>
                                    <p:animEffect transition="out" filter="randombar(horizontal)">
                                      <p:cBhvr>
                                        <p:cTn id="70" dur="500"/>
                                        <p:tgtEl>
                                          <p:spTgt spid="4">
                                            <p:txEl>
                                              <p:pRg st="2" end="2"/>
                                            </p:txEl>
                                          </p:spTgt>
                                        </p:tgtEl>
                                      </p:cBhvr>
                                    </p:animEffect>
                                    <p:set>
                                      <p:cBhvr>
                                        <p:cTn id="71" dur="1" fill="hold">
                                          <p:stCondLst>
                                            <p:cond delay="499"/>
                                          </p:stCondLst>
                                        </p:cTn>
                                        <p:tgtEl>
                                          <p:spTgt spid="4">
                                            <p:txEl>
                                              <p:pRg st="2" end="2"/>
                                            </p:txEl>
                                          </p:spTgt>
                                        </p:tgtEl>
                                        <p:attrNameLst>
                                          <p:attrName>style.visibility</p:attrName>
                                        </p:attrNameLst>
                                      </p:cBhvr>
                                      <p:to>
                                        <p:strVal val="hidden"/>
                                      </p:to>
                                    </p:set>
                                  </p:childTnLst>
                                </p:cTn>
                              </p:par>
                              <p:par>
                                <p:cTn id="72" presetID="14" presetClass="exit" presetSubtype="10" fill="hold" grpId="1" nodeType="withEffect">
                                  <p:stCondLst>
                                    <p:cond delay="0"/>
                                  </p:stCondLst>
                                  <p:childTnLst>
                                    <p:animEffect transition="out" filter="randombar(horizontal)">
                                      <p:cBhvr>
                                        <p:cTn id="73" dur="500"/>
                                        <p:tgtEl>
                                          <p:spTgt spid="4">
                                            <p:txEl>
                                              <p:pRg st="3" end="3"/>
                                            </p:txEl>
                                          </p:spTgt>
                                        </p:tgtEl>
                                      </p:cBhvr>
                                    </p:animEffect>
                                    <p:set>
                                      <p:cBhvr>
                                        <p:cTn id="74" dur="1" fill="hold">
                                          <p:stCondLst>
                                            <p:cond delay="499"/>
                                          </p:stCondLst>
                                        </p:cTn>
                                        <p:tgtEl>
                                          <p:spTgt spid="4">
                                            <p:txEl>
                                              <p:pRg st="3" end="3"/>
                                            </p:txEl>
                                          </p:spTgt>
                                        </p:tgtEl>
                                        <p:attrNameLst>
                                          <p:attrName>style.visibility</p:attrName>
                                        </p:attrNameLst>
                                      </p:cBhvr>
                                      <p:to>
                                        <p:strVal val="hidden"/>
                                      </p:to>
                                    </p:set>
                                  </p:childTnLst>
                                </p:cTn>
                              </p:par>
                              <p:par>
                                <p:cTn id="75" presetID="14" presetClass="exit" presetSubtype="10" fill="hold" grpId="1" nodeType="withEffect">
                                  <p:stCondLst>
                                    <p:cond delay="0"/>
                                  </p:stCondLst>
                                  <p:childTnLst>
                                    <p:animEffect transition="out" filter="randombar(horizontal)">
                                      <p:cBhvr>
                                        <p:cTn id="76" dur="500"/>
                                        <p:tgtEl>
                                          <p:spTgt spid="2"/>
                                        </p:tgtEl>
                                      </p:cBhvr>
                                    </p:animEffect>
                                    <p:set>
                                      <p:cBhvr>
                                        <p:cTn id="77" dur="1" fill="hold">
                                          <p:stCondLst>
                                            <p:cond delay="499"/>
                                          </p:stCondLst>
                                        </p:cTn>
                                        <p:tgtEl>
                                          <p:spTgt spid="2"/>
                                        </p:tgtEl>
                                        <p:attrNameLst>
                                          <p:attrName>style.visibility</p:attrName>
                                        </p:attrNameLst>
                                      </p:cBhvr>
                                      <p:to>
                                        <p:strVal val="hidden"/>
                                      </p:to>
                                    </p:set>
                                  </p:childTnLst>
                                </p:cTn>
                              </p:par>
                              <p:par>
                                <p:cTn id="78" presetID="14" presetClass="exit" presetSubtype="10" fill="hold" grpId="1" nodeType="withEffect">
                                  <p:stCondLst>
                                    <p:cond delay="0"/>
                                  </p:stCondLst>
                                  <p:childTnLst>
                                    <p:animEffect transition="out" filter="randombar(horizontal)">
                                      <p:cBhvr>
                                        <p:cTn id="79" dur="500"/>
                                        <p:tgtEl>
                                          <p:spTgt spid="10">
                                            <p:txEl>
                                              <p:pRg st="0" end="0"/>
                                            </p:txEl>
                                          </p:spTgt>
                                        </p:tgtEl>
                                      </p:cBhvr>
                                    </p:animEffect>
                                    <p:set>
                                      <p:cBhvr>
                                        <p:cTn id="80" dur="1" fill="hold">
                                          <p:stCondLst>
                                            <p:cond delay="499"/>
                                          </p:stCondLst>
                                        </p:cTn>
                                        <p:tgtEl>
                                          <p:spTgt spid="10">
                                            <p:txEl>
                                              <p:pRg st="0" end="0"/>
                                            </p:txEl>
                                          </p:spTgt>
                                        </p:tgtEl>
                                        <p:attrNameLst>
                                          <p:attrName>style.visibility</p:attrName>
                                        </p:attrNameLst>
                                      </p:cBhvr>
                                      <p:to>
                                        <p:strVal val="hidden"/>
                                      </p:to>
                                    </p:set>
                                  </p:childTnLst>
                                </p:cTn>
                              </p:par>
                              <p:par>
                                <p:cTn id="81" presetID="14" presetClass="exit" presetSubtype="10" fill="hold" grpId="1" nodeType="withEffect">
                                  <p:stCondLst>
                                    <p:cond delay="0"/>
                                  </p:stCondLst>
                                  <p:childTnLst>
                                    <p:animEffect transition="out" filter="randombar(horizontal)">
                                      <p:cBhvr>
                                        <p:cTn id="82" dur="500"/>
                                        <p:tgtEl>
                                          <p:spTgt spid="10">
                                            <p:txEl>
                                              <p:pRg st="1" end="1"/>
                                            </p:txEl>
                                          </p:spTgt>
                                        </p:tgtEl>
                                      </p:cBhvr>
                                    </p:animEffect>
                                    <p:set>
                                      <p:cBhvr>
                                        <p:cTn id="83" dur="1" fill="hold">
                                          <p:stCondLst>
                                            <p:cond delay="499"/>
                                          </p:stCondLst>
                                        </p:cTn>
                                        <p:tgtEl>
                                          <p:spTgt spid="10">
                                            <p:txEl>
                                              <p:pRg st="1" end="1"/>
                                            </p:txEl>
                                          </p:spTgt>
                                        </p:tgtEl>
                                        <p:attrNameLst>
                                          <p:attrName>style.visibility</p:attrName>
                                        </p:attrNameLst>
                                      </p:cBhvr>
                                      <p:to>
                                        <p:strVal val="hidden"/>
                                      </p:to>
                                    </p:set>
                                  </p:childTnLst>
                                </p:cTn>
                              </p:par>
                              <p:par>
                                <p:cTn id="84" presetID="14" presetClass="exit" presetSubtype="10" fill="hold" grpId="1" nodeType="withEffect">
                                  <p:stCondLst>
                                    <p:cond delay="0"/>
                                  </p:stCondLst>
                                  <p:childTnLst>
                                    <p:animEffect transition="out" filter="randombar(horizontal)">
                                      <p:cBhvr>
                                        <p:cTn id="85" dur="500"/>
                                        <p:tgtEl>
                                          <p:spTgt spid="10">
                                            <p:bg/>
                                          </p:spTgt>
                                        </p:tgtEl>
                                      </p:cBhvr>
                                    </p:animEffect>
                                    <p:set>
                                      <p:cBhvr>
                                        <p:cTn id="86" dur="1" fill="hold">
                                          <p:stCondLst>
                                            <p:cond delay="499"/>
                                          </p:stCondLst>
                                        </p:cTn>
                                        <p:tgtEl>
                                          <p:spTgt spid="10">
                                            <p:bg/>
                                          </p:spTgt>
                                        </p:tgtEl>
                                        <p:attrNameLst>
                                          <p:attrName>style.visibility</p:attrName>
                                        </p:attrNameLst>
                                      </p:cBhvr>
                                      <p:to>
                                        <p:strVal val="hidden"/>
                                      </p:to>
                                    </p:set>
                                  </p:childTnLst>
                                </p:cTn>
                              </p:par>
                              <p:par>
                                <p:cTn id="87" presetID="14" presetClass="exit" presetSubtype="10" fill="hold" grpId="1" nodeType="withEffect">
                                  <p:stCondLst>
                                    <p:cond delay="0"/>
                                  </p:stCondLst>
                                  <p:childTnLst>
                                    <p:animEffect transition="out" filter="randombar(horizontal)">
                                      <p:cBhvr>
                                        <p:cTn id="88" dur="500"/>
                                        <p:tgtEl>
                                          <p:spTgt spid="3"/>
                                        </p:tgtEl>
                                      </p:cBhvr>
                                    </p:animEffect>
                                    <p:set>
                                      <p:cBhvr>
                                        <p:cTn id="89" dur="1" fill="hold">
                                          <p:stCondLst>
                                            <p:cond delay="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P spid="4" grpId="0" uiExpand="1" build="p"/>
      <p:bldP spid="4" grpId="1" build="p"/>
      <p:bldP spid="2" grpId="0" animBg="1"/>
      <p:bldP spid="2" grpId="1" animBg="1"/>
      <p:bldP spid="10" grpId="0" uiExpand="1" build="p" animBg="1"/>
      <p:bldP spid="10" grpId="1" build="p"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algn="ctr"/>
            <a:r>
              <a:rPr lang="pt-BR" sz="1600" b="1" dirty="0">
                <a:solidFill>
                  <a:schemeClr val="accent5">
                    <a:lumMod val="75000"/>
                  </a:schemeClr>
                </a:solidFill>
                <a:latin typeface="Arial Black" panose="020B0A04020102020204" pitchFamily="34" charset="0"/>
              </a:rPr>
              <a:t>Prof. Ailton Pinheiro</a:t>
            </a:r>
          </a:p>
        </p:txBody>
      </p:sp>
      <p:pic>
        <p:nvPicPr>
          <p:cNvPr id="12" name="Picture 2" descr="Brevê de Controle de Tráfego Aéreo da Aeronáutica - Asa Artigos Militares"/>
          <p:cNvPicPr>
            <a:picLocks noChangeAspect="1" noChangeArrowheads="1"/>
          </p:cNvPicPr>
          <p:nvPr/>
        </p:nvPicPr>
        <p:blipFill rotWithShape="1">
          <a:blip r:embed="rId3">
            <a:extLst>
              <a:ext uri="{28A0092B-C50C-407E-A947-70E740481C1C}">
                <a14:useLocalDpi xmlns:a14="http://schemas.microsoft.com/office/drawing/2010/main" val="0"/>
              </a:ext>
            </a:extLst>
          </a:blip>
          <a:srcRect l="7270" t="8085" r="7485" b="37531"/>
          <a:stretch/>
        </p:blipFill>
        <p:spPr bwMode="auto">
          <a:xfrm>
            <a:off x="4855335" y="6310648"/>
            <a:ext cx="2189409" cy="519742"/>
          </a:xfrm>
          <a:prstGeom prst="rect">
            <a:avLst/>
          </a:prstGeom>
          <a:noFill/>
          <a:extLst>
            <a:ext uri="{909E8E84-426E-40DD-AFC4-6F175D3DCCD1}">
              <a14:hiddenFill xmlns:a14="http://schemas.microsoft.com/office/drawing/2010/main">
                <a:solidFill>
                  <a:srgbClr val="FFFFFF"/>
                </a:solidFill>
              </a14:hiddenFill>
            </a:ext>
          </a:extLst>
        </p:spPr>
      </p:pic>
      <p:sp>
        <p:nvSpPr>
          <p:cNvPr id="3" name="Título 2"/>
          <p:cNvSpPr>
            <a:spLocks noGrp="1"/>
          </p:cNvSpPr>
          <p:nvPr>
            <p:ph type="title"/>
          </p:nvPr>
        </p:nvSpPr>
        <p:spPr>
          <a:xfrm>
            <a:off x="303741" y="682519"/>
            <a:ext cx="11526592" cy="490048"/>
          </a:xfrm>
        </p:spPr>
        <p:txBody>
          <a:bodyPr>
            <a:normAutofit/>
          </a:bodyPr>
          <a:lstStyle/>
          <a:p>
            <a:pPr algn="ctr"/>
            <a:r>
              <a:rPr lang="pt-BR" sz="2800" dirty="0">
                <a:latin typeface="Arial Black" panose="020B0A04020102020204" pitchFamily="34" charset="0"/>
                <a:cs typeface="Arial" panose="020B0604020202020204" pitchFamily="34" charset="0"/>
              </a:rPr>
              <a:t>SERVIÇOS DE CONTROLE DE TRÁFEGO AÉREO</a:t>
            </a:r>
          </a:p>
        </p:txBody>
      </p:sp>
      <p:sp>
        <p:nvSpPr>
          <p:cNvPr id="4" name="Espaço Reservado para Conteúdo 3"/>
          <p:cNvSpPr>
            <a:spLocks noGrp="1"/>
          </p:cNvSpPr>
          <p:nvPr>
            <p:ph idx="1"/>
          </p:nvPr>
        </p:nvSpPr>
        <p:spPr>
          <a:xfrm>
            <a:off x="228787" y="1203597"/>
            <a:ext cx="11735685" cy="4853621"/>
          </a:xfrm>
        </p:spPr>
        <p:txBody>
          <a:bodyPr>
            <a:noAutofit/>
          </a:bodyPr>
          <a:lstStyle/>
          <a:p>
            <a:pPr marL="0" indent="0" algn="just">
              <a:lnSpc>
                <a:spcPct val="120000"/>
              </a:lnSpc>
              <a:buNone/>
            </a:pPr>
            <a:r>
              <a:rPr lang="pt-BR" sz="2000" dirty="0">
                <a:latin typeface="Arial" panose="020B0604020202020204" pitchFamily="34" charset="0"/>
                <a:cs typeface="Arial" panose="020B0604020202020204" pitchFamily="34" charset="0"/>
              </a:rPr>
              <a:t>3.7.2 O serviço de controle de tráfego aéreo será proporcionado a:</a:t>
            </a:r>
          </a:p>
          <a:p>
            <a:pPr marL="0" indent="0" algn="just">
              <a:lnSpc>
                <a:spcPct val="120000"/>
              </a:lnSpc>
              <a:buNone/>
            </a:pPr>
            <a:r>
              <a:rPr lang="pt-BR" sz="2000" dirty="0">
                <a:latin typeface="Arial" panose="020B0604020202020204" pitchFamily="34" charset="0"/>
                <a:cs typeface="Arial" panose="020B0604020202020204" pitchFamily="34" charset="0"/>
              </a:rPr>
              <a:t>a) todos os voos IFR nos espaços aéreos Classes A, B, C, D e </a:t>
            </a:r>
            <a:r>
              <a:rPr lang="pt-BR" sz="2000" dirty="0" err="1">
                <a:latin typeface="Arial" panose="020B0604020202020204" pitchFamily="34" charset="0"/>
                <a:cs typeface="Arial" panose="020B0604020202020204" pitchFamily="34" charset="0"/>
              </a:rPr>
              <a:t>E</a:t>
            </a:r>
            <a:r>
              <a:rPr lang="pt-BR" sz="2000" dirty="0">
                <a:latin typeface="Arial" panose="020B0604020202020204" pitchFamily="34" charset="0"/>
                <a:cs typeface="Arial" panose="020B0604020202020204" pitchFamily="34" charset="0"/>
              </a:rPr>
              <a:t>;</a:t>
            </a:r>
          </a:p>
          <a:p>
            <a:pPr marL="0" indent="0" algn="just">
              <a:lnSpc>
                <a:spcPct val="120000"/>
              </a:lnSpc>
              <a:buNone/>
            </a:pPr>
            <a:r>
              <a:rPr lang="pt-BR" sz="2000" dirty="0">
                <a:latin typeface="Arial" panose="020B0604020202020204" pitchFamily="34" charset="0"/>
                <a:cs typeface="Arial" panose="020B0604020202020204" pitchFamily="34" charset="0"/>
              </a:rPr>
              <a:t>b) todos os voos VFR nos espaços aéreos Classes B, C e D;</a:t>
            </a:r>
          </a:p>
          <a:p>
            <a:pPr marL="0" indent="0" algn="just">
              <a:lnSpc>
                <a:spcPct val="120000"/>
              </a:lnSpc>
              <a:buNone/>
            </a:pPr>
            <a:r>
              <a:rPr lang="pt-BR" sz="2000" dirty="0">
                <a:latin typeface="Arial" panose="020B0604020202020204" pitchFamily="34" charset="0"/>
                <a:cs typeface="Arial" panose="020B0604020202020204" pitchFamily="34" charset="0"/>
              </a:rPr>
              <a:t>c) todos os </a:t>
            </a:r>
            <a:r>
              <a:rPr lang="pt-BR" sz="2000" b="1" dirty="0">
                <a:latin typeface="Arial" panose="020B0604020202020204" pitchFamily="34" charset="0"/>
                <a:cs typeface="Arial" panose="020B0604020202020204" pitchFamily="34" charset="0"/>
              </a:rPr>
              <a:t>voos VFR especiais</a:t>
            </a:r>
            <a:r>
              <a:rPr lang="pt-BR" sz="2000" dirty="0">
                <a:latin typeface="Arial" panose="020B0604020202020204" pitchFamily="34" charset="0"/>
                <a:cs typeface="Arial" panose="020B0604020202020204" pitchFamily="34" charset="0"/>
              </a:rPr>
              <a:t>; e</a:t>
            </a:r>
          </a:p>
          <a:p>
            <a:pPr marL="0" indent="0" algn="just">
              <a:lnSpc>
                <a:spcPct val="120000"/>
              </a:lnSpc>
              <a:buNone/>
            </a:pPr>
            <a:r>
              <a:rPr lang="pt-BR" sz="2000" dirty="0">
                <a:latin typeface="Arial" panose="020B0604020202020204" pitchFamily="34" charset="0"/>
                <a:cs typeface="Arial" panose="020B0604020202020204" pitchFamily="34" charset="0"/>
              </a:rPr>
              <a:t>d) todo tráfego de aeródromo nos aeródromos controlados.</a:t>
            </a:r>
          </a:p>
        </p:txBody>
      </p:sp>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 name="Conector reto 12"/>
          <p:cNvCxnSpPr/>
          <p:nvPr/>
        </p:nvCxnSpPr>
        <p:spPr>
          <a:xfrm>
            <a:off x="303740" y="6176963"/>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62966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1"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1" nodeType="after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Effect transition="in" filter="fade">
                                      <p:cBhvr>
                                        <p:cTn id="13" dur="1000"/>
                                        <p:tgtEl>
                                          <p:spTgt spid="4">
                                            <p:txEl>
                                              <p:pRg st="0" end="0"/>
                                            </p:txEl>
                                          </p:spTgt>
                                        </p:tgtEl>
                                      </p:cBhvr>
                                    </p:animEffect>
                                    <p:anim calcmode="lin" valueType="num">
                                      <p:cBhvr>
                                        <p:cTn id="14"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1" nodeType="clickEffect">
                                  <p:stCondLst>
                                    <p:cond delay="0"/>
                                  </p:stCondLst>
                                  <p:childTnLst>
                                    <p:set>
                                      <p:cBhvr>
                                        <p:cTn id="19" dur="1" fill="hold">
                                          <p:stCondLst>
                                            <p:cond delay="0"/>
                                          </p:stCondLst>
                                        </p:cTn>
                                        <p:tgtEl>
                                          <p:spTgt spid="4">
                                            <p:txEl>
                                              <p:pRg st="1" end="1"/>
                                            </p:txEl>
                                          </p:spTgt>
                                        </p:tgtEl>
                                        <p:attrNameLst>
                                          <p:attrName>style.visibility</p:attrName>
                                        </p:attrNameLst>
                                      </p:cBhvr>
                                      <p:to>
                                        <p:strVal val="visible"/>
                                      </p:to>
                                    </p:set>
                                    <p:animEffect transition="in" filter="fade">
                                      <p:cBhvr>
                                        <p:cTn id="20" dur="1000"/>
                                        <p:tgtEl>
                                          <p:spTgt spid="4">
                                            <p:txEl>
                                              <p:pRg st="1" end="1"/>
                                            </p:txEl>
                                          </p:spTgt>
                                        </p:tgtEl>
                                      </p:cBhvr>
                                    </p:animEffect>
                                    <p:anim calcmode="lin" valueType="num">
                                      <p:cBhvr>
                                        <p:cTn id="21"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22"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1" nodeType="clickEffect">
                                  <p:stCondLst>
                                    <p:cond delay="0"/>
                                  </p:stCondLst>
                                  <p:childTnLst>
                                    <p:set>
                                      <p:cBhvr>
                                        <p:cTn id="26" dur="1" fill="hold">
                                          <p:stCondLst>
                                            <p:cond delay="0"/>
                                          </p:stCondLst>
                                        </p:cTn>
                                        <p:tgtEl>
                                          <p:spTgt spid="4">
                                            <p:txEl>
                                              <p:pRg st="2" end="2"/>
                                            </p:txEl>
                                          </p:spTgt>
                                        </p:tgtEl>
                                        <p:attrNameLst>
                                          <p:attrName>style.visibility</p:attrName>
                                        </p:attrNameLst>
                                      </p:cBhvr>
                                      <p:to>
                                        <p:strVal val="visible"/>
                                      </p:to>
                                    </p:set>
                                    <p:animEffect transition="in" filter="fade">
                                      <p:cBhvr>
                                        <p:cTn id="27" dur="1000"/>
                                        <p:tgtEl>
                                          <p:spTgt spid="4">
                                            <p:txEl>
                                              <p:pRg st="2" end="2"/>
                                            </p:txEl>
                                          </p:spTgt>
                                        </p:tgtEl>
                                      </p:cBhvr>
                                    </p:animEffect>
                                    <p:anim calcmode="lin" valueType="num">
                                      <p:cBhvr>
                                        <p:cTn id="28"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9"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1" nodeType="clickEffect">
                                  <p:stCondLst>
                                    <p:cond delay="0"/>
                                  </p:stCondLst>
                                  <p:childTnLst>
                                    <p:set>
                                      <p:cBhvr>
                                        <p:cTn id="33" dur="1" fill="hold">
                                          <p:stCondLst>
                                            <p:cond delay="0"/>
                                          </p:stCondLst>
                                        </p:cTn>
                                        <p:tgtEl>
                                          <p:spTgt spid="4">
                                            <p:txEl>
                                              <p:pRg st="3" end="3"/>
                                            </p:txEl>
                                          </p:spTgt>
                                        </p:tgtEl>
                                        <p:attrNameLst>
                                          <p:attrName>style.visibility</p:attrName>
                                        </p:attrNameLst>
                                      </p:cBhvr>
                                      <p:to>
                                        <p:strVal val="visible"/>
                                      </p:to>
                                    </p:set>
                                    <p:animEffect transition="in" filter="fade">
                                      <p:cBhvr>
                                        <p:cTn id="34" dur="1000"/>
                                        <p:tgtEl>
                                          <p:spTgt spid="4">
                                            <p:txEl>
                                              <p:pRg st="3" end="3"/>
                                            </p:txEl>
                                          </p:spTgt>
                                        </p:tgtEl>
                                      </p:cBhvr>
                                    </p:animEffect>
                                    <p:anim calcmode="lin" valueType="num">
                                      <p:cBhvr>
                                        <p:cTn id="35"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6"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1" nodeType="clickEffect">
                                  <p:stCondLst>
                                    <p:cond delay="0"/>
                                  </p:stCondLst>
                                  <p:childTnLst>
                                    <p:set>
                                      <p:cBhvr>
                                        <p:cTn id="40" dur="1" fill="hold">
                                          <p:stCondLst>
                                            <p:cond delay="0"/>
                                          </p:stCondLst>
                                        </p:cTn>
                                        <p:tgtEl>
                                          <p:spTgt spid="4">
                                            <p:txEl>
                                              <p:pRg st="4" end="4"/>
                                            </p:txEl>
                                          </p:spTgt>
                                        </p:tgtEl>
                                        <p:attrNameLst>
                                          <p:attrName>style.visibility</p:attrName>
                                        </p:attrNameLst>
                                      </p:cBhvr>
                                      <p:to>
                                        <p:strVal val="visible"/>
                                      </p:to>
                                    </p:set>
                                    <p:animEffect transition="in" filter="fade">
                                      <p:cBhvr>
                                        <p:cTn id="41" dur="1000"/>
                                        <p:tgtEl>
                                          <p:spTgt spid="4">
                                            <p:txEl>
                                              <p:pRg st="4" end="4"/>
                                            </p:txEl>
                                          </p:spTgt>
                                        </p:tgtEl>
                                      </p:cBhvr>
                                    </p:animEffect>
                                    <p:anim calcmode="lin" valueType="num">
                                      <p:cBhvr>
                                        <p:cTn id="42"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43"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10" presetClass="exit" presetSubtype="0" fill="hold" grpId="0" nodeType="clickEffect">
                                  <p:stCondLst>
                                    <p:cond delay="0"/>
                                  </p:stCondLst>
                                  <p:childTnLst>
                                    <p:animEffect transition="out" filter="fade">
                                      <p:cBhvr>
                                        <p:cTn id="47" dur="500"/>
                                        <p:tgtEl>
                                          <p:spTgt spid="4">
                                            <p:txEl>
                                              <p:pRg st="0" end="0"/>
                                            </p:txEl>
                                          </p:spTgt>
                                        </p:tgtEl>
                                      </p:cBhvr>
                                    </p:animEffect>
                                    <p:set>
                                      <p:cBhvr>
                                        <p:cTn id="48" dur="1" fill="hold">
                                          <p:stCondLst>
                                            <p:cond delay="499"/>
                                          </p:stCondLst>
                                        </p:cTn>
                                        <p:tgtEl>
                                          <p:spTgt spid="4">
                                            <p:txEl>
                                              <p:pRg st="0" end="0"/>
                                            </p:txEl>
                                          </p:spTgt>
                                        </p:tgtEl>
                                        <p:attrNameLst>
                                          <p:attrName>style.visibility</p:attrName>
                                        </p:attrNameLst>
                                      </p:cBhvr>
                                      <p:to>
                                        <p:strVal val="hidden"/>
                                      </p:to>
                                    </p:set>
                                  </p:childTnLst>
                                </p:cTn>
                              </p:par>
                              <p:par>
                                <p:cTn id="49" presetID="10" presetClass="exit" presetSubtype="0" fill="hold" grpId="0" nodeType="withEffect">
                                  <p:stCondLst>
                                    <p:cond delay="0"/>
                                  </p:stCondLst>
                                  <p:childTnLst>
                                    <p:animEffect transition="out" filter="fade">
                                      <p:cBhvr>
                                        <p:cTn id="50" dur="500"/>
                                        <p:tgtEl>
                                          <p:spTgt spid="4">
                                            <p:txEl>
                                              <p:pRg st="1" end="1"/>
                                            </p:txEl>
                                          </p:spTgt>
                                        </p:tgtEl>
                                      </p:cBhvr>
                                    </p:animEffect>
                                    <p:set>
                                      <p:cBhvr>
                                        <p:cTn id="51" dur="1" fill="hold">
                                          <p:stCondLst>
                                            <p:cond delay="499"/>
                                          </p:stCondLst>
                                        </p:cTn>
                                        <p:tgtEl>
                                          <p:spTgt spid="4">
                                            <p:txEl>
                                              <p:pRg st="1" end="1"/>
                                            </p:txEl>
                                          </p:spTgt>
                                        </p:tgtEl>
                                        <p:attrNameLst>
                                          <p:attrName>style.visibility</p:attrName>
                                        </p:attrNameLst>
                                      </p:cBhvr>
                                      <p:to>
                                        <p:strVal val="hidden"/>
                                      </p:to>
                                    </p:set>
                                  </p:childTnLst>
                                </p:cTn>
                              </p:par>
                              <p:par>
                                <p:cTn id="52" presetID="10" presetClass="exit" presetSubtype="0" fill="hold" grpId="0" nodeType="withEffect">
                                  <p:stCondLst>
                                    <p:cond delay="0"/>
                                  </p:stCondLst>
                                  <p:childTnLst>
                                    <p:animEffect transition="out" filter="fade">
                                      <p:cBhvr>
                                        <p:cTn id="53" dur="500"/>
                                        <p:tgtEl>
                                          <p:spTgt spid="4">
                                            <p:txEl>
                                              <p:pRg st="2" end="2"/>
                                            </p:txEl>
                                          </p:spTgt>
                                        </p:tgtEl>
                                      </p:cBhvr>
                                    </p:animEffect>
                                    <p:set>
                                      <p:cBhvr>
                                        <p:cTn id="54" dur="1" fill="hold">
                                          <p:stCondLst>
                                            <p:cond delay="499"/>
                                          </p:stCondLst>
                                        </p:cTn>
                                        <p:tgtEl>
                                          <p:spTgt spid="4">
                                            <p:txEl>
                                              <p:pRg st="2" end="2"/>
                                            </p:txEl>
                                          </p:spTgt>
                                        </p:tgtEl>
                                        <p:attrNameLst>
                                          <p:attrName>style.visibility</p:attrName>
                                        </p:attrNameLst>
                                      </p:cBhvr>
                                      <p:to>
                                        <p:strVal val="hidden"/>
                                      </p:to>
                                    </p:set>
                                  </p:childTnLst>
                                </p:cTn>
                              </p:par>
                              <p:par>
                                <p:cTn id="55" presetID="10" presetClass="exit" presetSubtype="0" fill="hold" grpId="0" nodeType="withEffect">
                                  <p:stCondLst>
                                    <p:cond delay="0"/>
                                  </p:stCondLst>
                                  <p:childTnLst>
                                    <p:animEffect transition="out" filter="fade">
                                      <p:cBhvr>
                                        <p:cTn id="56" dur="500"/>
                                        <p:tgtEl>
                                          <p:spTgt spid="4">
                                            <p:txEl>
                                              <p:pRg st="3" end="3"/>
                                            </p:txEl>
                                          </p:spTgt>
                                        </p:tgtEl>
                                      </p:cBhvr>
                                    </p:animEffect>
                                    <p:set>
                                      <p:cBhvr>
                                        <p:cTn id="57" dur="1" fill="hold">
                                          <p:stCondLst>
                                            <p:cond delay="499"/>
                                          </p:stCondLst>
                                        </p:cTn>
                                        <p:tgtEl>
                                          <p:spTgt spid="4">
                                            <p:txEl>
                                              <p:pRg st="3" end="3"/>
                                            </p:txEl>
                                          </p:spTgt>
                                        </p:tgtEl>
                                        <p:attrNameLst>
                                          <p:attrName>style.visibility</p:attrName>
                                        </p:attrNameLst>
                                      </p:cBhvr>
                                      <p:to>
                                        <p:strVal val="hidden"/>
                                      </p:to>
                                    </p:set>
                                  </p:childTnLst>
                                </p:cTn>
                              </p:par>
                              <p:par>
                                <p:cTn id="58" presetID="10" presetClass="exit" presetSubtype="0" fill="hold" grpId="0" nodeType="withEffect">
                                  <p:stCondLst>
                                    <p:cond delay="0"/>
                                  </p:stCondLst>
                                  <p:childTnLst>
                                    <p:animEffect transition="out" filter="fade">
                                      <p:cBhvr>
                                        <p:cTn id="59" dur="500"/>
                                        <p:tgtEl>
                                          <p:spTgt spid="4">
                                            <p:txEl>
                                              <p:pRg st="4" end="4"/>
                                            </p:txEl>
                                          </p:spTgt>
                                        </p:tgtEl>
                                      </p:cBhvr>
                                    </p:animEffect>
                                    <p:set>
                                      <p:cBhvr>
                                        <p:cTn id="60" dur="1" fill="hold">
                                          <p:stCondLst>
                                            <p:cond delay="499"/>
                                          </p:stCondLst>
                                        </p:cTn>
                                        <p:tgtEl>
                                          <p:spTgt spid="4">
                                            <p:txEl>
                                              <p:pRg st="4" end="4"/>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1"/>
      <p:bldP spid="4" grpId="0" uiExpand="1" build="p"/>
      <p:bldP spid="4" grpId="1"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algn="ctr"/>
            <a:r>
              <a:rPr lang="pt-BR" sz="1600" b="1" dirty="0">
                <a:solidFill>
                  <a:schemeClr val="accent5">
                    <a:lumMod val="75000"/>
                  </a:schemeClr>
                </a:solidFill>
                <a:latin typeface="Arial Black" panose="020B0A04020102020204" pitchFamily="34" charset="0"/>
              </a:rPr>
              <a:t>Prof. Ailton Pinheiro</a:t>
            </a:r>
          </a:p>
        </p:txBody>
      </p:sp>
      <p:pic>
        <p:nvPicPr>
          <p:cNvPr id="12" name="Picture 2" descr="Brevê de Controle de Tráfego Aéreo da Aeronáutica - Asa Artigos Militares"/>
          <p:cNvPicPr>
            <a:picLocks noChangeAspect="1" noChangeArrowheads="1"/>
          </p:cNvPicPr>
          <p:nvPr/>
        </p:nvPicPr>
        <p:blipFill rotWithShape="1">
          <a:blip r:embed="rId3">
            <a:extLst>
              <a:ext uri="{28A0092B-C50C-407E-A947-70E740481C1C}">
                <a14:useLocalDpi xmlns:a14="http://schemas.microsoft.com/office/drawing/2010/main" val="0"/>
              </a:ext>
            </a:extLst>
          </a:blip>
          <a:srcRect l="7270" t="8085" r="7485" b="37531"/>
          <a:stretch/>
        </p:blipFill>
        <p:spPr bwMode="auto">
          <a:xfrm>
            <a:off x="4855335" y="6310648"/>
            <a:ext cx="2189409" cy="519742"/>
          </a:xfrm>
          <a:prstGeom prst="rect">
            <a:avLst/>
          </a:prstGeom>
          <a:noFill/>
          <a:extLst>
            <a:ext uri="{909E8E84-426E-40DD-AFC4-6F175D3DCCD1}">
              <a14:hiddenFill xmlns:a14="http://schemas.microsoft.com/office/drawing/2010/main">
                <a:solidFill>
                  <a:srgbClr val="FFFFFF"/>
                </a:solidFill>
              </a14:hiddenFill>
            </a:ext>
          </a:extLst>
        </p:spPr>
      </p:pic>
      <p:sp>
        <p:nvSpPr>
          <p:cNvPr id="3" name="Título 2"/>
          <p:cNvSpPr>
            <a:spLocks noGrp="1"/>
          </p:cNvSpPr>
          <p:nvPr>
            <p:ph type="title"/>
          </p:nvPr>
        </p:nvSpPr>
        <p:spPr>
          <a:xfrm>
            <a:off x="303741" y="682519"/>
            <a:ext cx="11526592" cy="490048"/>
          </a:xfrm>
        </p:spPr>
        <p:txBody>
          <a:bodyPr>
            <a:normAutofit/>
          </a:bodyPr>
          <a:lstStyle/>
          <a:p>
            <a:pPr algn="ctr"/>
            <a:r>
              <a:rPr lang="pt-BR" sz="2800" dirty="0">
                <a:latin typeface="Arial Black" panose="020B0A04020102020204" pitchFamily="34" charset="0"/>
                <a:cs typeface="Arial" panose="020B0604020202020204" pitchFamily="34" charset="0"/>
              </a:rPr>
              <a:t>SERVIÇOS DE CONTROLE DE TRÁFEGO AÉREO</a:t>
            </a:r>
          </a:p>
        </p:txBody>
      </p:sp>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 name="Conector reto 12"/>
          <p:cNvCxnSpPr/>
          <p:nvPr/>
        </p:nvCxnSpPr>
        <p:spPr>
          <a:xfrm>
            <a:off x="303740" y="6176963"/>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9" name="Espaço Reservado para Conteúdo 3"/>
          <p:cNvSpPr txBox="1">
            <a:spLocks/>
          </p:cNvSpPr>
          <p:nvPr/>
        </p:nvSpPr>
        <p:spPr>
          <a:xfrm>
            <a:off x="303740" y="1306251"/>
            <a:ext cx="11526591" cy="400533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0000"/>
              </a:lnSpc>
              <a:buNone/>
            </a:pPr>
            <a:r>
              <a:rPr lang="pt-BR" sz="2000" dirty="0">
                <a:latin typeface="Arial" panose="020B0604020202020204" pitchFamily="34" charset="0"/>
                <a:cs typeface="Arial" panose="020B0604020202020204" pitchFamily="34" charset="0"/>
              </a:rPr>
              <a:t>3.7.3 Para proporcionar o serviço de controle de tráfego aéreo, um órgão ATC deverá:</a:t>
            </a:r>
          </a:p>
          <a:p>
            <a:pPr marL="0" indent="0" algn="just">
              <a:lnSpc>
                <a:spcPct val="100000"/>
              </a:lnSpc>
              <a:buNone/>
            </a:pPr>
            <a:r>
              <a:rPr lang="pt-BR" sz="2000" dirty="0">
                <a:latin typeface="Arial" panose="020B0604020202020204" pitchFamily="34" charset="0"/>
                <a:cs typeface="Arial" panose="020B0604020202020204" pitchFamily="34" charset="0"/>
              </a:rPr>
              <a:t>a) dispor de informação sobre o movimento intencional de cada aeronave, ou variações do mesmo, e de dados atuais sobre a progressão real de cada uma delas;</a:t>
            </a:r>
          </a:p>
          <a:p>
            <a:pPr marL="0" indent="0" algn="just">
              <a:lnSpc>
                <a:spcPct val="100000"/>
              </a:lnSpc>
              <a:buNone/>
            </a:pPr>
            <a:r>
              <a:rPr lang="pt-BR" sz="2000" dirty="0">
                <a:latin typeface="Arial" panose="020B0604020202020204" pitchFamily="34" charset="0"/>
                <a:cs typeface="Arial" panose="020B0604020202020204" pitchFamily="34" charset="0"/>
              </a:rPr>
              <a:t>b) determinar, baseando-se na informação recebida, as posições relativas que guardam entre si as aeronaves conhecidas;</a:t>
            </a:r>
          </a:p>
          <a:p>
            <a:pPr marL="0" indent="0" algn="just">
              <a:lnSpc>
                <a:spcPct val="100000"/>
              </a:lnSpc>
              <a:buNone/>
            </a:pPr>
            <a:r>
              <a:rPr lang="pt-BR" sz="2000" dirty="0">
                <a:latin typeface="Arial" panose="020B0604020202020204" pitchFamily="34" charset="0"/>
                <a:cs typeface="Arial" panose="020B0604020202020204" pitchFamily="34" charset="0"/>
              </a:rPr>
              <a:t>c) emitir autorizações e informações com a finalidade de prevenir colisão entre aeronaves sob seu controle e de acelerar e manter um fluxo de tráfego ordenado; e</a:t>
            </a:r>
          </a:p>
          <a:p>
            <a:pPr marL="0" indent="0" algn="just">
              <a:lnSpc>
                <a:spcPct val="100000"/>
              </a:lnSpc>
              <a:buNone/>
            </a:pPr>
            <a:r>
              <a:rPr lang="pt-BR" sz="2000" dirty="0">
                <a:latin typeface="Arial" panose="020B0604020202020204" pitchFamily="34" charset="0"/>
                <a:cs typeface="Arial" panose="020B0604020202020204" pitchFamily="34" charset="0"/>
              </a:rPr>
              <a:t>d) coordenar as autorizações com outros órgãos envolvidos como necessário:</a:t>
            </a:r>
          </a:p>
          <a:p>
            <a:pPr marL="520700" indent="-342900" algn="just">
              <a:lnSpc>
                <a:spcPct val="100000"/>
              </a:lnSpc>
              <a:buFont typeface="Wingdings" panose="05000000000000000000" pitchFamily="2" charset="2"/>
              <a:buChar char="ü"/>
            </a:pPr>
            <a:r>
              <a:rPr lang="pt-BR" sz="2000" dirty="0">
                <a:latin typeface="Arial" panose="020B0604020202020204" pitchFamily="34" charset="0"/>
                <a:cs typeface="Arial" panose="020B0604020202020204" pitchFamily="34" charset="0"/>
              </a:rPr>
              <a:t>sempre que uma aeronave puder conflitar com tráfego sob controle desses órgãos; e</a:t>
            </a:r>
          </a:p>
          <a:p>
            <a:pPr marL="520700" indent="-342900" algn="just">
              <a:lnSpc>
                <a:spcPct val="100000"/>
              </a:lnSpc>
              <a:buFont typeface="Wingdings" panose="05000000000000000000" pitchFamily="2" charset="2"/>
              <a:buChar char="ü"/>
            </a:pPr>
            <a:r>
              <a:rPr lang="pt-BR" sz="2000" dirty="0">
                <a:latin typeface="Arial" panose="020B0604020202020204" pitchFamily="34" charset="0"/>
                <a:cs typeface="Arial" panose="020B0604020202020204" pitchFamily="34" charset="0"/>
              </a:rPr>
              <a:t>antes de transferir o controle de uma aeronave para tais órgãos.</a:t>
            </a:r>
          </a:p>
        </p:txBody>
      </p:sp>
    </p:spTree>
    <p:extLst>
      <p:ext uri="{BB962C8B-B14F-4D97-AF65-F5344CB8AC3E}">
        <p14:creationId xmlns:p14="http://schemas.microsoft.com/office/powerpoint/2010/main" val="17717081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1" nodeType="after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1000"/>
                                        <p:tgtEl>
                                          <p:spTgt spid="9">
                                            <p:txEl>
                                              <p:pRg st="0" end="0"/>
                                            </p:txEl>
                                          </p:spTgt>
                                        </p:tgtEl>
                                      </p:cBhvr>
                                    </p:animEffect>
                                    <p:anim calcmode="lin" valueType="num">
                                      <p:cBhvr>
                                        <p:cTn id="8"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1" nodeType="clickEffect">
                                  <p:stCondLst>
                                    <p:cond delay="0"/>
                                  </p:stCondLst>
                                  <p:childTnLst>
                                    <p:set>
                                      <p:cBhvr>
                                        <p:cTn id="13" dur="1" fill="hold">
                                          <p:stCondLst>
                                            <p:cond delay="0"/>
                                          </p:stCondLst>
                                        </p:cTn>
                                        <p:tgtEl>
                                          <p:spTgt spid="9">
                                            <p:txEl>
                                              <p:pRg st="1" end="1"/>
                                            </p:txEl>
                                          </p:spTgt>
                                        </p:tgtEl>
                                        <p:attrNameLst>
                                          <p:attrName>style.visibility</p:attrName>
                                        </p:attrNameLst>
                                      </p:cBhvr>
                                      <p:to>
                                        <p:strVal val="visible"/>
                                      </p:to>
                                    </p:set>
                                    <p:animEffect transition="in" filter="fade">
                                      <p:cBhvr>
                                        <p:cTn id="14" dur="1000"/>
                                        <p:tgtEl>
                                          <p:spTgt spid="9">
                                            <p:txEl>
                                              <p:pRg st="1" end="1"/>
                                            </p:txEl>
                                          </p:spTgt>
                                        </p:tgtEl>
                                      </p:cBhvr>
                                    </p:animEffect>
                                    <p:anim calcmode="lin" valueType="num">
                                      <p:cBhvr>
                                        <p:cTn id="15" dur="1000" fill="hold"/>
                                        <p:tgtEl>
                                          <p:spTgt spid="9">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1" nodeType="clickEffect">
                                  <p:stCondLst>
                                    <p:cond delay="0"/>
                                  </p:stCondLst>
                                  <p:childTnLst>
                                    <p:set>
                                      <p:cBhvr>
                                        <p:cTn id="20" dur="1" fill="hold">
                                          <p:stCondLst>
                                            <p:cond delay="0"/>
                                          </p:stCondLst>
                                        </p:cTn>
                                        <p:tgtEl>
                                          <p:spTgt spid="9">
                                            <p:txEl>
                                              <p:pRg st="2" end="2"/>
                                            </p:txEl>
                                          </p:spTgt>
                                        </p:tgtEl>
                                        <p:attrNameLst>
                                          <p:attrName>style.visibility</p:attrName>
                                        </p:attrNameLst>
                                      </p:cBhvr>
                                      <p:to>
                                        <p:strVal val="visible"/>
                                      </p:to>
                                    </p:set>
                                    <p:animEffect transition="in" filter="fade">
                                      <p:cBhvr>
                                        <p:cTn id="21" dur="1000"/>
                                        <p:tgtEl>
                                          <p:spTgt spid="9">
                                            <p:txEl>
                                              <p:pRg st="2" end="2"/>
                                            </p:txEl>
                                          </p:spTgt>
                                        </p:tgtEl>
                                      </p:cBhvr>
                                    </p:animEffect>
                                    <p:anim calcmode="lin" valueType="num">
                                      <p:cBhvr>
                                        <p:cTn id="22" dur="1000" fill="hold"/>
                                        <p:tgtEl>
                                          <p:spTgt spid="9">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9">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1" nodeType="clickEffect">
                                  <p:stCondLst>
                                    <p:cond delay="0"/>
                                  </p:stCondLst>
                                  <p:childTnLst>
                                    <p:set>
                                      <p:cBhvr>
                                        <p:cTn id="27" dur="1" fill="hold">
                                          <p:stCondLst>
                                            <p:cond delay="0"/>
                                          </p:stCondLst>
                                        </p:cTn>
                                        <p:tgtEl>
                                          <p:spTgt spid="9">
                                            <p:txEl>
                                              <p:pRg st="3" end="3"/>
                                            </p:txEl>
                                          </p:spTgt>
                                        </p:tgtEl>
                                        <p:attrNameLst>
                                          <p:attrName>style.visibility</p:attrName>
                                        </p:attrNameLst>
                                      </p:cBhvr>
                                      <p:to>
                                        <p:strVal val="visible"/>
                                      </p:to>
                                    </p:set>
                                    <p:animEffect transition="in" filter="fade">
                                      <p:cBhvr>
                                        <p:cTn id="28" dur="1000"/>
                                        <p:tgtEl>
                                          <p:spTgt spid="9">
                                            <p:txEl>
                                              <p:pRg st="3" end="3"/>
                                            </p:txEl>
                                          </p:spTgt>
                                        </p:tgtEl>
                                      </p:cBhvr>
                                    </p:animEffect>
                                    <p:anim calcmode="lin" valueType="num">
                                      <p:cBhvr>
                                        <p:cTn id="29" dur="1000" fill="hold"/>
                                        <p:tgtEl>
                                          <p:spTgt spid="9">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9">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1" nodeType="clickEffect">
                                  <p:stCondLst>
                                    <p:cond delay="0"/>
                                  </p:stCondLst>
                                  <p:childTnLst>
                                    <p:set>
                                      <p:cBhvr>
                                        <p:cTn id="34" dur="1" fill="hold">
                                          <p:stCondLst>
                                            <p:cond delay="0"/>
                                          </p:stCondLst>
                                        </p:cTn>
                                        <p:tgtEl>
                                          <p:spTgt spid="9">
                                            <p:txEl>
                                              <p:pRg st="4" end="4"/>
                                            </p:txEl>
                                          </p:spTgt>
                                        </p:tgtEl>
                                        <p:attrNameLst>
                                          <p:attrName>style.visibility</p:attrName>
                                        </p:attrNameLst>
                                      </p:cBhvr>
                                      <p:to>
                                        <p:strVal val="visible"/>
                                      </p:to>
                                    </p:set>
                                    <p:animEffect transition="in" filter="fade">
                                      <p:cBhvr>
                                        <p:cTn id="35" dur="1000"/>
                                        <p:tgtEl>
                                          <p:spTgt spid="9">
                                            <p:txEl>
                                              <p:pRg st="4" end="4"/>
                                            </p:txEl>
                                          </p:spTgt>
                                        </p:tgtEl>
                                      </p:cBhvr>
                                    </p:animEffect>
                                    <p:anim calcmode="lin" valueType="num">
                                      <p:cBhvr>
                                        <p:cTn id="36" dur="1000" fill="hold"/>
                                        <p:tgtEl>
                                          <p:spTgt spid="9">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9">
                                            <p:txEl>
                                              <p:pRg st="4" end="4"/>
                                            </p:txEl>
                                          </p:spTgt>
                                        </p:tgtEl>
                                        <p:attrNameLst>
                                          <p:attrName>ppt_y</p:attrName>
                                        </p:attrNameLst>
                                      </p:cBhvr>
                                      <p:tavLst>
                                        <p:tav tm="0">
                                          <p:val>
                                            <p:strVal val="#ppt_y+.1"/>
                                          </p:val>
                                        </p:tav>
                                        <p:tav tm="100000">
                                          <p:val>
                                            <p:strVal val="#ppt_y"/>
                                          </p:val>
                                        </p:tav>
                                      </p:tavLst>
                                    </p:anim>
                                  </p:childTnLst>
                                </p:cTn>
                              </p:par>
                              <p:par>
                                <p:cTn id="38" presetID="42" presetClass="entr" presetSubtype="0" fill="hold" grpId="1" nodeType="withEffect">
                                  <p:stCondLst>
                                    <p:cond delay="0"/>
                                  </p:stCondLst>
                                  <p:childTnLst>
                                    <p:set>
                                      <p:cBhvr>
                                        <p:cTn id="39" dur="1" fill="hold">
                                          <p:stCondLst>
                                            <p:cond delay="0"/>
                                          </p:stCondLst>
                                        </p:cTn>
                                        <p:tgtEl>
                                          <p:spTgt spid="9">
                                            <p:txEl>
                                              <p:pRg st="5" end="5"/>
                                            </p:txEl>
                                          </p:spTgt>
                                        </p:tgtEl>
                                        <p:attrNameLst>
                                          <p:attrName>style.visibility</p:attrName>
                                        </p:attrNameLst>
                                      </p:cBhvr>
                                      <p:to>
                                        <p:strVal val="visible"/>
                                      </p:to>
                                    </p:set>
                                    <p:animEffect transition="in" filter="fade">
                                      <p:cBhvr>
                                        <p:cTn id="40" dur="1000"/>
                                        <p:tgtEl>
                                          <p:spTgt spid="9">
                                            <p:txEl>
                                              <p:pRg st="5" end="5"/>
                                            </p:txEl>
                                          </p:spTgt>
                                        </p:tgtEl>
                                      </p:cBhvr>
                                    </p:animEffect>
                                    <p:anim calcmode="lin" valueType="num">
                                      <p:cBhvr>
                                        <p:cTn id="41" dur="1000" fill="hold"/>
                                        <p:tgtEl>
                                          <p:spTgt spid="9">
                                            <p:txEl>
                                              <p:pRg st="5" end="5"/>
                                            </p:txEl>
                                          </p:spTgt>
                                        </p:tgtEl>
                                        <p:attrNameLst>
                                          <p:attrName>ppt_x</p:attrName>
                                        </p:attrNameLst>
                                      </p:cBhvr>
                                      <p:tavLst>
                                        <p:tav tm="0">
                                          <p:val>
                                            <p:strVal val="#ppt_x"/>
                                          </p:val>
                                        </p:tav>
                                        <p:tav tm="100000">
                                          <p:val>
                                            <p:strVal val="#ppt_x"/>
                                          </p:val>
                                        </p:tav>
                                      </p:tavLst>
                                    </p:anim>
                                    <p:anim calcmode="lin" valueType="num">
                                      <p:cBhvr>
                                        <p:cTn id="42" dur="1000" fill="hold"/>
                                        <p:tgtEl>
                                          <p:spTgt spid="9">
                                            <p:txEl>
                                              <p:pRg st="5" end="5"/>
                                            </p:txEl>
                                          </p:spTgt>
                                        </p:tgtEl>
                                        <p:attrNameLst>
                                          <p:attrName>ppt_y</p:attrName>
                                        </p:attrNameLst>
                                      </p:cBhvr>
                                      <p:tavLst>
                                        <p:tav tm="0">
                                          <p:val>
                                            <p:strVal val="#ppt_y+.1"/>
                                          </p:val>
                                        </p:tav>
                                        <p:tav tm="100000">
                                          <p:val>
                                            <p:strVal val="#ppt_y"/>
                                          </p:val>
                                        </p:tav>
                                      </p:tavLst>
                                    </p:anim>
                                  </p:childTnLst>
                                </p:cTn>
                              </p:par>
                              <p:par>
                                <p:cTn id="43" presetID="42" presetClass="entr" presetSubtype="0" fill="hold" grpId="1" nodeType="withEffect">
                                  <p:stCondLst>
                                    <p:cond delay="0"/>
                                  </p:stCondLst>
                                  <p:childTnLst>
                                    <p:set>
                                      <p:cBhvr>
                                        <p:cTn id="44" dur="1" fill="hold">
                                          <p:stCondLst>
                                            <p:cond delay="0"/>
                                          </p:stCondLst>
                                        </p:cTn>
                                        <p:tgtEl>
                                          <p:spTgt spid="9">
                                            <p:txEl>
                                              <p:pRg st="6" end="6"/>
                                            </p:txEl>
                                          </p:spTgt>
                                        </p:tgtEl>
                                        <p:attrNameLst>
                                          <p:attrName>style.visibility</p:attrName>
                                        </p:attrNameLst>
                                      </p:cBhvr>
                                      <p:to>
                                        <p:strVal val="visible"/>
                                      </p:to>
                                    </p:set>
                                    <p:animEffect transition="in" filter="fade">
                                      <p:cBhvr>
                                        <p:cTn id="45" dur="1000"/>
                                        <p:tgtEl>
                                          <p:spTgt spid="9">
                                            <p:txEl>
                                              <p:pRg st="6" end="6"/>
                                            </p:txEl>
                                          </p:spTgt>
                                        </p:tgtEl>
                                      </p:cBhvr>
                                    </p:animEffect>
                                    <p:anim calcmode="lin" valueType="num">
                                      <p:cBhvr>
                                        <p:cTn id="46" dur="1000" fill="hold"/>
                                        <p:tgtEl>
                                          <p:spTgt spid="9">
                                            <p:txEl>
                                              <p:pRg st="6" end="6"/>
                                            </p:txEl>
                                          </p:spTgt>
                                        </p:tgtEl>
                                        <p:attrNameLst>
                                          <p:attrName>ppt_x</p:attrName>
                                        </p:attrNameLst>
                                      </p:cBhvr>
                                      <p:tavLst>
                                        <p:tav tm="0">
                                          <p:val>
                                            <p:strVal val="#ppt_x"/>
                                          </p:val>
                                        </p:tav>
                                        <p:tav tm="100000">
                                          <p:val>
                                            <p:strVal val="#ppt_x"/>
                                          </p:val>
                                        </p:tav>
                                      </p:tavLst>
                                    </p:anim>
                                    <p:anim calcmode="lin" valueType="num">
                                      <p:cBhvr>
                                        <p:cTn id="47" dur="1000" fill="hold"/>
                                        <p:tgtEl>
                                          <p:spTgt spid="9">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14" presetClass="exit" presetSubtype="10" fill="hold" grpId="0" nodeType="clickEffect">
                                  <p:stCondLst>
                                    <p:cond delay="0"/>
                                  </p:stCondLst>
                                  <p:childTnLst>
                                    <p:animEffect transition="out" filter="randombar(horizontal)">
                                      <p:cBhvr>
                                        <p:cTn id="51" dur="500"/>
                                        <p:tgtEl>
                                          <p:spTgt spid="3"/>
                                        </p:tgtEl>
                                      </p:cBhvr>
                                    </p:animEffect>
                                    <p:set>
                                      <p:cBhvr>
                                        <p:cTn id="52" dur="1" fill="hold">
                                          <p:stCondLst>
                                            <p:cond delay="499"/>
                                          </p:stCondLst>
                                        </p:cTn>
                                        <p:tgtEl>
                                          <p:spTgt spid="3"/>
                                        </p:tgtEl>
                                        <p:attrNameLst>
                                          <p:attrName>style.visibility</p:attrName>
                                        </p:attrNameLst>
                                      </p:cBhvr>
                                      <p:to>
                                        <p:strVal val="hidden"/>
                                      </p:to>
                                    </p:set>
                                  </p:childTnLst>
                                </p:cTn>
                              </p:par>
                              <p:par>
                                <p:cTn id="53" presetID="14" presetClass="exit" presetSubtype="10" fill="hold" grpId="0" nodeType="withEffect">
                                  <p:stCondLst>
                                    <p:cond delay="0"/>
                                  </p:stCondLst>
                                  <p:childTnLst>
                                    <p:animEffect transition="out" filter="randombar(horizontal)">
                                      <p:cBhvr>
                                        <p:cTn id="54" dur="500"/>
                                        <p:tgtEl>
                                          <p:spTgt spid="9">
                                            <p:txEl>
                                              <p:pRg st="0" end="0"/>
                                            </p:txEl>
                                          </p:spTgt>
                                        </p:tgtEl>
                                      </p:cBhvr>
                                    </p:animEffect>
                                    <p:set>
                                      <p:cBhvr>
                                        <p:cTn id="55" dur="1" fill="hold">
                                          <p:stCondLst>
                                            <p:cond delay="499"/>
                                          </p:stCondLst>
                                        </p:cTn>
                                        <p:tgtEl>
                                          <p:spTgt spid="9">
                                            <p:txEl>
                                              <p:pRg st="0" end="0"/>
                                            </p:txEl>
                                          </p:spTgt>
                                        </p:tgtEl>
                                        <p:attrNameLst>
                                          <p:attrName>style.visibility</p:attrName>
                                        </p:attrNameLst>
                                      </p:cBhvr>
                                      <p:to>
                                        <p:strVal val="hidden"/>
                                      </p:to>
                                    </p:set>
                                  </p:childTnLst>
                                </p:cTn>
                              </p:par>
                              <p:par>
                                <p:cTn id="56" presetID="14" presetClass="exit" presetSubtype="10" fill="hold" grpId="0" nodeType="withEffect">
                                  <p:stCondLst>
                                    <p:cond delay="0"/>
                                  </p:stCondLst>
                                  <p:childTnLst>
                                    <p:animEffect transition="out" filter="randombar(horizontal)">
                                      <p:cBhvr>
                                        <p:cTn id="57" dur="500"/>
                                        <p:tgtEl>
                                          <p:spTgt spid="9">
                                            <p:txEl>
                                              <p:pRg st="1" end="1"/>
                                            </p:txEl>
                                          </p:spTgt>
                                        </p:tgtEl>
                                      </p:cBhvr>
                                    </p:animEffect>
                                    <p:set>
                                      <p:cBhvr>
                                        <p:cTn id="58" dur="1" fill="hold">
                                          <p:stCondLst>
                                            <p:cond delay="499"/>
                                          </p:stCondLst>
                                        </p:cTn>
                                        <p:tgtEl>
                                          <p:spTgt spid="9">
                                            <p:txEl>
                                              <p:pRg st="1" end="1"/>
                                            </p:txEl>
                                          </p:spTgt>
                                        </p:tgtEl>
                                        <p:attrNameLst>
                                          <p:attrName>style.visibility</p:attrName>
                                        </p:attrNameLst>
                                      </p:cBhvr>
                                      <p:to>
                                        <p:strVal val="hidden"/>
                                      </p:to>
                                    </p:set>
                                  </p:childTnLst>
                                </p:cTn>
                              </p:par>
                              <p:par>
                                <p:cTn id="59" presetID="14" presetClass="exit" presetSubtype="10" fill="hold" grpId="0" nodeType="withEffect">
                                  <p:stCondLst>
                                    <p:cond delay="0"/>
                                  </p:stCondLst>
                                  <p:childTnLst>
                                    <p:animEffect transition="out" filter="randombar(horizontal)">
                                      <p:cBhvr>
                                        <p:cTn id="60" dur="500"/>
                                        <p:tgtEl>
                                          <p:spTgt spid="9">
                                            <p:txEl>
                                              <p:pRg st="2" end="2"/>
                                            </p:txEl>
                                          </p:spTgt>
                                        </p:tgtEl>
                                      </p:cBhvr>
                                    </p:animEffect>
                                    <p:set>
                                      <p:cBhvr>
                                        <p:cTn id="61" dur="1" fill="hold">
                                          <p:stCondLst>
                                            <p:cond delay="499"/>
                                          </p:stCondLst>
                                        </p:cTn>
                                        <p:tgtEl>
                                          <p:spTgt spid="9">
                                            <p:txEl>
                                              <p:pRg st="2" end="2"/>
                                            </p:txEl>
                                          </p:spTgt>
                                        </p:tgtEl>
                                        <p:attrNameLst>
                                          <p:attrName>style.visibility</p:attrName>
                                        </p:attrNameLst>
                                      </p:cBhvr>
                                      <p:to>
                                        <p:strVal val="hidden"/>
                                      </p:to>
                                    </p:set>
                                  </p:childTnLst>
                                </p:cTn>
                              </p:par>
                              <p:par>
                                <p:cTn id="62" presetID="14" presetClass="exit" presetSubtype="10" fill="hold" grpId="0" nodeType="withEffect">
                                  <p:stCondLst>
                                    <p:cond delay="0"/>
                                  </p:stCondLst>
                                  <p:childTnLst>
                                    <p:animEffect transition="out" filter="randombar(horizontal)">
                                      <p:cBhvr>
                                        <p:cTn id="63" dur="500"/>
                                        <p:tgtEl>
                                          <p:spTgt spid="9">
                                            <p:txEl>
                                              <p:pRg st="3" end="3"/>
                                            </p:txEl>
                                          </p:spTgt>
                                        </p:tgtEl>
                                      </p:cBhvr>
                                    </p:animEffect>
                                    <p:set>
                                      <p:cBhvr>
                                        <p:cTn id="64" dur="1" fill="hold">
                                          <p:stCondLst>
                                            <p:cond delay="499"/>
                                          </p:stCondLst>
                                        </p:cTn>
                                        <p:tgtEl>
                                          <p:spTgt spid="9">
                                            <p:txEl>
                                              <p:pRg st="3" end="3"/>
                                            </p:txEl>
                                          </p:spTgt>
                                        </p:tgtEl>
                                        <p:attrNameLst>
                                          <p:attrName>style.visibility</p:attrName>
                                        </p:attrNameLst>
                                      </p:cBhvr>
                                      <p:to>
                                        <p:strVal val="hidden"/>
                                      </p:to>
                                    </p:set>
                                  </p:childTnLst>
                                </p:cTn>
                              </p:par>
                              <p:par>
                                <p:cTn id="65" presetID="14" presetClass="exit" presetSubtype="10" fill="hold" grpId="0" nodeType="withEffect">
                                  <p:stCondLst>
                                    <p:cond delay="0"/>
                                  </p:stCondLst>
                                  <p:childTnLst>
                                    <p:animEffect transition="out" filter="randombar(horizontal)">
                                      <p:cBhvr>
                                        <p:cTn id="66" dur="500"/>
                                        <p:tgtEl>
                                          <p:spTgt spid="9">
                                            <p:txEl>
                                              <p:pRg st="4" end="4"/>
                                            </p:txEl>
                                          </p:spTgt>
                                        </p:tgtEl>
                                      </p:cBhvr>
                                    </p:animEffect>
                                    <p:set>
                                      <p:cBhvr>
                                        <p:cTn id="67" dur="1" fill="hold">
                                          <p:stCondLst>
                                            <p:cond delay="499"/>
                                          </p:stCondLst>
                                        </p:cTn>
                                        <p:tgtEl>
                                          <p:spTgt spid="9">
                                            <p:txEl>
                                              <p:pRg st="4" end="4"/>
                                            </p:txEl>
                                          </p:spTgt>
                                        </p:tgtEl>
                                        <p:attrNameLst>
                                          <p:attrName>style.visibility</p:attrName>
                                        </p:attrNameLst>
                                      </p:cBhvr>
                                      <p:to>
                                        <p:strVal val="hidden"/>
                                      </p:to>
                                    </p:set>
                                  </p:childTnLst>
                                </p:cTn>
                              </p:par>
                              <p:par>
                                <p:cTn id="68" presetID="14" presetClass="exit" presetSubtype="10" fill="hold" grpId="0" nodeType="withEffect">
                                  <p:stCondLst>
                                    <p:cond delay="0"/>
                                  </p:stCondLst>
                                  <p:childTnLst>
                                    <p:animEffect transition="out" filter="randombar(horizontal)">
                                      <p:cBhvr>
                                        <p:cTn id="69" dur="500"/>
                                        <p:tgtEl>
                                          <p:spTgt spid="9">
                                            <p:txEl>
                                              <p:pRg st="5" end="5"/>
                                            </p:txEl>
                                          </p:spTgt>
                                        </p:tgtEl>
                                      </p:cBhvr>
                                    </p:animEffect>
                                    <p:set>
                                      <p:cBhvr>
                                        <p:cTn id="70" dur="1" fill="hold">
                                          <p:stCondLst>
                                            <p:cond delay="499"/>
                                          </p:stCondLst>
                                        </p:cTn>
                                        <p:tgtEl>
                                          <p:spTgt spid="9">
                                            <p:txEl>
                                              <p:pRg st="5" end="5"/>
                                            </p:txEl>
                                          </p:spTgt>
                                        </p:tgtEl>
                                        <p:attrNameLst>
                                          <p:attrName>style.visibility</p:attrName>
                                        </p:attrNameLst>
                                      </p:cBhvr>
                                      <p:to>
                                        <p:strVal val="hidden"/>
                                      </p:to>
                                    </p:set>
                                  </p:childTnLst>
                                </p:cTn>
                              </p:par>
                              <p:par>
                                <p:cTn id="71" presetID="14" presetClass="exit" presetSubtype="10" fill="hold" grpId="0" nodeType="withEffect">
                                  <p:stCondLst>
                                    <p:cond delay="0"/>
                                  </p:stCondLst>
                                  <p:childTnLst>
                                    <p:animEffect transition="out" filter="randombar(horizontal)">
                                      <p:cBhvr>
                                        <p:cTn id="72" dur="500"/>
                                        <p:tgtEl>
                                          <p:spTgt spid="9">
                                            <p:txEl>
                                              <p:pRg st="6" end="6"/>
                                            </p:txEl>
                                          </p:spTgt>
                                        </p:tgtEl>
                                      </p:cBhvr>
                                    </p:animEffect>
                                    <p:set>
                                      <p:cBhvr>
                                        <p:cTn id="73" dur="1" fill="hold">
                                          <p:stCondLst>
                                            <p:cond delay="499"/>
                                          </p:stCondLst>
                                        </p:cTn>
                                        <p:tgtEl>
                                          <p:spTgt spid="9">
                                            <p:txEl>
                                              <p:pRg st="6" end="6"/>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9" grpId="0" uiExpand="1" build="p"/>
      <p:bldP spid="9" grpId="1"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algn="ctr"/>
            <a:r>
              <a:rPr lang="pt-BR" sz="1600" b="1" dirty="0">
                <a:solidFill>
                  <a:schemeClr val="accent5">
                    <a:lumMod val="75000"/>
                  </a:schemeClr>
                </a:solidFill>
                <a:latin typeface="Arial Black" panose="020B0A04020102020204" pitchFamily="34" charset="0"/>
              </a:rPr>
              <a:t>Prof. Ailton Pinheiro</a:t>
            </a:r>
          </a:p>
        </p:txBody>
      </p:sp>
      <p:pic>
        <p:nvPicPr>
          <p:cNvPr id="12" name="Picture 2" descr="Brevê de Controle de Tráfego Aéreo da Aeronáutica - Asa Artigos Militares"/>
          <p:cNvPicPr>
            <a:picLocks noChangeAspect="1" noChangeArrowheads="1"/>
          </p:cNvPicPr>
          <p:nvPr/>
        </p:nvPicPr>
        <p:blipFill rotWithShape="1">
          <a:blip r:embed="rId3">
            <a:extLst>
              <a:ext uri="{28A0092B-C50C-407E-A947-70E740481C1C}">
                <a14:useLocalDpi xmlns:a14="http://schemas.microsoft.com/office/drawing/2010/main" val="0"/>
              </a:ext>
            </a:extLst>
          </a:blip>
          <a:srcRect l="7270" t="8085" r="7485" b="37531"/>
          <a:stretch/>
        </p:blipFill>
        <p:spPr bwMode="auto">
          <a:xfrm>
            <a:off x="4855335" y="6310648"/>
            <a:ext cx="2189409" cy="519742"/>
          </a:xfrm>
          <a:prstGeom prst="rect">
            <a:avLst/>
          </a:prstGeom>
          <a:noFill/>
          <a:extLst>
            <a:ext uri="{909E8E84-426E-40DD-AFC4-6F175D3DCCD1}">
              <a14:hiddenFill xmlns:a14="http://schemas.microsoft.com/office/drawing/2010/main">
                <a:solidFill>
                  <a:srgbClr val="FFFFFF"/>
                </a:solidFill>
              </a14:hiddenFill>
            </a:ext>
          </a:extLst>
        </p:spPr>
      </p:pic>
      <p:sp>
        <p:nvSpPr>
          <p:cNvPr id="3" name="Título 2"/>
          <p:cNvSpPr>
            <a:spLocks noGrp="1"/>
          </p:cNvSpPr>
          <p:nvPr>
            <p:ph type="title"/>
          </p:nvPr>
        </p:nvSpPr>
        <p:spPr>
          <a:xfrm>
            <a:off x="303740" y="713549"/>
            <a:ext cx="11526592" cy="490048"/>
          </a:xfrm>
        </p:spPr>
        <p:txBody>
          <a:bodyPr>
            <a:normAutofit/>
          </a:bodyPr>
          <a:lstStyle/>
          <a:p>
            <a:pPr algn="ctr"/>
            <a:r>
              <a:rPr lang="pt-BR" sz="2800" dirty="0">
                <a:latin typeface="Arial Black" panose="020B0A04020102020204" pitchFamily="34" charset="0"/>
                <a:cs typeface="Arial" panose="020B0604020202020204" pitchFamily="34" charset="0"/>
              </a:rPr>
              <a:t>SERVIÇOS DE INFORMAÇÃO DE VOO E ALERTA</a:t>
            </a:r>
          </a:p>
        </p:txBody>
      </p:sp>
      <p:sp>
        <p:nvSpPr>
          <p:cNvPr id="4" name="Espaço Reservado para Conteúdo 3"/>
          <p:cNvSpPr>
            <a:spLocks noGrp="1"/>
          </p:cNvSpPr>
          <p:nvPr>
            <p:ph idx="1"/>
          </p:nvPr>
        </p:nvSpPr>
        <p:spPr>
          <a:xfrm>
            <a:off x="228787" y="1335131"/>
            <a:ext cx="11735685" cy="867249"/>
          </a:xfrm>
        </p:spPr>
        <p:txBody>
          <a:bodyPr>
            <a:noAutofit/>
          </a:bodyPr>
          <a:lstStyle/>
          <a:p>
            <a:pPr marL="0" indent="0" algn="just">
              <a:lnSpc>
                <a:spcPct val="120000"/>
              </a:lnSpc>
              <a:buNone/>
            </a:pPr>
            <a:r>
              <a:rPr lang="pt-BR" sz="2000" dirty="0">
                <a:latin typeface="Arial" panose="020B0604020202020204" pitchFamily="34" charset="0"/>
                <a:cs typeface="Arial" panose="020B0604020202020204" pitchFamily="34" charset="0"/>
              </a:rPr>
              <a:t>3.7.5 Os serviços de informação de voo e de alerta serão proporcionados em todas as regiões de informação de voo sob jurisdição do Brasil.</a:t>
            </a:r>
          </a:p>
        </p:txBody>
      </p:sp>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 name="Conector reto 12"/>
          <p:cNvCxnSpPr/>
          <p:nvPr/>
        </p:nvCxnSpPr>
        <p:spPr>
          <a:xfrm>
            <a:off x="303740" y="6176963"/>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526086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1"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1" nodeType="after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Effect transition="in" filter="fade">
                                      <p:cBhvr>
                                        <p:cTn id="13" dur="1000"/>
                                        <p:tgtEl>
                                          <p:spTgt spid="4">
                                            <p:txEl>
                                              <p:pRg st="0" end="0"/>
                                            </p:txEl>
                                          </p:spTgt>
                                        </p:tgtEl>
                                      </p:cBhvr>
                                    </p:animEffect>
                                    <p:anim calcmode="lin" valueType="num">
                                      <p:cBhvr>
                                        <p:cTn id="14"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4" presetClass="exit" presetSubtype="10" fill="hold" grpId="0" nodeType="clickEffect">
                                  <p:stCondLst>
                                    <p:cond delay="0"/>
                                  </p:stCondLst>
                                  <p:childTnLst>
                                    <p:animEffect transition="out" filter="randombar(horizontal)">
                                      <p:cBhvr>
                                        <p:cTn id="19" dur="500"/>
                                        <p:tgtEl>
                                          <p:spTgt spid="3"/>
                                        </p:tgtEl>
                                      </p:cBhvr>
                                    </p:animEffect>
                                    <p:set>
                                      <p:cBhvr>
                                        <p:cTn id="20" dur="1" fill="hold">
                                          <p:stCondLst>
                                            <p:cond delay="499"/>
                                          </p:stCondLst>
                                        </p:cTn>
                                        <p:tgtEl>
                                          <p:spTgt spid="3"/>
                                        </p:tgtEl>
                                        <p:attrNameLst>
                                          <p:attrName>style.visibility</p:attrName>
                                        </p:attrNameLst>
                                      </p:cBhvr>
                                      <p:to>
                                        <p:strVal val="hidden"/>
                                      </p:to>
                                    </p:set>
                                  </p:childTnLst>
                                </p:cTn>
                              </p:par>
                              <p:par>
                                <p:cTn id="21" presetID="14" presetClass="exit" presetSubtype="10" fill="hold" grpId="0" nodeType="withEffect">
                                  <p:stCondLst>
                                    <p:cond delay="0"/>
                                  </p:stCondLst>
                                  <p:childTnLst>
                                    <p:animEffect transition="out" filter="randombar(horizontal)">
                                      <p:cBhvr>
                                        <p:cTn id="22" dur="500"/>
                                        <p:tgtEl>
                                          <p:spTgt spid="4">
                                            <p:txEl>
                                              <p:pRg st="0" end="0"/>
                                            </p:txEl>
                                          </p:spTgt>
                                        </p:tgtEl>
                                      </p:cBhvr>
                                    </p:animEffect>
                                    <p:set>
                                      <p:cBhvr>
                                        <p:cTn id="23" dur="1" fill="hold">
                                          <p:stCondLst>
                                            <p:cond delay="499"/>
                                          </p:stCondLst>
                                        </p:cTn>
                                        <p:tgtEl>
                                          <p:spTgt spid="4">
                                            <p:txEl>
                                              <p:pRg st="0" end="0"/>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P spid="4" grpId="0" build="p"/>
      <p:bldP spid="4" grpId="1" build="p"/>
    </p:bld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algn="ctr"/>
            <a:r>
              <a:rPr lang="pt-BR" sz="1600" b="1" dirty="0">
                <a:solidFill>
                  <a:schemeClr val="accent5">
                    <a:lumMod val="75000"/>
                  </a:schemeClr>
                </a:solidFill>
                <a:latin typeface="Arial Black" panose="020B0A04020102020204" pitchFamily="34" charset="0"/>
              </a:rPr>
              <a:t>Prof. Ailton Pinheiro</a:t>
            </a:r>
          </a:p>
        </p:txBody>
      </p:sp>
      <p:pic>
        <p:nvPicPr>
          <p:cNvPr id="12" name="Picture 2" descr="Brevê de Controle de Tráfego Aéreo da Aeronáutica - Asa Artigos Militares"/>
          <p:cNvPicPr>
            <a:picLocks noChangeAspect="1" noChangeArrowheads="1"/>
          </p:cNvPicPr>
          <p:nvPr/>
        </p:nvPicPr>
        <p:blipFill rotWithShape="1">
          <a:blip r:embed="rId3">
            <a:extLst>
              <a:ext uri="{28A0092B-C50C-407E-A947-70E740481C1C}">
                <a14:useLocalDpi xmlns:a14="http://schemas.microsoft.com/office/drawing/2010/main" val="0"/>
              </a:ext>
            </a:extLst>
          </a:blip>
          <a:srcRect l="7270" t="8085" r="7485" b="37531"/>
          <a:stretch/>
        </p:blipFill>
        <p:spPr bwMode="auto">
          <a:xfrm>
            <a:off x="4855335" y="6310648"/>
            <a:ext cx="2189409" cy="519742"/>
          </a:xfrm>
          <a:prstGeom prst="rect">
            <a:avLst/>
          </a:prstGeom>
          <a:noFill/>
          <a:extLst>
            <a:ext uri="{909E8E84-426E-40DD-AFC4-6F175D3DCCD1}">
              <a14:hiddenFill xmlns:a14="http://schemas.microsoft.com/office/drawing/2010/main">
                <a:solidFill>
                  <a:srgbClr val="FFFFFF"/>
                </a:solidFill>
              </a14:hiddenFill>
            </a:ext>
          </a:extLst>
        </p:spPr>
      </p:pic>
      <p:sp>
        <p:nvSpPr>
          <p:cNvPr id="3" name="Título 2"/>
          <p:cNvSpPr>
            <a:spLocks noGrp="1"/>
          </p:cNvSpPr>
          <p:nvPr>
            <p:ph type="title"/>
          </p:nvPr>
        </p:nvSpPr>
        <p:spPr>
          <a:xfrm>
            <a:off x="303740" y="713549"/>
            <a:ext cx="11526592" cy="490048"/>
          </a:xfrm>
        </p:spPr>
        <p:txBody>
          <a:bodyPr>
            <a:normAutofit/>
          </a:bodyPr>
          <a:lstStyle/>
          <a:p>
            <a:pPr algn="ctr"/>
            <a:r>
              <a:rPr lang="pt-BR" sz="2800" dirty="0">
                <a:latin typeface="Arial Black" panose="020B0A04020102020204" pitchFamily="34" charset="0"/>
                <a:cs typeface="Arial" panose="020B0604020202020204" pitchFamily="34" charset="0"/>
              </a:rPr>
              <a:t>PRESTAÇÃO DO ATS</a:t>
            </a:r>
          </a:p>
        </p:txBody>
      </p:sp>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 name="Conector reto 12"/>
          <p:cNvCxnSpPr/>
          <p:nvPr/>
        </p:nvCxnSpPr>
        <p:spPr>
          <a:xfrm>
            <a:off x="303740" y="6176963"/>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9" name="Espaço Reservado para Conteúdo 3"/>
          <p:cNvSpPr txBox="1">
            <a:spLocks/>
          </p:cNvSpPr>
          <p:nvPr/>
        </p:nvSpPr>
        <p:spPr>
          <a:xfrm>
            <a:off x="303740" y="1276684"/>
            <a:ext cx="11553509" cy="336255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0000"/>
              </a:lnSpc>
              <a:buNone/>
            </a:pPr>
            <a:r>
              <a:rPr lang="pt-BR" sz="2000" dirty="0">
                <a:latin typeface="Arial" panose="020B0604020202020204" pitchFamily="34" charset="0"/>
                <a:cs typeface="Arial" panose="020B0604020202020204" pitchFamily="34" charset="0"/>
              </a:rPr>
              <a:t>3.8.1 O </a:t>
            </a:r>
            <a:r>
              <a:rPr lang="pt-BR" sz="2000" b="1" dirty="0">
                <a:latin typeface="Arial" panose="020B0604020202020204" pitchFamily="34" charset="0"/>
                <a:cs typeface="Arial" panose="020B0604020202020204" pitchFamily="34" charset="0"/>
              </a:rPr>
              <a:t>serviço de controle de área</a:t>
            </a:r>
            <a:r>
              <a:rPr lang="pt-BR" sz="2000" dirty="0">
                <a:latin typeface="Arial" panose="020B0604020202020204" pitchFamily="34" charset="0"/>
                <a:cs typeface="Arial" panose="020B0604020202020204" pitchFamily="34" charset="0"/>
              </a:rPr>
              <a:t> será prestado por um:</a:t>
            </a:r>
          </a:p>
          <a:p>
            <a:pPr marL="0" indent="0" algn="just">
              <a:lnSpc>
                <a:spcPct val="100000"/>
              </a:lnSpc>
              <a:buNone/>
            </a:pPr>
            <a:r>
              <a:rPr lang="pt-BR" sz="2000" dirty="0">
                <a:latin typeface="Arial" panose="020B0604020202020204" pitchFamily="34" charset="0"/>
                <a:cs typeface="Arial" panose="020B0604020202020204" pitchFamily="34" charset="0"/>
              </a:rPr>
              <a:t>a) ACC; ou</a:t>
            </a:r>
          </a:p>
          <a:p>
            <a:pPr marL="0" indent="0" algn="just">
              <a:lnSpc>
                <a:spcPct val="100000"/>
              </a:lnSpc>
              <a:buNone/>
            </a:pPr>
            <a:r>
              <a:rPr lang="pt-BR" sz="2000" dirty="0">
                <a:latin typeface="Arial" panose="020B0604020202020204" pitchFamily="34" charset="0"/>
                <a:cs typeface="Arial" panose="020B0604020202020204" pitchFamily="34" charset="0"/>
              </a:rPr>
              <a:t>b) APP ao qual tenha sido delegada a atribuição de prestar tal serviço, dentro de determinado espaço aéreo.</a:t>
            </a:r>
          </a:p>
          <a:p>
            <a:pPr marL="0" indent="0" algn="just">
              <a:lnSpc>
                <a:spcPct val="100000"/>
              </a:lnSpc>
              <a:buNone/>
            </a:pPr>
            <a:endParaRPr lang="pt-BR" sz="1600" dirty="0">
              <a:latin typeface="Arial" panose="020B0604020202020204" pitchFamily="34" charset="0"/>
              <a:cs typeface="Arial" panose="020B0604020202020204" pitchFamily="34" charset="0"/>
            </a:endParaRPr>
          </a:p>
          <a:p>
            <a:pPr marL="0" indent="0" algn="just">
              <a:lnSpc>
                <a:spcPct val="100000"/>
              </a:lnSpc>
              <a:buNone/>
            </a:pPr>
            <a:r>
              <a:rPr lang="pt-BR" sz="2000" dirty="0">
                <a:latin typeface="Arial" panose="020B0604020202020204" pitchFamily="34" charset="0"/>
                <a:cs typeface="Arial" panose="020B0604020202020204" pitchFamily="34" charset="0"/>
              </a:rPr>
              <a:t>3.8.2 O </a:t>
            </a:r>
            <a:r>
              <a:rPr lang="pt-BR" sz="2000" b="1" dirty="0">
                <a:latin typeface="Arial" panose="020B0604020202020204" pitchFamily="34" charset="0"/>
                <a:cs typeface="Arial" panose="020B0604020202020204" pitchFamily="34" charset="0"/>
              </a:rPr>
              <a:t>serviço de controle de aproximação</a:t>
            </a:r>
            <a:r>
              <a:rPr lang="pt-BR" sz="2000" dirty="0">
                <a:latin typeface="Arial" panose="020B0604020202020204" pitchFamily="34" charset="0"/>
                <a:cs typeface="Arial" panose="020B0604020202020204" pitchFamily="34" charset="0"/>
              </a:rPr>
              <a:t> será prestado por um:</a:t>
            </a:r>
          </a:p>
          <a:p>
            <a:pPr marL="0" indent="0" algn="just">
              <a:lnSpc>
                <a:spcPct val="100000"/>
              </a:lnSpc>
              <a:buNone/>
            </a:pPr>
            <a:r>
              <a:rPr lang="pt-BR" sz="2000" dirty="0">
                <a:latin typeface="Arial" panose="020B0604020202020204" pitchFamily="34" charset="0"/>
                <a:cs typeface="Arial" panose="020B0604020202020204" pitchFamily="34" charset="0"/>
              </a:rPr>
              <a:t>a) APP; ou</a:t>
            </a:r>
          </a:p>
          <a:p>
            <a:pPr marL="0" indent="0" algn="just">
              <a:lnSpc>
                <a:spcPct val="100000"/>
              </a:lnSpc>
              <a:buNone/>
            </a:pPr>
            <a:r>
              <a:rPr lang="pt-BR" sz="2000" dirty="0">
                <a:latin typeface="Arial" panose="020B0604020202020204" pitchFamily="34" charset="0"/>
                <a:cs typeface="Arial" panose="020B0604020202020204" pitchFamily="34" charset="0"/>
              </a:rPr>
              <a:t>b) ACC ou uma TWR a qual tenha sido delegada a atribuição de prestar tal serviço, dentro de determinado espaço aéreo.</a:t>
            </a:r>
          </a:p>
        </p:txBody>
      </p:sp>
      <p:sp>
        <p:nvSpPr>
          <p:cNvPr id="16" name="Espaço Reservado para Conteúdo 3"/>
          <p:cNvSpPr txBox="1">
            <a:spLocks/>
          </p:cNvSpPr>
          <p:nvPr/>
        </p:nvSpPr>
        <p:spPr>
          <a:xfrm>
            <a:off x="336009" y="4869091"/>
            <a:ext cx="11521240" cy="1234785"/>
          </a:xfrm>
          <a:prstGeom prst="rect">
            <a:avLst/>
          </a:prstGeom>
        </p:spPr>
        <p:style>
          <a:lnRef idx="0">
            <a:schemeClr val="accent1"/>
          </a:lnRef>
          <a:fillRef idx="3">
            <a:schemeClr val="accent1"/>
          </a:fillRef>
          <a:effectRef idx="3">
            <a:schemeClr val="accent1"/>
          </a:effectRef>
          <a:fontRef idx="minor">
            <a:schemeClr val="lt1"/>
          </a:fontRef>
        </p:style>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8288" indent="0" algn="just">
              <a:lnSpc>
                <a:spcPct val="100000"/>
              </a:lnSpc>
              <a:spcBef>
                <a:spcPts val="600"/>
              </a:spcBef>
              <a:buNone/>
            </a:pPr>
            <a:r>
              <a:rPr lang="pt-BR" sz="2000" dirty="0">
                <a:latin typeface="Arial" panose="020B0604020202020204" pitchFamily="34" charset="0"/>
                <a:cs typeface="Arial" panose="020B0604020202020204" pitchFamily="34" charset="0"/>
              </a:rPr>
              <a:t>NOTA: A situação descrita em “b” poderá ocorrer quando for operacionalmente necessário ou desejável combinar sob a responsabilidade de um órgão as funções do serviço de controle de aproximação com as funções do serviço de controle de área ou do serviço de controle de aeródromo.</a:t>
            </a:r>
          </a:p>
        </p:txBody>
      </p:sp>
    </p:spTree>
    <p:extLst>
      <p:ext uri="{BB962C8B-B14F-4D97-AF65-F5344CB8AC3E}">
        <p14:creationId xmlns:p14="http://schemas.microsoft.com/office/powerpoint/2010/main" val="9810033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1"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1" nodeType="clickEffect">
                                  <p:stCondLst>
                                    <p:cond delay="0"/>
                                  </p:stCondLst>
                                  <p:childTnLst>
                                    <p:set>
                                      <p:cBhvr>
                                        <p:cTn id="13" dur="1" fill="hold">
                                          <p:stCondLst>
                                            <p:cond delay="0"/>
                                          </p:stCondLst>
                                        </p:cTn>
                                        <p:tgtEl>
                                          <p:spTgt spid="9">
                                            <p:txEl>
                                              <p:pRg st="0" end="0"/>
                                            </p:txEl>
                                          </p:spTgt>
                                        </p:tgtEl>
                                        <p:attrNameLst>
                                          <p:attrName>style.visibility</p:attrName>
                                        </p:attrNameLst>
                                      </p:cBhvr>
                                      <p:to>
                                        <p:strVal val="visible"/>
                                      </p:to>
                                    </p:set>
                                    <p:animEffect transition="in" filter="fade">
                                      <p:cBhvr>
                                        <p:cTn id="14" dur="1000"/>
                                        <p:tgtEl>
                                          <p:spTgt spid="9">
                                            <p:txEl>
                                              <p:pRg st="0" end="0"/>
                                            </p:txEl>
                                          </p:spTgt>
                                        </p:tgtEl>
                                      </p:cBhvr>
                                    </p:animEffect>
                                    <p:anim calcmode="lin" valueType="num">
                                      <p:cBhvr>
                                        <p:cTn id="15"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1" nodeType="clickEffect">
                                  <p:stCondLst>
                                    <p:cond delay="0"/>
                                  </p:stCondLst>
                                  <p:childTnLst>
                                    <p:set>
                                      <p:cBhvr>
                                        <p:cTn id="20" dur="1" fill="hold">
                                          <p:stCondLst>
                                            <p:cond delay="0"/>
                                          </p:stCondLst>
                                        </p:cTn>
                                        <p:tgtEl>
                                          <p:spTgt spid="9">
                                            <p:txEl>
                                              <p:pRg st="1" end="1"/>
                                            </p:txEl>
                                          </p:spTgt>
                                        </p:tgtEl>
                                        <p:attrNameLst>
                                          <p:attrName>style.visibility</p:attrName>
                                        </p:attrNameLst>
                                      </p:cBhvr>
                                      <p:to>
                                        <p:strVal val="visible"/>
                                      </p:to>
                                    </p:set>
                                    <p:animEffect transition="in" filter="fade">
                                      <p:cBhvr>
                                        <p:cTn id="21" dur="1000"/>
                                        <p:tgtEl>
                                          <p:spTgt spid="9">
                                            <p:txEl>
                                              <p:pRg st="1" end="1"/>
                                            </p:txEl>
                                          </p:spTgt>
                                        </p:tgtEl>
                                      </p:cBhvr>
                                    </p:animEffect>
                                    <p:anim calcmode="lin" valueType="num">
                                      <p:cBhvr>
                                        <p:cTn id="22" dur="1000" fill="hold"/>
                                        <p:tgtEl>
                                          <p:spTgt spid="9">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9">
                                            <p:txEl>
                                              <p:pRg st="1" end="1"/>
                                            </p:txEl>
                                          </p:spTgt>
                                        </p:tgtEl>
                                        <p:attrNameLst>
                                          <p:attrName>ppt_y</p:attrName>
                                        </p:attrNameLst>
                                      </p:cBhvr>
                                      <p:tavLst>
                                        <p:tav tm="0">
                                          <p:val>
                                            <p:strVal val="#ppt_y+.1"/>
                                          </p:val>
                                        </p:tav>
                                        <p:tav tm="100000">
                                          <p:val>
                                            <p:strVal val="#ppt_y"/>
                                          </p:val>
                                        </p:tav>
                                      </p:tavLst>
                                    </p:anim>
                                  </p:childTnLst>
                                </p:cTn>
                              </p:par>
                              <p:par>
                                <p:cTn id="24" presetID="42" presetClass="entr" presetSubtype="0" fill="hold" grpId="1" nodeType="withEffect">
                                  <p:stCondLst>
                                    <p:cond delay="0"/>
                                  </p:stCondLst>
                                  <p:childTnLst>
                                    <p:set>
                                      <p:cBhvr>
                                        <p:cTn id="25" dur="1" fill="hold">
                                          <p:stCondLst>
                                            <p:cond delay="0"/>
                                          </p:stCondLst>
                                        </p:cTn>
                                        <p:tgtEl>
                                          <p:spTgt spid="9">
                                            <p:txEl>
                                              <p:pRg st="2" end="2"/>
                                            </p:txEl>
                                          </p:spTgt>
                                        </p:tgtEl>
                                        <p:attrNameLst>
                                          <p:attrName>style.visibility</p:attrName>
                                        </p:attrNameLst>
                                      </p:cBhvr>
                                      <p:to>
                                        <p:strVal val="visible"/>
                                      </p:to>
                                    </p:set>
                                    <p:animEffect transition="in" filter="fade">
                                      <p:cBhvr>
                                        <p:cTn id="26" dur="1000"/>
                                        <p:tgtEl>
                                          <p:spTgt spid="9">
                                            <p:txEl>
                                              <p:pRg st="2" end="2"/>
                                            </p:txEl>
                                          </p:spTgt>
                                        </p:tgtEl>
                                      </p:cBhvr>
                                    </p:animEffect>
                                    <p:anim calcmode="lin" valueType="num">
                                      <p:cBhvr>
                                        <p:cTn id="27" dur="1000" fill="hold"/>
                                        <p:tgtEl>
                                          <p:spTgt spid="9">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9">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1" nodeType="clickEffect">
                                  <p:stCondLst>
                                    <p:cond delay="0"/>
                                  </p:stCondLst>
                                  <p:childTnLst>
                                    <p:set>
                                      <p:cBhvr>
                                        <p:cTn id="32" dur="1" fill="hold">
                                          <p:stCondLst>
                                            <p:cond delay="0"/>
                                          </p:stCondLst>
                                        </p:cTn>
                                        <p:tgtEl>
                                          <p:spTgt spid="9">
                                            <p:txEl>
                                              <p:pRg st="4" end="4"/>
                                            </p:txEl>
                                          </p:spTgt>
                                        </p:tgtEl>
                                        <p:attrNameLst>
                                          <p:attrName>style.visibility</p:attrName>
                                        </p:attrNameLst>
                                      </p:cBhvr>
                                      <p:to>
                                        <p:strVal val="visible"/>
                                      </p:to>
                                    </p:set>
                                    <p:animEffect transition="in" filter="fade">
                                      <p:cBhvr>
                                        <p:cTn id="33" dur="1000"/>
                                        <p:tgtEl>
                                          <p:spTgt spid="9">
                                            <p:txEl>
                                              <p:pRg st="4" end="4"/>
                                            </p:txEl>
                                          </p:spTgt>
                                        </p:tgtEl>
                                      </p:cBhvr>
                                    </p:animEffect>
                                    <p:anim calcmode="lin" valueType="num">
                                      <p:cBhvr>
                                        <p:cTn id="34" dur="1000" fill="hold"/>
                                        <p:tgtEl>
                                          <p:spTgt spid="9">
                                            <p:txEl>
                                              <p:pRg st="4" end="4"/>
                                            </p:txEl>
                                          </p:spTgt>
                                        </p:tgtEl>
                                        <p:attrNameLst>
                                          <p:attrName>ppt_x</p:attrName>
                                        </p:attrNameLst>
                                      </p:cBhvr>
                                      <p:tavLst>
                                        <p:tav tm="0">
                                          <p:val>
                                            <p:strVal val="#ppt_x"/>
                                          </p:val>
                                        </p:tav>
                                        <p:tav tm="100000">
                                          <p:val>
                                            <p:strVal val="#ppt_x"/>
                                          </p:val>
                                        </p:tav>
                                      </p:tavLst>
                                    </p:anim>
                                    <p:anim calcmode="lin" valueType="num">
                                      <p:cBhvr>
                                        <p:cTn id="35" dur="1000" fill="hold"/>
                                        <p:tgtEl>
                                          <p:spTgt spid="9">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1" nodeType="clickEffect">
                                  <p:stCondLst>
                                    <p:cond delay="0"/>
                                  </p:stCondLst>
                                  <p:childTnLst>
                                    <p:set>
                                      <p:cBhvr>
                                        <p:cTn id="39" dur="1" fill="hold">
                                          <p:stCondLst>
                                            <p:cond delay="0"/>
                                          </p:stCondLst>
                                        </p:cTn>
                                        <p:tgtEl>
                                          <p:spTgt spid="9">
                                            <p:txEl>
                                              <p:pRg st="5" end="5"/>
                                            </p:txEl>
                                          </p:spTgt>
                                        </p:tgtEl>
                                        <p:attrNameLst>
                                          <p:attrName>style.visibility</p:attrName>
                                        </p:attrNameLst>
                                      </p:cBhvr>
                                      <p:to>
                                        <p:strVal val="visible"/>
                                      </p:to>
                                    </p:set>
                                    <p:animEffect transition="in" filter="fade">
                                      <p:cBhvr>
                                        <p:cTn id="40" dur="1000"/>
                                        <p:tgtEl>
                                          <p:spTgt spid="9">
                                            <p:txEl>
                                              <p:pRg st="5" end="5"/>
                                            </p:txEl>
                                          </p:spTgt>
                                        </p:tgtEl>
                                      </p:cBhvr>
                                    </p:animEffect>
                                    <p:anim calcmode="lin" valueType="num">
                                      <p:cBhvr>
                                        <p:cTn id="41" dur="1000" fill="hold"/>
                                        <p:tgtEl>
                                          <p:spTgt spid="9">
                                            <p:txEl>
                                              <p:pRg st="5" end="5"/>
                                            </p:txEl>
                                          </p:spTgt>
                                        </p:tgtEl>
                                        <p:attrNameLst>
                                          <p:attrName>ppt_x</p:attrName>
                                        </p:attrNameLst>
                                      </p:cBhvr>
                                      <p:tavLst>
                                        <p:tav tm="0">
                                          <p:val>
                                            <p:strVal val="#ppt_x"/>
                                          </p:val>
                                        </p:tav>
                                        <p:tav tm="100000">
                                          <p:val>
                                            <p:strVal val="#ppt_x"/>
                                          </p:val>
                                        </p:tav>
                                      </p:tavLst>
                                    </p:anim>
                                    <p:anim calcmode="lin" valueType="num">
                                      <p:cBhvr>
                                        <p:cTn id="42" dur="1000" fill="hold"/>
                                        <p:tgtEl>
                                          <p:spTgt spid="9">
                                            <p:txEl>
                                              <p:pRg st="5" end="5"/>
                                            </p:txEl>
                                          </p:spTgt>
                                        </p:tgtEl>
                                        <p:attrNameLst>
                                          <p:attrName>ppt_y</p:attrName>
                                        </p:attrNameLst>
                                      </p:cBhvr>
                                      <p:tavLst>
                                        <p:tav tm="0">
                                          <p:val>
                                            <p:strVal val="#ppt_y+.1"/>
                                          </p:val>
                                        </p:tav>
                                        <p:tav tm="100000">
                                          <p:val>
                                            <p:strVal val="#ppt_y"/>
                                          </p:val>
                                        </p:tav>
                                      </p:tavLst>
                                    </p:anim>
                                  </p:childTnLst>
                                </p:cTn>
                              </p:par>
                              <p:par>
                                <p:cTn id="43" presetID="42" presetClass="entr" presetSubtype="0" fill="hold" grpId="1" nodeType="withEffect">
                                  <p:stCondLst>
                                    <p:cond delay="0"/>
                                  </p:stCondLst>
                                  <p:childTnLst>
                                    <p:set>
                                      <p:cBhvr>
                                        <p:cTn id="44" dur="1" fill="hold">
                                          <p:stCondLst>
                                            <p:cond delay="0"/>
                                          </p:stCondLst>
                                        </p:cTn>
                                        <p:tgtEl>
                                          <p:spTgt spid="9">
                                            <p:txEl>
                                              <p:pRg st="6" end="6"/>
                                            </p:txEl>
                                          </p:spTgt>
                                        </p:tgtEl>
                                        <p:attrNameLst>
                                          <p:attrName>style.visibility</p:attrName>
                                        </p:attrNameLst>
                                      </p:cBhvr>
                                      <p:to>
                                        <p:strVal val="visible"/>
                                      </p:to>
                                    </p:set>
                                    <p:animEffect transition="in" filter="fade">
                                      <p:cBhvr>
                                        <p:cTn id="45" dur="1000"/>
                                        <p:tgtEl>
                                          <p:spTgt spid="9">
                                            <p:txEl>
                                              <p:pRg st="6" end="6"/>
                                            </p:txEl>
                                          </p:spTgt>
                                        </p:tgtEl>
                                      </p:cBhvr>
                                    </p:animEffect>
                                    <p:anim calcmode="lin" valueType="num">
                                      <p:cBhvr>
                                        <p:cTn id="46" dur="1000" fill="hold"/>
                                        <p:tgtEl>
                                          <p:spTgt spid="9">
                                            <p:txEl>
                                              <p:pRg st="6" end="6"/>
                                            </p:txEl>
                                          </p:spTgt>
                                        </p:tgtEl>
                                        <p:attrNameLst>
                                          <p:attrName>ppt_x</p:attrName>
                                        </p:attrNameLst>
                                      </p:cBhvr>
                                      <p:tavLst>
                                        <p:tav tm="0">
                                          <p:val>
                                            <p:strVal val="#ppt_x"/>
                                          </p:val>
                                        </p:tav>
                                        <p:tav tm="100000">
                                          <p:val>
                                            <p:strVal val="#ppt_x"/>
                                          </p:val>
                                        </p:tav>
                                      </p:tavLst>
                                    </p:anim>
                                    <p:anim calcmode="lin" valueType="num">
                                      <p:cBhvr>
                                        <p:cTn id="47" dur="1000" fill="hold"/>
                                        <p:tgtEl>
                                          <p:spTgt spid="9">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16"/>
                                        </p:tgtEl>
                                        <p:attrNameLst>
                                          <p:attrName>style.visibility</p:attrName>
                                        </p:attrNameLst>
                                      </p:cBhvr>
                                      <p:to>
                                        <p:strVal val="visible"/>
                                      </p:to>
                                    </p:set>
                                    <p:animEffect transition="in" filter="wipe(down)">
                                      <p:cBhvr>
                                        <p:cTn id="52" dur="1000"/>
                                        <p:tgtEl>
                                          <p:spTgt spid="16"/>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xit" presetSubtype="0" fill="hold" grpId="0" nodeType="clickEffect">
                                  <p:stCondLst>
                                    <p:cond delay="0"/>
                                  </p:stCondLst>
                                  <p:childTnLst>
                                    <p:animEffect transition="out" filter="fade">
                                      <p:cBhvr>
                                        <p:cTn id="56" dur="500"/>
                                        <p:tgtEl>
                                          <p:spTgt spid="9">
                                            <p:txEl>
                                              <p:pRg st="0" end="0"/>
                                            </p:txEl>
                                          </p:spTgt>
                                        </p:tgtEl>
                                      </p:cBhvr>
                                    </p:animEffect>
                                    <p:set>
                                      <p:cBhvr>
                                        <p:cTn id="57" dur="1" fill="hold">
                                          <p:stCondLst>
                                            <p:cond delay="499"/>
                                          </p:stCondLst>
                                        </p:cTn>
                                        <p:tgtEl>
                                          <p:spTgt spid="9">
                                            <p:txEl>
                                              <p:pRg st="0" end="0"/>
                                            </p:txEl>
                                          </p:spTgt>
                                        </p:tgtEl>
                                        <p:attrNameLst>
                                          <p:attrName>style.visibility</p:attrName>
                                        </p:attrNameLst>
                                      </p:cBhvr>
                                      <p:to>
                                        <p:strVal val="hidden"/>
                                      </p:to>
                                    </p:set>
                                  </p:childTnLst>
                                </p:cTn>
                              </p:par>
                              <p:par>
                                <p:cTn id="58" presetID="10" presetClass="exit" presetSubtype="0" fill="hold" grpId="0" nodeType="withEffect">
                                  <p:stCondLst>
                                    <p:cond delay="0"/>
                                  </p:stCondLst>
                                  <p:childTnLst>
                                    <p:animEffect transition="out" filter="fade">
                                      <p:cBhvr>
                                        <p:cTn id="59" dur="500"/>
                                        <p:tgtEl>
                                          <p:spTgt spid="9">
                                            <p:txEl>
                                              <p:pRg st="1" end="1"/>
                                            </p:txEl>
                                          </p:spTgt>
                                        </p:tgtEl>
                                      </p:cBhvr>
                                    </p:animEffect>
                                    <p:set>
                                      <p:cBhvr>
                                        <p:cTn id="60" dur="1" fill="hold">
                                          <p:stCondLst>
                                            <p:cond delay="499"/>
                                          </p:stCondLst>
                                        </p:cTn>
                                        <p:tgtEl>
                                          <p:spTgt spid="9">
                                            <p:txEl>
                                              <p:pRg st="1" end="1"/>
                                            </p:txEl>
                                          </p:spTgt>
                                        </p:tgtEl>
                                        <p:attrNameLst>
                                          <p:attrName>style.visibility</p:attrName>
                                        </p:attrNameLst>
                                      </p:cBhvr>
                                      <p:to>
                                        <p:strVal val="hidden"/>
                                      </p:to>
                                    </p:set>
                                  </p:childTnLst>
                                </p:cTn>
                              </p:par>
                              <p:par>
                                <p:cTn id="61" presetID="10" presetClass="exit" presetSubtype="0" fill="hold" grpId="0" nodeType="withEffect">
                                  <p:stCondLst>
                                    <p:cond delay="0"/>
                                  </p:stCondLst>
                                  <p:childTnLst>
                                    <p:animEffect transition="out" filter="fade">
                                      <p:cBhvr>
                                        <p:cTn id="62" dur="500"/>
                                        <p:tgtEl>
                                          <p:spTgt spid="9">
                                            <p:txEl>
                                              <p:pRg st="2" end="2"/>
                                            </p:txEl>
                                          </p:spTgt>
                                        </p:tgtEl>
                                      </p:cBhvr>
                                    </p:animEffect>
                                    <p:set>
                                      <p:cBhvr>
                                        <p:cTn id="63" dur="1" fill="hold">
                                          <p:stCondLst>
                                            <p:cond delay="499"/>
                                          </p:stCondLst>
                                        </p:cTn>
                                        <p:tgtEl>
                                          <p:spTgt spid="9">
                                            <p:txEl>
                                              <p:pRg st="2" end="2"/>
                                            </p:txEl>
                                          </p:spTgt>
                                        </p:tgtEl>
                                        <p:attrNameLst>
                                          <p:attrName>style.visibility</p:attrName>
                                        </p:attrNameLst>
                                      </p:cBhvr>
                                      <p:to>
                                        <p:strVal val="hidden"/>
                                      </p:to>
                                    </p:set>
                                  </p:childTnLst>
                                </p:cTn>
                              </p:par>
                              <p:par>
                                <p:cTn id="64" presetID="10" presetClass="exit" presetSubtype="0" fill="hold" grpId="0" nodeType="withEffect">
                                  <p:stCondLst>
                                    <p:cond delay="0"/>
                                  </p:stCondLst>
                                  <p:childTnLst>
                                    <p:animEffect transition="out" filter="fade">
                                      <p:cBhvr>
                                        <p:cTn id="65" dur="500"/>
                                        <p:tgtEl>
                                          <p:spTgt spid="9">
                                            <p:txEl>
                                              <p:pRg st="4" end="4"/>
                                            </p:txEl>
                                          </p:spTgt>
                                        </p:tgtEl>
                                      </p:cBhvr>
                                    </p:animEffect>
                                    <p:set>
                                      <p:cBhvr>
                                        <p:cTn id="66" dur="1" fill="hold">
                                          <p:stCondLst>
                                            <p:cond delay="499"/>
                                          </p:stCondLst>
                                        </p:cTn>
                                        <p:tgtEl>
                                          <p:spTgt spid="9">
                                            <p:txEl>
                                              <p:pRg st="4" end="4"/>
                                            </p:txEl>
                                          </p:spTgt>
                                        </p:tgtEl>
                                        <p:attrNameLst>
                                          <p:attrName>style.visibility</p:attrName>
                                        </p:attrNameLst>
                                      </p:cBhvr>
                                      <p:to>
                                        <p:strVal val="hidden"/>
                                      </p:to>
                                    </p:set>
                                  </p:childTnLst>
                                </p:cTn>
                              </p:par>
                              <p:par>
                                <p:cTn id="67" presetID="10" presetClass="exit" presetSubtype="0" fill="hold" grpId="0" nodeType="withEffect">
                                  <p:stCondLst>
                                    <p:cond delay="0"/>
                                  </p:stCondLst>
                                  <p:childTnLst>
                                    <p:animEffect transition="out" filter="fade">
                                      <p:cBhvr>
                                        <p:cTn id="68" dur="500"/>
                                        <p:tgtEl>
                                          <p:spTgt spid="9">
                                            <p:txEl>
                                              <p:pRg st="5" end="5"/>
                                            </p:txEl>
                                          </p:spTgt>
                                        </p:tgtEl>
                                      </p:cBhvr>
                                    </p:animEffect>
                                    <p:set>
                                      <p:cBhvr>
                                        <p:cTn id="69" dur="1" fill="hold">
                                          <p:stCondLst>
                                            <p:cond delay="499"/>
                                          </p:stCondLst>
                                        </p:cTn>
                                        <p:tgtEl>
                                          <p:spTgt spid="9">
                                            <p:txEl>
                                              <p:pRg st="5" end="5"/>
                                            </p:txEl>
                                          </p:spTgt>
                                        </p:tgtEl>
                                        <p:attrNameLst>
                                          <p:attrName>style.visibility</p:attrName>
                                        </p:attrNameLst>
                                      </p:cBhvr>
                                      <p:to>
                                        <p:strVal val="hidden"/>
                                      </p:to>
                                    </p:set>
                                  </p:childTnLst>
                                </p:cTn>
                              </p:par>
                              <p:par>
                                <p:cTn id="70" presetID="10" presetClass="exit" presetSubtype="0" fill="hold" grpId="0" nodeType="withEffect">
                                  <p:stCondLst>
                                    <p:cond delay="0"/>
                                  </p:stCondLst>
                                  <p:childTnLst>
                                    <p:animEffect transition="out" filter="fade">
                                      <p:cBhvr>
                                        <p:cTn id="71" dur="500"/>
                                        <p:tgtEl>
                                          <p:spTgt spid="9">
                                            <p:txEl>
                                              <p:pRg st="6" end="6"/>
                                            </p:txEl>
                                          </p:spTgt>
                                        </p:tgtEl>
                                      </p:cBhvr>
                                    </p:animEffect>
                                    <p:set>
                                      <p:cBhvr>
                                        <p:cTn id="72" dur="1" fill="hold">
                                          <p:stCondLst>
                                            <p:cond delay="499"/>
                                          </p:stCondLst>
                                        </p:cTn>
                                        <p:tgtEl>
                                          <p:spTgt spid="9">
                                            <p:txEl>
                                              <p:pRg st="6" end="6"/>
                                            </p:txEl>
                                          </p:spTgt>
                                        </p:tgtEl>
                                        <p:attrNameLst>
                                          <p:attrName>style.visibility</p:attrName>
                                        </p:attrNameLst>
                                      </p:cBhvr>
                                      <p:to>
                                        <p:strVal val="hidden"/>
                                      </p:to>
                                    </p:set>
                                  </p:childTnLst>
                                </p:cTn>
                              </p:par>
                              <p:par>
                                <p:cTn id="73" presetID="10" presetClass="exit" presetSubtype="0" fill="hold" grpId="1" nodeType="withEffect">
                                  <p:stCondLst>
                                    <p:cond delay="0"/>
                                  </p:stCondLst>
                                  <p:childTnLst>
                                    <p:animEffect transition="out" filter="fade">
                                      <p:cBhvr>
                                        <p:cTn id="74" dur="500"/>
                                        <p:tgtEl>
                                          <p:spTgt spid="16"/>
                                        </p:tgtEl>
                                      </p:cBhvr>
                                    </p:animEffect>
                                    <p:set>
                                      <p:cBhvr>
                                        <p:cTn id="75" dur="1" fill="hold">
                                          <p:stCondLst>
                                            <p:cond delay="499"/>
                                          </p:stCondLst>
                                        </p:cTn>
                                        <p:tgtEl>
                                          <p:spTgt spid="1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1"/>
      <p:bldP spid="9" grpId="0" uiExpand="1" build="p"/>
      <p:bldP spid="9" grpId="1" uiExpand="1" build="p"/>
      <p:bldP spid="16" grpId="0" animBg="1"/>
      <p:bldP spid="16" grpId="1"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algn="ctr"/>
            <a:r>
              <a:rPr lang="pt-BR" sz="1600" b="1" dirty="0">
                <a:solidFill>
                  <a:schemeClr val="accent5">
                    <a:lumMod val="75000"/>
                  </a:schemeClr>
                </a:solidFill>
                <a:latin typeface="Arial Black" panose="020B0A04020102020204" pitchFamily="34" charset="0"/>
              </a:rPr>
              <a:t>Prof. Ailton Pinheiro</a:t>
            </a:r>
          </a:p>
        </p:txBody>
      </p:sp>
      <p:pic>
        <p:nvPicPr>
          <p:cNvPr id="12" name="Picture 2" descr="Brevê de Controle de Tráfego Aéreo da Aeronáutica - Asa Artigos Militares"/>
          <p:cNvPicPr>
            <a:picLocks noChangeAspect="1" noChangeArrowheads="1"/>
          </p:cNvPicPr>
          <p:nvPr/>
        </p:nvPicPr>
        <p:blipFill rotWithShape="1">
          <a:blip r:embed="rId3">
            <a:extLst>
              <a:ext uri="{28A0092B-C50C-407E-A947-70E740481C1C}">
                <a14:useLocalDpi xmlns:a14="http://schemas.microsoft.com/office/drawing/2010/main" val="0"/>
              </a:ext>
            </a:extLst>
          </a:blip>
          <a:srcRect l="7270" t="8085" r="7485" b="37531"/>
          <a:stretch/>
        </p:blipFill>
        <p:spPr bwMode="auto">
          <a:xfrm>
            <a:off x="4855335" y="6310648"/>
            <a:ext cx="2189409" cy="519742"/>
          </a:xfrm>
          <a:prstGeom prst="rect">
            <a:avLst/>
          </a:prstGeom>
          <a:noFill/>
          <a:extLst>
            <a:ext uri="{909E8E84-426E-40DD-AFC4-6F175D3DCCD1}">
              <a14:hiddenFill xmlns:a14="http://schemas.microsoft.com/office/drawing/2010/main">
                <a:solidFill>
                  <a:srgbClr val="FFFFFF"/>
                </a:solidFill>
              </a14:hiddenFill>
            </a:ext>
          </a:extLst>
        </p:spPr>
      </p:pic>
      <p:sp>
        <p:nvSpPr>
          <p:cNvPr id="3" name="Título 2"/>
          <p:cNvSpPr>
            <a:spLocks noGrp="1"/>
          </p:cNvSpPr>
          <p:nvPr>
            <p:ph type="title"/>
          </p:nvPr>
        </p:nvSpPr>
        <p:spPr>
          <a:xfrm>
            <a:off x="303740" y="713549"/>
            <a:ext cx="11526592" cy="490048"/>
          </a:xfrm>
        </p:spPr>
        <p:txBody>
          <a:bodyPr>
            <a:normAutofit/>
          </a:bodyPr>
          <a:lstStyle/>
          <a:p>
            <a:pPr algn="ctr"/>
            <a:r>
              <a:rPr lang="pt-BR" sz="2800" dirty="0">
                <a:latin typeface="Arial Black" panose="020B0A04020102020204" pitchFamily="34" charset="0"/>
                <a:cs typeface="Arial" panose="020B0604020202020204" pitchFamily="34" charset="0"/>
              </a:rPr>
              <a:t>PRESTAÇÃO DO ATS</a:t>
            </a:r>
          </a:p>
        </p:txBody>
      </p:sp>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 name="Conector reto 12"/>
          <p:cNvCxnSpPr/>
          <p:nvPr/>
        </p:nvCxnSpPr>
        <p:spPr>
          <a:xfrm>
            <a:off x="303740" y="6176963"/>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9" name="Espaço Reservado para Conteúdo 3"/>
          <p:cNvSpPr txBox="1">
            <a:spLocks/>
          </p:cNvSpPr>
          <p:nvPr/>
        </p:nvSpPr>
        <p:spPr>
          <a:xfrm>
            <a:off x="228787" y="1436871"/>
            <a:ext cx="11735685" cy="460640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0000"/>
              </a:lnSpc>
              <a:buNone/>
            </a:pPr>
            <a:r>
              <a:rPr lang="pt-BR" sz="2000" dirty="0">
                <a:latin typeface="Arial" panose="020B0604020202020204" pitchFamily="34" charset="0"/>
                <a:cs typeface="Arial" panose="020B0604020202020204" pitchFamily="34" charset="0"/>
              </a:rPr>
              <a:t>3.8.3 O </a:t>
            </a:r>
            <a:r>
              <a:rPr lang="pt-BR" sz="2000" b="1" dirty="0">
                <a:latin typeface="Arial" panose="020B0604020202020204" pitchFamily="34" charset="0"/>
                <a:cs typeface="Arial" panose="020B0604020202020204" pitchFamily="34" charset="0"/>
              </a:rPr>
              <a:t>serviço de controle de aeródromo</a:t>
            </a:r>
            <a:r>
              <a:rPr lang="pt-BR" sz="2000" dirty="0">
                <a:latin typeface="Arial" panose="020B0604020202020204" pitchFamily="34" charset="0"/>
                <a:cs typeface="Arial" panose="020B0604020202020204" pitchFamily="34" charset="0"/>
              </a:rPr>
              <a:t> será prestado por uma TWR a qual tenha sido delegada atribuição de prestar tal serviço, dentro de determinado espaço aéreo.</a:t>
            </a:r>
          </a:p>
          <a:p>
            <a:pPr marL="0" indent="0" algn="just">
              <a:lnSpc>
                <a:spcPct val="100000"/>
              </a:lnSpc>
              <a:buNone/>
            </a:pPr>
            <a:endParaRPr lang="pt-BR" sz="1600" dirty="0">
              <a:latin typeface="Arial" panose="020B0604020202020204" pitchFamily="34" charset="0"/>
              <a:cs typeface="Arial" panose="020B0604020202020204" pitchFamily="34" charset="0"/>
            </a:endParaRPr>
          </a:p>
          <a:p>
            <a:pPr marL="0" indent="0" algn="just">
              <a:lnSpc>
                <a:spcPct val="100000"/>
              </a:lnSpc>
              <a:buNone/>
            </a:pPr>
            <a:r>
              <a:rPr lang="pt-BR" sz="2000" dirty="0">
                <a:latin typeface="Arial" panose="020B0604020202020204" pitchFamily="34" charset="0"/>
                <a:cs typeface="Arial" panose="020B0604020202020204" pitchFamily="34" charset="0"/>
              </a:rPr>
              <a:t>3.8.4 Uma aeronave controlada deverá estar sob controle de somente um órgão de controle de tráfego aéreo.</a:t>
            </a:r>
          </a:p>
          <a:p>
            <a:pPr marL="0" indent="0" algn="just">
              <a:lnSpc>
                <a:spcPct val="100000"/>
              </a:lnSpc>
              <a:buNone/>
            </a:pPr>
            <a:endParaRPr lang="pt-BR" sz="1600" dirty="0">
              <a:latin typeface="Arial" panose="020B0604020202020204" pitchFamily="34" charset="0"/>
              <a:cs typeface="Arial" panose="020B0604020202020204" pitchFamily="34" charset="0"/>
            </a:endParaRPr>
          </a:p>
          <a:p>
            <a:pPr marL="0" indent="0" algn="just">
              <a:lnSpc>
                <a:spcPct val="100000"/>
              </a:lnSpc>
              <a:buNone/>
            </a:pPr>
            <a:r>
              <a:rPr lang="pt-BR" sz="2000" dirty="0">
                <a:latin typeface="Arial" panose="020B0604020202020204" pitchFamily="34" charset="0"/>
                <a:cs typeface="Arial" panose="020B0604020202020204" pitchFamily="34" charset="0"/>
              </a:rPr>
              <a:t>3.8.5 Somente um órgão de controle de tráfego aéreo terá jurisdição sobre um determinado espaço aéreo.</a:t>
            </a:r>
          </a:p>
          <a:p>
            <a:pPr marL="0" indent="0" algn="just">
              <a:lnSpc>
                <a:spcPct val="100000"/>
              </a:lnSpc>
              <a:buNone/>
            </a:pPr>
            <a:endParaRPr lang="pt-BR" sz="1600" dirty="0">
              <a:latin typeface="Arial" panose="020B0604020202020204" pitchFamily="34" charset="0"/>
              <a:cs typeface="Arial" panose="020B0604020202020204" pitchFamily="34" charset="0"/>
            </a:endParaRPr>
          </a:p>
          <a:p>
            <a:pPr marL="0" indent="0" algn="just">
              <a:lnSpc>
                <a:spcPct val="100000"/>
              </a:lnSpc>
              <a:buNone/>
            </a:pPr>
            <a:r>
              <a:rPr lang="pt-BR" sz="2000" dirty="0">
                <a:latin typeface="Arial" panose="020B0604020202020204" pitchFamily="34" charset="0"/>
                <a:cs typeface="Arial" panose="020B0604020202020204" pitchFamily="34" charset="0"/>
              </a:rPr>
              <a:t>3.8.6 Os serviços de informação de voo e de alerta serão prestados pelo órgão ATS que tenha jurisdição no espaço aéreo considerado.</a:t>
            </a:r>
          </a:p>
        </p:txBody>
      </p:sp>
    </p:spTree>
    <p:extLst>
      <p:ext uri="{BB962C8B-B14F-4D97-AF65-F5344CB8AC3E}">
        <p14:creationId xmlns:p14="http://schemas.microsoft.com/office/powerpoint/2010/main" val="24857151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1" nodeType="with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1000"/>
                                        <p:tgtEl>
                                          <p:spTgt spid="9">
                                            <p:txEl>
                                              <p:pRg st="0" end="0"/>
                                            </p:txEl>
                                          </p:spTgt>
                                        </p:tgtEl>
                                      </p:cBhvr>
                                    </p:animEffect>
                                    <p:anim calcmode="lin" valueType="num">
                                      <p:cBhvr>
                                        <p:cTn id="8"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1" nodeType="clickEffect">
                                  <p:stCondLst>
                                    <p:cond delay="0"/>
                                  </p:stCondLst>
                                  <p:childTnLst>
                                    <p:set>
                                      <p:cBhvr>
                                        <p:cTn id="13" dur="1" fill="hold">
                                          <p:stCondLst>
                                            <p:cond delay="0"/>
                                          </p:stCondLst>
                                        </p:cTn>
                                        <p:tgtEl>
                                          <p:spTgt spid="9">
                                            <p:txEl>
                                              <p:pRg st="2" end="2"/>
                                            </p:txEl>
                                          </p:spTgt>
                                        </p:tgtEl>
                                        <p:attrNameLst>
                                          <p:attrName>style.visibility</p:attrName>
                                        </p:attrNameLst>
                                      </p:cBhvr>
                                      <p:to>
                                        <p:strVal val="visible"/>
                                      </p:to>
                                    </p:set>
                                    <p:animEffect transition="in" filter="fade">
                                      <p:cBhvr>
                                        <p:cTn id="14" dur="1000"/>
                                        <p:tgtEl>
                                          <p:spTgt spid="9">
                                            <p:txEl>
                                              <p:pRg st="2" end="2"/>
                                            </p:txEl>
                                          </p:spTgt>
                                        </p:tgtEl>
                                      </p:cBhvr>
                                    </p:animEffect>
                                    <p:anim calcmode="lin" valueType="num">
                                      <p:cBhvr>
                                        <p:cTn id="15" dur="1000" fill="hold"/>
                                        <p:tgtEl>
                                          <p:spTgt spid="9">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9">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1" nodeType="clickEffect">
                                  <p:stCondLst>
                                    <p:cond delay="0"/>
                                  </p:stCondLst>
                                  <p:childTnLst>
                                    <p:set>
                                      <p:cBhvr>
                                        <p:cTn id="20" dur="1" fill="hold">
                                          <p:stCondLst>
                                            <p:cond delay="0"/>
                                          </p:stCondLst>
                                        </p:cTn>
                                        <p:tgtEl>
                                          <p:spTgt spid="9">
                                            <p:txEl>
                                              <p:pRg st="4" end="4"/>
                                            </p:txEl>
                                          </p:spTgt>
                                        </p:tgtEl>
                                        <p:attrNameLst>
                                          <p:attrName>style.visibility</p:attrName>
                                        </p:attrNameLst>
                                      </p:cBhvr>
                                      <p:to>
                                        <p:strVal val="visible"/>
                                      </p:to>
                                    </p:set>
                                    <p:animEffect transition="in" filter="fade">
                                      <p:cBhvr>
                                        <p:cTn id="21" dur="1000"/>
                                        <p:tgtEl>
                                          <p:spTgt spid="9">
                                            <p:txEl>
                                              <p:pRg st="4" end="4"/>
                                            </p:txEl>
                                          </p:spTgt>
                                        </p:tgtEl>
                                      </p:cBhvr>
                                    </p:animEffect>
                                    <p:anim calcmode="lin" valueType="num">
                                      <p:cBhvr>
                                        <p:cTn id="22" dur="1000" fill="hold"/>
                                        <p:tgtEl>
                                          <p:spTgt spid="9">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9">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1" nodeType="clickEffect">
                                  <p:stCondLst>
                                    <p:cond delay="0"/>
                                  </p:stCondLst>
                                  <p:childTnLst>
                                    <p:set>
                                      <p:cBhvr>
                                        <p:cTn id="27" dur="1" fill="hold">
                                          <p:stCondLst>
                                            <p:cond delay="0"/>
                                          </p:stCondLst>
                                        </p:cTn>
                                        <p:tgtEl>
                                          <p:spTgt spid="9">
                                            <p:txEl>
                                              <p:pRg st="6" end="6"/>
                                            </p:txEl>
                                          </p:spTgt>
                                        </p:tgtEl>
                                        <p:attrNameLst>
                                          <p:attrName>style.visibility</p:attrName>
                                        </p:attrNameLst>
                                      </p:cBhvr>
                                      <p:to>
                                        <p:strVal val="visible"/>
                                      </p:to>
                                    </p:set>
                                    <p:animEffect transition="in" filter="fade">
                                      <p:cBhvr>
                                        <p:cTn id="28" dur="1000"/>
                                        <p:tgtEl>
                                          <p:spTgt spid="9">
                                            <p:txEl>
                                              <p:pRg st="6" end="6"/>
                                            </p:txEl>
                                          </p:spTgt>
                                        </p:tgtEl>
                                      </p:cBhvr>
                                    </p:animEffect>
                                    <p:anim calcmode="lin" valueType="num">
                                      <p:cBhvr>
                                        <p:cTn id="29" dur="1000" fill="hold"/>
                                        <p:tgtEl>
                                          <p:spTgt spid="9">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9">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0" presetClass="exit" presetSubtype="0" fill="hold" grpId="0" nodeType="clickEffect">
                                  <p:stCondLst>
                                    <p:cond delay="0"/>
                                  </p:stCondLst>
                                  <p:childTnLst>
                                    <p:animEffect transition="out" filter="fade">
                                      <p:cBhvr>
                                        <p:cTn id="34" dur="500"/>
                                        <p:tgtEl>
                                          <p:spTgt spid="9">
                                            <p:txEl>
                                              <p:pRg st="0" end="0"/>
                                            </p:txEl>
                                          </p:spTgt>
                                        </p:tgtEl>
                                      </p:cBhvr>
                                    </p:animEffect>
                                    <p:set>
                                      <p:cBhvr>
                                        <p:cTn id="35" dur="1" fill="hold">
                                          <p:stCondLst>
                                            <p:cond delay="499"/>
                                          </p:stCondLst>
                                        </p:cTn>
                                        <p:tgtEl>
                                          <p:spTgt spid="9">
                                            <p:txEl>
                                              <p:pRg st="0" end="0"/>
                                            </p:txEl>
                                          </p:spTgt>
                                        </p:tgtEl>
                                        <p:attrNameLst>
                                          <p:attrName>style.visibility</p:attrName>
                                        </p:attrNameLst>
                                      </p:cBhvr>
                                      <p:to>
                                        <p:strVal val="hidden"/>
                                      </p:to>
                                    </p:set>
                                  </p:childTnLst>
                                </p:cTn>
                              </p:par>
                              <p:par>
                                <p:cTn id="36" presetID="10" presetClass="exit" presetSubtype="0" fill="hold" grpId="0" nodeType="withEffect">
                                  <p:stCondLst>
                                    <p:cond delay="0"/>
                                  </p:stCondLst>
                                  <p:childTnLst>
                                    <p:animEffect transition="out" filter="fade">
                                      <p:cBhvr>
                                        <p:cTn id="37" dur="500"/>
                                        <p:tgtEl>
                                          <p:spTgt spid="9">
                                            <p:txEl>
                                              <p:pRg st="2" end="2"/>
                                            </p:txEl>
                                          </p:spTgt>
                                        </p:tgtEl>
                                      </p:cBhvr>
                                    </p:animEffect>
                                    <p:set>
                                      <p:cBhvr>
                                        <p:cTn id="38" dur="1" fill="hold">
                                          <p:stCondLst>
                                            <p:cond delay="499"/>
                                          </p:stCondLst>
                                        </p:cTn>
                                        <p:tgtEl>
                                          <p:spTgt spid="9">
                                            <p:txEl>
                                              <p:pRg st="2" end="2"/>
                                            </p:txEl>
                                          </p:spTgt>
                                        </p:tgtEl>
                                        <p:attrNameLst>
                                          <p:attrName>style.visibility</p:attrName>
                                        </p:attrNameLst>
                                      </p:cBhvr>
                                      <p:to>
                                        <p:strVal val="hidden"/>
                                      </p:to>
                                    </p:set>
                                  </p:childTnLst>
                                </p:cTn>
                              </p:par>
                              <p:par>
                                <p:cTn id="39" presetID="10" presetClass="exit" presetSubtype="0" fill="hold" grpId="0" nodeType="withEffect">
                                  <p:stCondLst>
                                    <p:cond delay="0"/>
                                  </p:stCondLst>
                                  <p:childTnLst>
                                    <p:animEffect transition="out" filter="fade">
                                      <p:cBhvr>
                                        <p:cTn id="40" dur="500"/>
                                        <p:tgtEl>
                                          <p:spTgt spid="9">
                                            <p:txEl>
                                              <p:pRg st="4" end="4"/>
                                            </p:txEl>
                                          </p:spTgt>
                                        </p:tgtEl>
                                      </p:cBhvr>
                                    </p:animEffect>
                                    <p:set>
                                      <p:cBhvr>
                                        <p:cTn id="41" dur="1" fill="hold">
                                          <p:stCondLst>
                                            <p:cond delay="499"/>
                                          </p:stCondLst>
                                        </p:cTn>
                                        <p:tgtEl>
                                          <p:spTgt spid="9">
                                            <p:txEl>
                                              <p:pRg st="4" end="4"/>
                                            </p:txEl>
                                          </p:spTgt>
                                        </p:tgtEl>
                                        <p:attrNameLst>
                                          <p:attrName>style.visibility</p:attrName>
                                        </p:attrNameLst>
                                      </p:cBhvr>
                                      <p:to>
                                        <p:strVal val="hidden"/>
                                      </p:to>
                                    </p:set>
                                  </p:childTnLst>
                                </p:cTn>
                              </p:par>
                              <p:par>
                                <p:cTn id="42" presetID="10" presetClass="exit" presetSubtype="0" fill="hold" grpId="0" nodeType="withEffect">
                                  <p:stCondLst>
                                    <p:cond delay="0"/>
                                  </p:stCondLst>
                                  <p:childTnLst>
                                    <p:animEffect transition="out" filter="fade">
                                      <p:cBhvr>
                                        <p:cTn id="43" dur="500"/>
                                        <p:tgtEl>
                                          <p:spTgt spid="9">
                                            <p:txEl>
                                              <p:pRg st="6" end="6"/>
                                            </p:txEl>
                                          </p:spTgt>
                                        </p:tgtEl>
                                      </p:cBhvr>
                                    </p:animEffect>
                                    <p:set>
                                      <p:cBhvr>
                                        <p:cTn id="44" dur="1" fill="hold">
                                          <p:stCondLst>
                                            <p:cond delay="499"/>
                                          </p:stCondLst>
                                        </p:cTn>
                                        <p:tgtEl>
                                          <p:spTgt spid="9">
                                            <p:txEl>
                                              <p:pRg st="6" end="6"/>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p:bldP spid="9" grpId="1"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algn="ctr"/>
            <a:r>
              <a:rPr lang="pt-BR" sz="1600" b="1" dirty="0">
                <a:solidFill>
                  <a:schemeClr val="accent5">
                    <a:lumMod val="75000"/>
                  </a:schemeClr>
                </a:solidFill>
                <a:latin typeface="Arial Black" panose="020B0A04020102020204" pitchFamily="34" charset="0"/>
              </a:rPr>
              <a:t>Prof. Ailton Pinheiro</a:t>
            </a:r>
          </a:p>
        </p:txBody>
      </p:sp>
      <p:pic>
        <p:nvPicPr>
          <p:cNvPr id="12" name="Picture 2" descr="Brevê de Controle de Tráfego Aéreo da Aeronáutica - Asa Artigos Militares"/>
          <p:cNvPicPr>
            <a:picLocks noChangeAspect="1" noChangeArrowheads="1"/>
          </p:cNvPicPr>
          <p:nvPr/>
        </p:nvPicPr>
        <p:blipFill rotWithShape="1">
          <a:blip r:embed="rId3">
            <a:extLst>
              <a:ext uri="{28A0092B-C50C-407E-A947-70E740481C1C}">
                <a14:useLocalDpi xmlns:a14="http://schemas.microsoft.com/office/drawing/2010/main" val="0"/>
              </a:ext>
            </a:extLst>
          </a:blip>
          <a:srcRect l="7270" t="8085" r="7485" b="37531"/>
          <a:stretch/>
        </p:blipFill>
        <p:spPr bwMode="auto">
          <a:xfrm>
            <a:off x="4855335" y="6310648"/>
            <a:ext cx="2189409" cy="519742"/>
          </a:xfrm>
          <a:prstGeom prst="rect">
            <a:avLst/>
          </a:prstGeom>
          <a:noFill/>
          <a:extLst>
            <a:ext uri="{909E8E84-426E-40DD-AFC4-6F175D3DCCD1}">
              <a14:hiddenFill xmlns:a14="http://schemas.microsoft.com/office/drawing/2010/main">
                <a:solidFill>
                  <a:srgbClr val="FFFFFF"/>
                </a:solidFill>
              </a14:hiddenFill>
            </a:ext>
          </a:extLst>
        </p:spPr>
      </p:pic>
      <p:sp>
        <p:nvSpPr>
          <p:cNvPr id="3" name="Título 2"/>
          <p:cNvSpPr>
            <a:spLocks noGrp="1"/>
          </p:cNvSpPr>
          <p:nvPr>
            <p:ph type="title"/>
          </p:nvPr>
        </p:nvSpPr>
        <p:spPr>
          <a:xfrm>
            <a:off x="303740" y="713549"/>
            <a:ext cx="11526592" cy="490048"/>
          </a:xfrm>
        </p:spPr>
        <p:txBody>
          <a:bodyPr>
            <a:normAutofit/>
          </a:bodyPr>
          <a:lstStyle/>
          <a:p>
            <a:pPr algn="ctr"/>
            <a:r>
              <a:rPr lang="pt-BR" sz="2800" dirty="0">
                <a:latin typeface="Arial Black" panose="020B0A04020102020204" pitchFamily="34" charset="0"/>
                <a:cs typeface="Arial" panose="020B0604020202020204" pitchFamily="34" charset="0"/>
              </a:rPr>
              <a:t>PRESTAÇÃO DO ATS</a:t>
            </a:r>
          </a:p>
        </p:txBody>
      </p:sp>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 name="Conector reto 12"/>
          <p:cNvCxnSpPr/>
          <p:nvPr/>
        </p:nvCxnSpPr>
        <p:spPr>
          <a:xfrm>
            <a:off x="303740" y="6176963"/>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9" name="Espaço Reservado para Conteúdo 3"/>
          <p:cNvSpPr txBox="1">
            <a:spLocks/>
          </p:cNvSpPr>
          <p:nvPr/>
        </p:nvSpPr>
        <p:spPr>
          <a:xfrm>
            <a:off x="228787" y="1436871"/>
            <a:ext cx="11735685" cy="344472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0000"/>
              </a:lnSpc>
              <a:buNone/>
            </a:pPr>
            <a:r>
              <a:rPr lang="pt-BR" sz="2400" b="1" dirty="0">
                <a:latin typeface="Arial" panose="020B0604020202020204" pitchFamily="34" charset="0"/>
                <a:cs typeface="Arial" panose="020B0604020202020204" pitchFamily="34" charset="0"/>
              </a:rPr>
              <a:t>3.9 AUTORIZAÇÕES E INSTRUÇÕES DOS ÓRGÃOS ATC</a:t>
            </a:r>
          </a:p>
          <a:p>
            <a:pPr marL="0" indent="0" algn="just">
              <a:lnSpc>
                <a:spcPct val="100000"/>
              </a:lnSpc>
              <a:buNone/>
            </a:pPr>
            <a:r>
              <a:rPr lang="pt-BR" sz="2000" dirty="0">
                <a:latin typeface="Arial" panose="020B0604020202020204" pitchFamily="34" charset="0"/>
                <a:cs typeface="Arial" panose="020B0604020202020204" pitchFamily="34" charset="0"/>
              </a:rPr>
              <a:t>3.9.1 As autorizações e instruções emitidas pelos órgãos ATC devem prover separação:</a:t>
            </a:r>
          </a:p>
          <a:p>
            <a:pPr marL="0" indent="0" algn="just">
              <a:lnSpc>
                <a:spcPct val="100000"/>
              </a:lnSpc>
              <a:buNone/>
            </a:pPr>
            <a:r>
              <a:rPr lang="pt-BR" sz="2000" dirty="0">
                <a:latin typeface="Arial" panose="020B0604020202020204" pitchFamily="34" charset="0"/>
                <a:cs typeface="Arial" panose="020B0604020202020204" pitchFamily="34" charset="0"/>
              </a:rPr>
              <a:t>a) entre todos os voos nos espaços aéreos Classes A e B;</a:t>
            </a:r>
          </a:p>
          <a:p>
            <a:pPr marL="0" indent="0" algn="just">
              <a:lnSpc>
                <a:spcPct val="100000"/>
              </a:lnSpc>
              <a:buNone/>
            </a:pPr>
            <a:r>
              <a:rPr lang="pt-BR" sz="2000" dirty="0">
                <a:latin typeface="Arial" panose="020B0604020202020204" pitchFamily="34" charset="0"/>
                <a:cs typeface="Arial" panose="020B0604020202020204" pitchFamily="34" charset="0"/>
              </a:rPr>
              <a:t>b) entre os voos IFR nos espaços aéreos Classes C, D e </a:t>
            </a:r>
            <a:r>
              <a:rPr lang="pt-BR" sz="2000" dirty="0" err="1">
                <a:latin typeface="Arial" panose="020B0604020202020204" pitchFamily="34" charset="0"/>
                <a:cs typeface="Arial" panose="020B0604020202020204" pitchFamily="34" charset="0"/>
              </a:rPr>
              <a:t>E</a:t>
            </a:r>
            <a:r>
              <a:rPr lang="pt-BR" sz="2000" dirty="0">
                <a:latin typeface="Arial" panose="020B0604020202020204" pitchFamily="34" charset="0"/>
                <a:cs typeface="Arial" panose="020B0604020202020204" pitchFamily="34" charset="0"/>
              </a:rPr>
              <a:t>;</a:t>
            </a:r>
          </a:p>
          <a:p>
            <a:pPr marL="0" indent="0" algn="just">
              <a:lnSpc>
                <a:spcPct val="100000"/>
              </a:lnSpc>
              <a:buNone/>
            </a:pPr>
            <a:r>
              <a:rPr lang="pt-BR" sz="2000" dirty="0">
                <a:latin typeface="Arial" panose="020B0604020202020204" pitchFamily="34" charset="0"/>
                <a:cs typeface="Arial" panose="020B0604020202020204" pitchFamily="34" charset="0"/>
              </a:rPr>
              <a:t>c) entre os voos IFR e VFR no espaço aéreo Classe C;</a:t>
            </a:r>
          </a:p>
          <a:p>
            <a:pPr marL="0" indent="0" algn="just">
              <a:lnSpc>
                <a:spcPct val="100000"/>
              </a:lnSpc>
              <a:buNone/>
            </a:pPr>
            <a:r>
              <a:rPr lang="pt-BR" sz="2000" dirty="0">
                <a:latin typeface="Arial" panose="020B0604020202020204" pitchFamily="34" charset="0"/>
                <a:cs typeface="Arial" panose="020B0604020202020204" pitchFamily="34" charset="0"/>
              </a:rPr>
              <a:t>d) entre os voos IFR e voos VFR especiais; e</a:t>
            </a:r>
          </a:p>
          <a:p>
            <a:pPr marL="0" indent="0" algn="just">
              <a:lnSpc>
                <a:spcPct val="100000"/>
              </a:lnSpc>
              <a:buNone/>
            </a:pPr>
            <a:r>
              <a:rPr lang="pt-BR" sz="2000" dirty="0">
                <a:latin typeface="Arial" panose="020B0604020202020204" pitchFamily="34" charset="0"/>
                <a:cs typeface="Arial" panose="020B0604020202020204" pitchFamily="34" charset="0"/>
              </a:rPr>
              <a:t>e) entre os voos VFR especiais.</a:t>
            </a:r>
          </a:p>
        </p:txBody>
      </p:sp>
      <p:sp>
        <p:nvSpPr>
          <p:cNvPr id="10" name="Espaço Reservado para Conteúdo 3"/>
          <p:cNvSpPr txBox="1">
            <a:spLocks/>
          </p:cNvSpPr>
          <p:nvPr/>
        </p:nvSpPr>
        <p:spPr>
          <a:xfrm>
            <a:off x="309092" y="4881599"/>
            <a:ext cx="11521240" cy="819015"/>
          </a:xfrm>
          <a:prstGeom prst="rect">
            <a:avLst/>
          </a:prstGeom>
        </p:spPr>
        <p:style>
          <a:lnRef idx="0">
            <a:schemeClr val="accent1"/>
          </a:lnRef>
          <a:fillRef idx="3">
            <a:schemeClr val="accent1"/>
          </a:fillRef>
          <a:effectRef idx="3">
            <a:schemeClr val="accent1"/>
          </a:effectRef>
          <a:fontRef idx="minor">
            <a:schemeClr val="lt1"/>
          </a:fontRef>
        </p:style>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0000"/>
              </a:lnSpc>
              <a:buNone/>
            </a:pPr>
            <a:r>
              <a:rPr lang="pt-BR" sz="2000" dirty="0">
                <a:latin typeface="Arial" panose="020B0604020202020204" pitchFamily="34" charset="0"/>
                <a:cs typeface="Arial" panose="020B0604020202020204" pitchFamily="34" charset="0"/>
              </a:rPr>
              <a:t>NOTA: Poderá ser provida a separação entre os voos IFR, se for prático e possível, no espaço</a:t>
            </a:r>
          </a:p>
          <a:p>
            <a:pPr marL="0" indent="0" algn="just">
              <a:lnSpc>
                <a:spcPct val="100000"/>
              </a:lnSpc>
              <a:buNone/>
            </a:pPr>
            <a:r>
              <a:rPr lang="pt-BR" sz="2000" dirty="0">
                <a:latin typeface="Arial" panose="020B0604020202020204" pitchFamily="34" charset="0"/>
                <a:cs typeface="Arial" panose="020B0604020202020204" pitchFamily="34" charset="0"/>
              </a:rPr>
              <a:t>aéreo Classe F.</a:t>
            </a:r>
          </a:p>
        </p:txBody>
      </p:sp>
    </p:spTree>
    <p:extLst>
      <p:ext uri="{BB962C8B-B14F-4D97-AF65-F5344CB8AC3E}">
        <p14:creationId xmlns:p14="http://schemas.microsoft.com/office/powerpoint/2010/main" val="39287689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algn="ctr"/>
            <a:r>
              <a:rPr lang="pt-BR" sz="1600" b="1" dirty="0">
                <a:solidFill>
                  <a:schemeClr val="accent5">
                    <a:lumMod val="75000"/>
                  </a:schemeClr>
                </a:solidFill>
                <a:latin typeface="Arial Black" panose="020B0A04020102020204" pitchFamily="34" charset="0"/>
              </a:rPr>
              <a:t>Prof. Ailton Pinheiro</a:t>
            </a:r>
          </a:p>
        </p:txBody>
      </p:sp>
      <p:pic>
        <p:nvPicPr>
          <p:cNvPr id="12" name="Picture 2" descr="Brevê de Controle de Tráfego Aéreo da Aeronáutica - Asa Artigos Militares"/>
          <p:cNvPicPr>
            <a:picLocks noChangeAspect="1" noChangeArrowheads="1"/>
          </p:cNvPicPr>
          <p:nvPr/>
        </p:nvPicPr>
        <p:blipFill rotWithShape="1">
          <a:blip r:embed="rId3">
            <a:extLst>
              <a:ext uri="{28A0092B-C50C-407E-A947-70E740481C1C}">
                <a14:useLocalDpi xmlns:a14="http://schemas.microsoft.com/office/drawing/2010/main" val="0"/>
              </a:ext>
            </a:extLst>
          </a:blip>
          <a:srcRect l="7270" t="8085" r="7485" b="37531"/>
          <a:stretch/>
        </p:blipFill>
        <p:spPr bwMode="auto">
          <a:xfrm>
            <a:off x="4855335" y="6310648"/>
            <a:ext cx="2189409" cy="519742"/>
          </a:xfrm>
          <a:prstGeom prst="rect">
            <a:avLst/>
          </a:prstGeom>
          <a:noFill/>
          <a:extLst>
            <a:ext uri="{909E8E84-426E-40DD-AFC4-6F175D3DCCD1}">
              <a14:hiddenFill xmlns:a14="http://schemas.microsoft.com/office/drawing/2010/main">
                <a:solidFill>
                  <a:srgbClr val="FFFFFF"/>
                </a:solidFill>
              </a14:hiddenFill>
            </a:ext>
          </a:extLst>
        </p:spPr>
      </p:pic>
      <p:sp>
        <p:nvSpPr>
          <p:cNvPr id="3" name="Título 2"/>
          <p:cNvSpPr>
            <a:spLocks noGrp="1"/>
          </p:cNvSpPr>
          <p:nvPr>
            <p:ph type="title"/>
          </p:nvPr>
        </p:nvSpPr>
        <p:spPr>
          <a:xfrm>
            <a:off x="303740" y="713549"/>
            <a:ext cx="11526592" cy="490048"/>
          </a:xfrm>
        </p:spPr>
        <p:txBody>
          <a:bodyPr>
            <a:normAutofit/>
          </a:bodyPr>
          <a:lstStyle/>
          <a:p>
            <a:pPr algn="ctr"/>
            <a:r>
              <a:rPr lang="pt-BR" sz="2800" dirty="0">
                <a:latin typeface="Arial Black" panose="020B0A04020102020204" pitchFamily="34" charset="0"/>
                <a:cs typeface="Arial" panose="020B0604020202020204" pitchFamily="34" charset="0"/>
              </a:rPr>
              <a:t>PRESTAÇÃO DO ATS</a:t>
            </a:r>
          </a:p>
        </p:txBody>
      </p:sp>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 name="Conector reto 12"/>
          <p:cNvCxnSpPr/>
          <p:nvPr/>
        </p:nvCxnSpPr>
        <p:spPr>
          <a:xfrm>
            <a:off x="303740" y="6176963"/>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9" name="Espaço Reservado para Conteúdo 3"/>
          <p:cNvSpPr txBox="1">
            <a:spLocks/>
          </p:cNvSpPr>
          <p:nvPr/>
        </p:nvSpPr>
        <p:spPr>
          <a:xfrm>
            <a:off x="228787" y="1235166"/>
            <a:ext cx="11735685" cy="146769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0000"/>
              </a:lnSpc>
              <a:buNone/>
            </a:pPr>
            <a:r>
              <a:rPr lang="pt-BR" sz="2000" dirty="0">
                <a:latin typeface="Arial" panose="020B0604020202020204" pitchFamily="34" charset="0"/>
                <a:cs typeface="Arial" panose="020B0604020202020204" pitchFamily="34" charset="0"/>
              </a:rPr>
              <a:t>3.9.1.1 A separação proporcionada por um órgão de controle de tráfego aéreo deverá ser efetuada, pelo menos, por uma das seguintes formas:</a:t>
            </a:r>
          </a:p>
          <a:p>
            <a:pPr marL="0" indent="0" algn="just">
              <a:lnSpc>
                <a:spcPct val="100000"/>
              </a:lnSpc>
              <a:buNone/>
            </a:pPr>
            <a:r>
              <a:rPr lang="pt-BR" sz="2000" dirty="0">
                <a:latin typeface="Arial" panose="020B0604020202020204" pitchFamily="34" charset="0"/>
                <a:cs typeface="Arial" panose="020B0604020202020204" pitchFamily="34" charset="0"/>
              </a:rPr>
              <a:t>a) </a:t>
            </a:r>
            <a:r>
              <a:rPr lang="pt-BR" sz="2000" b="1" dirty="0">
                <a:latin typeface="Arial" panose="020B0604020202020204" pitchFamily="34" charset="0"/>
                <a:cs typeface="Arial" panose="020B0604020202020204" pitchFamily="34" charset="0"/>
              </a:rPr>
              <a:t>separação vertical</a:t>
            </a:r>
            <a:r>
              <a:rPr lang="pt-BR" sz="2000" dirty="0">
                <a:latin typeface="Arial" panose="020B0604020202020204" pitchFamily="34" charset="0"/>
                <a:cs typeface="Arial" panose="020B0604020202020204" pitchFamily="34" charset="0"/>
              </a:rPr>
              <a:t>, mediante a designação de diferentes níveis de cruzeiro, conforme disposto na publicação específica do DECEA sobre as Regras do Ar;</a:t>
            </a:r>
          </a:p>
        </p:txBody>
      </p:sp>
      <p:sp>
        <p:nvSpPr>
          <p:cNvPr id="10" name="Espaço Reservado para Conteúdo 3"/>
          <p:cNvSpPr txBox="1">
            <a:spLocks/>
          </p:cNvSpPr>
          <p:nvPr/>
        </p:nvSpPr>
        <p:spPr>
          <a:xfrm>
            <a:off x="309092" y="2874373"/>
            <a:ext cx="11521240" cy="1033044"/>
          </a:xfrm>
          <a:prstGeom prst="rect">
            <a:avLst/>
          </a:prstGeom>
        </p:spPr>
        <p:style>
          <a:lnRef idx="0">
            <a:schemeClr val="accent1"/>
          </a:lnRef>
          <a:fillRef idx="3">
            <a:schemeClr val="accent1"/>
          </a:fillRef>
          <a:effectRef idx="3">
            <a:schemeClr val="accent1"/>
          </a:effectRef>
          <a:fontRef idx="minor">
            <a:schemeClr val="lt1"/>
          </a:fontRef>
        </p:style>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0000"/>
              </a:lnSpc>
              <a:buNone/>
            </a:pPr>
            <a:r>
              <a:rPr lang="pt-BR" sz="2000" dirty="0">
                <a:latin typeface="Arial" panose="020B0604020202020204" pitchFamily="34" charset="0"/>
                <a:cs typeface="Arial" panose="020B0604020202020204" pitchFamily="34" charset="0"/>
              </a:rPr>
              <a:t>NOTA: </a:t>
            </a:r>
            <a:r>
              <a:rPr lang="pt-BR" sz="2000" b="1" dirty="0">
                <a:latin typeface="Arial" panose="020B0604020202020204" pitchFamily="34" charset="0"/>
                <a:cs typeface="Arial" panose="020B0604020202020204" pitchFamily="34" charset="0"/>
              </a:rPr>
              <a:t>A correlação entre níveis de cruzeiro e </a:t>
            </a:r>
            <a:r>
              <a:rPr lang="pt-BR" sz="2000" b="1" dirty="0">
                <a:solidFill>
                  <a:srgbClr val="FF0000"/>
                </a:solidFill>
                <a:latin typeface="Arial" panose="020B0604020202020204" pitchFamily="34" charset="0"/>
                <a:cs typeface="Arial" panose="020B0604020202020204" pitchFamily="34" charset="0"/>
              </a:rPr>
              <a:t>rumos</a:t>
            </a:r>
            <a:r>
              <a:rPr lang="pt-BR" sz="2000" dirty="0">
                <a:latin typeface="Arial" panose="020B0604020202020204" pitchFamily="34" charset="0"/>
                <a:cs typeface="Arial" panose="020B0604020202020204" pitchFamily="34" charset="0"/>
              </a:rPr>
              <a:t> disposta na publicação específica do DECEA sobre as Regras do Ar </a:t>
            </a:r>
            <a:r>
              <a:rPr lang="pt-BR" sz="2000" b="1" dirty="0">
                <a:latin typeface="Arial" panose="020B0604020202020204" pitchFamily="34" charset="0"/>
                <a:cs typeface="Arial" panose="020B0604020202020204" pitchFamily="34" charset="0"/>
              </a:rPr>
              <a:t>não será aplicada quando for previsto de outra forma </a:t>
            </a:r>
            <a:r>
              <a:rPr lang="pt-BR" sz="2000" dirty="0">
                <a:latin typeface="Arial" panose="020B0604020202020204" pitchFamily="34" charset="0"/>
                <a:cs typeface="Arial" panose="020B0604020202020204" pitchFamily="34" charset="0"/>
              </a:rPr>
              <a:t>nas publicações de informações aeronáuticas ou nas autorizações de controle de tráfego aéreo.</a:t>
            </a:r>
          </a:p>
        </p:txBody>
      </p:sp>
      <p:sp>
        <p:nvSpPr>
          <p:cNvPr id="14" name="Espaço Reservado para Conteúdo 3"/>
          <p:cNvSpPr txBox="1">
            <a:spLocks/>
          </p:cNvSpPr>
          <p:nvPr/>
        </p:nvSpPr>
        <p:spPr>
          <a:xfrm>
            <a:off x="228787" y="4256254"/>
            <a:ext cx="11735685" cy="192149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0000"/>
              </a:lnSpc>
              <a:buNone/>
            </a:pPr>
            <a:r>
              <a:rPr lang="pt-BR" sz="2000" dirty="0">
                <a:latin typeface="Arial" panose="020B0604020202020204" pitchFamily="34" charset="0"/>
                <a:cs typeface="Arial" panose="020B0604020202020204" pitchFamily="34" charset="0"/>
              </a:rPr>
              <a:t>b) </a:t>
            </a:r>
            <a:r>
              <a:rPr lang="pt-BR" sz="2000" b="1" dirty="0">
                <a:latin typeface="Arial" panose="020B0604020202020204" pitchFamily="34" charset="0"/>
                <a:cs typeface="Arial" panose="020B0604020202020204" pitchFamily="34" charset="0"/>
              </a:rPr>
              <a:t>separação horizontal</a:t>
            </a:r>
            <a:r>
              <a:rPr lang="pt-BR" sz="2000" dirty="0">
                <a:latin typeface="Arial" panose="020B0604020202020204" pitchFamily="34" charset="0"/>
                <a:cs typeface="Arial" panose="020B0604020202020204" pitchFamily="34" charset="0"/>
              </a:rPr>
              <a:t>, consistindo em:</a:t>
            </a:r>
          </a:p>
          <a:p>
            <a:pPr marL="355600" indent="-177800" algn="just">
              <a:lnSpc>
                <a:spcPct val="100000"/>
              </a:lnSpc>
              <a:buFont typeface="Wingdings" panose="05000000000000000000" pitchFamily="2" charset="2"/>
              <a:buChar char="ü"/>
            </a:pPr>
            <a:r>
              <a:rPr lang="pt-BR" sz="2000" b="1" dirty="0">
                <a:latin typeface="Arial" panose="020B0604020202020204" pitchFamily="34" charset="0"/>
                <a:cs typeface="Arial" panose="020B0604020202020204" pitchFamily="34" charset="0"/>
              </a:rPr>
              <a:t>separação longitudinal</a:t>
            </a:r>
            <a:r>
              <a:rPr lang="pt-BR" sz="2000" dirty="0">
                <a:latin typeface="Arial" panose="020B0604020202020204" pitchFamily="34" charset="0"/>
                <a:cs typeface="Arial" panose="020B0604020202020204" pitchFamily="34" charset="0"/>
              </a:rPr>
              <a:t>, mediante a manutenção de um intervalo, de tempo ou distância, entre as aeronaves que seguem a mesma rota, rotas opostas ou rotas que se cruzam; e</a:t>
            </a:r>
          </a:p>
          <a:p>
            <a:pPr marL="355600" indent="-177800" algn="just">
              <a:lnSpc>
                <a:spcPct val="100000"/>
              </a:lnSpc>
              <a:buFont typeface="Wingdings" panose="05000000000000000000" pitchFamily="2" charset="2"/>
              <a:buChar char="ü"/>
            </a:pPr>
            <a:r>
              <a:rPr lang="pt-BR" sz="2000" b="1" dirty="0">
                <a:latin typeface="Arial" panose="020B0604020202020204" pitchFamily="34" charset="0"/>
                <a:cs typeface="Arial" panose="020B0604020202020204" pitchFamily="34" charset="0"/>
              </a:rPr>
              <a:t>separação lateral</a:t>
            </a:r>
            <a:r>
              <a:rPr lang="pt-BR" sz="2000" dirty="0">
                <a:latin typeface="Arial" panose="020B0604020202020204" pitchFamily="34" charset="0"/>
                <a:cs typeface="Arial" panose="020B0604020202020204" pitchFamily="34" charset="0"/>
              </a:rPr>
              <a:t>, mediante a manutenção das aeronaves em diferentes rotas ou em diferentes áreas geográficas.</a:t>
            </a:r>
          </a:p>
        </p:txBody>
      </p:sp>
    </p:spTree>
    <p:extLst>
      <p:ext uri="{BB962C8B-B14F-4D97-AF65-F5344CB8AC3E}">
        <p14:creationId xmlns:p14="http://schemas.microsoft.com/office/powerpoint/2010/main" val="18153792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1" nodeType="with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1000"/>
                                        <p:tgtEl>
                                          <p:spTgt spid="9">
                                            <p:txEl>
                                              <p:pRg st="0" end="0"/>
                                            </p:txEl>
                                          </p:spTgt>
                                        </p:tgtEl>
                                      </p:cBhvr>
                                    </p:animEffect>
                                    <p:anim calcmode="lin" valueType="num">
                                      <p:cBhvr>
                                        <p:cTn id="8"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1" nodeType="clickEffect">
                                  <p:stCondLst>
                                    <p:cond delay="0"/>
                                  </p:stCondLst>
                                  <p:childTnLst>
                                    <p:set>
                                      <p:cBhvr>
                                        <p:cTn id="13" dur="1" fill="hold">
                                          <p:stCondLst>
                                            <p:cond delay="0"/>
                                          </p:stCondLst>
                                        </p:cTn>
                                        <p:tgtEl>
                                          <p:spTgt spid="9">
                                            <p:txEl>
                                              <p:pRg st="1" end="1"/>
                                            </p:txEl>
                                          </p:spTgt>
                                        </p:tgtEl>
                                        <p:attrNameLst>
                                          <p:attrName>style.visibility</p:attrName>
                                        </p:attrNameLst>
                                      </p:cBhvr>
                                      <p:to>
                                        <p:strVal val="visible"/>
                                      </p:to>
                                    </p:set>
                                    <p:animEffect transition="in" filter="fade">
                                      <p:cBhvr>
                                        <p:cTn id="14" dur="1000"/>
                                        <p:tgtEl>
                                          <p:spTgt spid="9">
                                            <p:txEl>
                                              <p:pRg st="1" end="1"/>
                                            </p:txEl>
                                          </p:spTgt>
                                        </p:tgtEl>
                                      </p:cBhvr>
                                    </p:animEffect>
                                    <p:anim calcmode="lin" valueType="num">
                                      <p:cBhvr>
                                        <p:cTn id="15" dur="1000" fill="hold"/>
                                        <p:tgtEl>
                                          <p:spTgt spid="9">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1000"/>
                                        <p:tgtEl>
                                          <p:spTgt spid="10"/>
                                        </p:tgtEl>
                                      </p:cBhvr>
                                    </p:animEffect>
                                    <p:anim calcmode="lin" valueType="num">
                                      <p:cBhvr>
                                        <p:cTn id="22" dur="1000" fill="hold"/>
                                        <p:tgtEl>
                                          <p:spTgt spid="10"/>
                                        </p:tgtEl>
                                        <p:attrNameLst>
                                          <p:attrName>ppt_x</p:attrName>
                                        </p:attrNameLst>
                                      </p:cBhvr>
                                      <p:tavLst>
                                        <p:tav tm="0">
                                          <p:val>
                                            <p:strVal val="#ppt_x"/>
                                          </p:val>
                                        </p:tav>
                                        <p:tav tm="100000">
                                          <p:val>
                                            <p:strVal val="#ppt_x"/>
                                          </p:val>
                                        </p:tav>
                                      </p:tavLst>
                                    </p:anim>
                                    <p:anim calcmode="lin" valueType="num">
                                      <p:cBhvr>
                                        <p:cTn id="23"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1" nodeType="clickEffect">
                                  <p:stCondLst>
                                    <p:cond delay="0"/>
                                  </p:stCondLst>
                                  <p:childTnLst>
                                    <p:set>
                                      <p:cBhvr>
                                        <p:cTn id="27" dur="1" fill="hold">
                                          <p:stCondLst>
                                            <p:cond delay="0"/>
                                          </p:stCondLst>
                                        </p:cTn>
                                        <p:tgtEl>
                                          <p:spTgt spid="14">
                                            <p:txEl>
                                              <p:pRg st="0" end="0"/>
                                            </p:txEl>
                                          </p:spTgt>
                                        </p:tgtEl>
                                        <p:attrNameLst>
                                          <p:attrName>style.visibility</p:attrName>
                                        </p:attrNameLst>
                                      </p:cBhvr>
                                      <p:to>
                                        <p:strVal val="visible"/>
                                      </p:to>
                                    </p:set>
                                    <p:animEffect transition="in" filter="fade">
                                      <p:cBhvr>
                                        <p:cTn id="28" dur="1000"/>
                                        <p:tgtEl>
                                          <p:spTgt spid="14">
                                            <p:txEl>
                                              <p:pRg st="0" end="0"/>
                                            </p:txEl>
                                          </p:spTgt>
                                        </p:tgtEl>
                                      </p:cBhvr>
                                    </p:animEffect>
                                    <p:anim calcmode="lin" valueType="num">
                                      <p:cBhvr>
                                        <p:cTn id="29" dur="1000" fill="hold"/>
                                        <p:tgtEl>
                                          <p:spTgt spid="14">
                                            <p:txEl>
                                              <p:pRg st="0" end="0"/>
                                            </p:txEl>
                                          </p:spTgt>
                                        </p:tgtEl>
                                        <p:attrNameLst>
                                          <p:attrName>ppt_x</p:attrName>
                                        </p:attrNameLst>
                                      </p:cBhvr>
                                      <p:tavLst>
                                        <p:tav tm="0">
                                          <p:val>
                                            <p:strVal val="#ppt_x"/>
                                          </p:val>
                                        </p:tav>
                                        <p:tav tm="100000">
                                          <p:val>
                                            <p:strVal val="#ppt_x"/>
                                          </p:val>
                                        </p:tav>
                                      </p:tavLst>
                                    </p:anim>
                                    <p:anim calcmode="lin" valueType="num">
                                      <p:cBhvr>
                                        <p:cTn id="30" dur="1000" fill="hold"/>
                                        <p:tgtEl>
                                          <p:spTgt spid="1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1" nodeType="clickEffect">
                                  <p:stCondLst>
                                    <p:cond delay="0"/>
                                  </p:stCondLst>
                                  <p:childTnLst>
                                    <p:set>
                                      <p:cBhvr>
                                        <p:cTn id="34" dur="1" fill="hold">
                                          <p:stCondLst>
                                            <p:cond delay="0"/>
                                          </p:stCondLst>
                                        </p:cTn>
                                        <p:tgtEl>
                                          <p:spTgt spid="14">
                                            <p:txEl>
                                              <p:pRg st="1" end="1"/>
                                            </p:txEl>
                                          </p:spTgt>
                                        </p:tgtEl>
                                        <p:attrNameLst>
                                          <p:attrName>style.visibility</p:attrName>
                                        </p:attrNameLst>
                                      </p:cBhvr>
                                      <p:to>
                                        <p:strVal val="visible"/>
                                      </p:to>
                                    </p:set>
                                    <p:animEffect transition="in" filter="fade">
                                      <p:cBhvr>
                                        <p:cTn id="35" dur="1000"/>
                                        <p:tgtEl>
                                          <p:spTgt spid="14">
                                            <p:txEl>
                                              <p:pRg st="1" end="1"/>
                                            </p:txEl>
                                          </p:spTgt>
                                        </p:tgtEl>
                                      </p:cBhvr>
                                    </p:animEffect>
                                    <p:anim calcmode="lin" valueType="num">
                                      <p:cBhvr>
                                        <p:cTn id="36" dur="1000" fill="hold"/>
                                        <p:tgtEl>
                                          <p:spTgt spid="14">
                                            <p:txEl>
                                              <p:pRg st="1" end="1"/>
                                            </p:txEl>
                                          </p:spTgt>
                                        </p:tgtEl>
                                        <p:attrNameLst>
                                          <p:attrName>ppt_x</p:attrName>
                                        </p:attrNameLst>
                                      </p:cBhvr>
                                      <p:tavLst>
                                        <p:tav tm="0">
                                          <p:val>
                                            <p:strVal val="#ppt_x"/>
                                          </p:val>
                                        </p:tav>
                                        <p:tav tm="100000">
                                          <p:val>
                                            <p:strVal val="#ppt_x"/>
                                          </p:val>
                                        </p:tav>
                                      </p:tavLst>
                                    </p:anim>
                                    <p:anim calcmode="lin" valueType="num">
                                      <p:cBhvr>
                                        <p:cTn id="37" dur="1000" fill="hold"/>
                                        <p:tgtEl>
                                          <p:spTgt spid="1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1" nodeType="clickEffect">
                                  <p:stCondLst>
                                    <p:cond delay="0"/>
                                  </p:stCondLst>
                                  <p:childTnLst>
                                    <p:set>
                                      <p:cBhvr>
                                        <p:cTn id="41" dur="1" fill="hold">
                                          <p:stCondLst>
                                            <p:cond delay="0"/>
                                          </p:stCondLst>
                                        </p:cTn>
                                        <p:tgtEl>
                                          <p:spTgt spid="14">
                                            <p:txEl>
                                              <p:pRg st="2" end="2"/>
                                            </p:txEl>
                                          </p:spTgt>
                                        </p:tgtEl>
                                        <p:attrNameLst>
                                          <p:attrName>style.visibility</p:attrName>
                                        </p:attrNameLst>
                                      </p:cBhvr>
                                      <p:to>
                                        <p:strVal val="visible"/>
                                      </p:to>
                                    </p:set>
                                    <p:animEffect transition="in" filter="fade">
                                      <p:cBhvr>
                                        <p:cTn id="42" dur="1000"/>
                                        <p:tgtEl>
                                          <p:spTgt spid="14">
                                            <p:txEl>
                                              <p:pRg st="2" end="2"/>
                                            </p:txEl>
                                          </p:spTgt>
                                        </p:tgtEl>
                                      </p:cBhvr>
                                    </p:animEffect>
                                    <p:anim calcmode="lin" valueType="num">
                                      <p:cBhvr>
                                        <p:cTn id="43" dur="1000" fill="hold"/>
                                        <p:tgtEl>
                                          <p:spTgt spid="14">
                                            <p:txEl>
                                              <p:pRg st="2" end="2"/>
                                            </p:txEl>
                                          </p:spTgt>
                                        </p:tgtEl>
                                        <p:attrNameLst>
                                          <p:attrName>ppt_x</p:attrName>
                                        </p:attrNameLst>
                                      </p:cBhvr>
                                      <p:tavLst>
                                        <p:tav tm="0">
                                          <p:val>
                                            <p:strVal val="#ppt_x"/>
                                          </p:val>
                                        </p:tav>
                                        <p:tav tm="100000">
                                          <p:val>
                                            <p:strVal val="#ppt_x"/>
                                          </p:val>
                                        </p:tav>
                                      </p:tavLst>
                                    </p:anim>
                                    <p:anim calcmode="lin" valueType="num">
                                      <p:cBhvr>
                                        <p:cTn id="44" dur="1000" fill="hold"/>
                                        <p:tgtEl>
                                          <p:spTgt spid="1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10" presetClass="exit" presetSubtype="0" fill="hold" grpId="0" nodeType="clickEffect">
                                  <p:stCondLst>
                                    <p:cond delay="0"/>
                                  </p:stCondLst>
                                  <p:childTnLst>
                                    <p:animEffect transition="out" filter="fade">
                                      <p:cBhvr>
                                        <p:cTn id="48" dur="500"/>
                                        <p:tgtEl>
                                          <p:spTgt spid="9">
                                            <p:txEl>
                                              <p:pRg st="0" end="0"/>
                                            </p:txEl>
                                          </p:spTgt>
                                        </p:tgtEl>
                                      </p:cBhvr>
                                    </p:animEffect>
                                    <p:set>
                                      <p:cBhvr>
                                        <p:cTn id="49" dur="1" fill="hold">
                                          <p:stCondLst>
                                            <p:cond delay="499"/>
                                          </p:stCondLst>
                                        </p:cTn>
                                        <p:tgtEl>
                                          <p:spTgt spid="9">
                                            <p:txEl>
                                              <p:pRg st="0" end="0"/>
                                            </p:txEl>
                                          </p:spTgt>
                                        </p:tgtEl>
                                        <p:attrNameLst>
                                          <p:attrName>style.visibility</p:attrName>
                                        </p:attrNameLst>
                                      </p:cBhvr>
                                      <p:to>
                                        <p:strVal val="hidden"/>
                                      </p:to>
                                    </p:set>
                                  </p:childTnLst>
                                </p:cTn>
                              </p:par>
                              <p:par>
                                <p:cTn id="50" presetID="10" presetClass="exit" presetSubtype="0" fill="hold" grpId="0" nodeType="withEffect">
                                  <p:stCondLst>
                                    <p:cond delay="0"/>
                                  </p:stCondLst>
                                  <p:childTnLst>
                                    <p:animEffect transition="out" filter="fade">
                                      <p:cBhvr>
                                        <p:cTn id="51" dur="500"/>
                                        <p:tgtEl>
                                          <p:spTgt spid="9">
                                            <p:txEl>
                                              <p:pRg st="1" end="1"/>
                                            </p:txEl>
                                          </p:spTgt>
                                        </p:tgtEl>
                                      </p:cBhvr>
                                    </p:animEffect>
                                    <p:set>
                                      <p:cBhvr>
                                        <p:cTn id="52" dur="1" fill="hold">
                                          <p:stCondLst>
                                            <p:cond delay="499"/>
                                          </p:stCondLst>
                                        </p:cTn>
                                        <p:tgtEl>
                                          <p:spTgt spid="9">
                                            <p:txEl>
                                              <p:pRg st="1" end="1"/>
                                            </p:txEl>
                                          </p:spTgt>
                                        </p:tgtEl>
                                        <p:attrNameLst>
                                          <p:attrName>style.visibility</p:attrName>
                                        </p:attrNameLst>
                                      </p:cBhvr>
                                      <p:to>
                                        <p:strVal val="hidden"/>
                                      </p:to>
                                    </p:set>
                                  </p:childTnLst>
                                </p:cTn>
                              </p:par>
                              <p:par>
                                <p:cTn id="53" presetID="10" presetClass="exit" presetSubtype="0" fill="hold" grpId="1" nodeType="withEffect">
                                  <p:stCondLst>
                                    <p:cond delay="0"/>
                                  </p:stCondLst>
                                  <p:childTnLst>
                                    <p:animEffect transition="out" filter="fade">
                                      <p:cBhvr>
                                        <p:cTn id="54" dur="500"/>
                                        <p:tgtEl>
                                          <p:spTgt spid="10"/>
                                        </p:tgtEl>
                                      </p:cBhvr>
                                    </p:animEffect>
                                    <p:set>
                                      <p:cBhvr>
                                        <p:cTn id="55" dur="1" fill="hold">
                                          <p:stCondLst>
                                            <p:cond delay="499"/>
                                          </p:stCondLst>
                                        </p:cTn>
                                        <p:tgtEl>
                                          <p:spTgt spid="10"/>
                                        </p:tgtEl>
                                        <p:attrNameLst>
                                          <p:attrName>style.visibility</p:attrName>
                                        </p:attrNameLst>
                                      </p:cBhvr>
                                      <p:to>
                                        <p:strVal val="hidden"/>
                                      </p:to>
                                    </p:set>
                                  </p:childTnLst>
                                </p:cTn>
                              </p:par>
                              <p:par>
                                <p:cTn id="56" presetID="10" presetClass="exit" presetSubtype="0" fill="hold" grpId="0" nodeType="withEffect">
                                  <p:stCondLst>
                                    <p:cond delay="0"/>
                                  </p:stCondLst>
                                  <p:childTnLst>
                                    <p:animEffect transition="out" filter="fade">
                                      <p:cBhvr>
                                        <p:cTn id="57" dur="500"/>
                                        <p:tgtEl>
                                          <p:spTgt spid="14">
                                            <p:txEl>
                                              <p:pRg st="0" end="0"/>
                                            </p:txEl>
                                          </p:spTgt>
                                        </p:tgtEl>
                                      </p:cBhvr>
                                    </p:animEffect>
                                    <p:set>
                                      <p:cBhvr>
                                        <p:cTn id="58" dur="1" fill="hold">
                                          <p:stCondLst>
                                            <p:cond delay="499"/>
                                          </p:stCondLst>
                                        </p:cTn>
                                        <p:tgtEl>
                                          <p:spTgt spid="14">
                                            <p:txEl>
                                              <p:pRg st="0" end="0"/>
                                            </p:txEl>
                                          </p:spTgt>
                                        </p:tgtEl>
                                        <p:attrNameLst>
                                          <p:attrName>style.visibility</p:attrName>
                                        </p:attrNameLst>
                                      </p:cBhvr>
                                      <p:to>
                                        <p:strVal val="hidden"/>
                                      </p:to>
                                    </p:set>
                                  </p:childTnLst>
                                </p:cTn>
                              </p:par>
                              <p:par>
                                <p:cTn id="59" presetID="10" presetClass="exit" presetSubtype="0" fill="hold" grpId="0" nodeType="withEffect">
                                  <p:stCondLst>
                                    <p:cond delay="0"/>
                                  </p:stCondLst>
                                  <p:childTnLst>
                                    <p:animEffect transition="out" filter="fade">
                                      <p:cBhvr>
                                        <p:cTn id="60" dur="500"/>
                                        <p:tgtEl>
                                          <p:spTgt spid="14">
                                            <p:txEl>
                                              <p:pRg st="1" end="1"/>
                                            </p:txEl>
                                          </p:spTgt>
                                        </p:tgtEl>
                                      </p:cBhvr>
                                    </p:animEffect>
                                    <p:set>
                                      <p:cBhvr>
                                        <p:cTn id="61" dur="1" fill="hold">
                                          <p:stCondLst>
                                            <p:cond delay="499"/>
                                          </p:stCondLst>
                                        </p:cTn>
                                        <p:tgtEl>
                                          <p:spTgt spid="14">
                                            <p:txEl>
                                              <p:pRg st="1" end="1"/>
                                            </p:txEl>
                                          </p:spTgt>
                                        </p:tgtEl>
                                        <p:attrNameLst>
                                          <p:attrName>style.visibility</p:attrName>
                                        </p:attrNameLst>
                                      </p:cBhvr>
                                      <p:to>
                                        <p:strVal val="hidden"/>
                                      </p:to>
                                    </p:set>
                                  </p:childTnLst>
                                </p:cTn>
                              </p:par>
                              <p:par>
                                <p:cTn id="62" presetID="10" presetClass="exit" presetSubtype="0" fill="hold" grpId="0" nodeType="withEffect">
                                  <p:stCondLst>
                                    <p:cond delay="0"/>
                                  </p:stCondLst>
                                  <p:childTnLst>
                                    <p:animEffect transition="out" filter="fade">
                                      <p:cBhvr>
                                        <p:cTn id="63" dur="500"/>
                                        <p:tgtEl>
                                          <p:spTgt spid="14">
                                            <p:txEl>
                                              <p:pRg st="2" end="2"/>
                                            </p:txEl>
                                          </p:spTgt>
                                        </p:tgtEl>
                                      </p:cBhvr>
                                    </p:animEffect>
                                    <p:set>
                                      <p:cBhvr>
                                        <p:cTn id="64" dur="1" fill="hold">
                                          <p:stCondLst>
                                            <p:cond delay="499"/>
                                          </p:stCondLst>
                                        </p:cTn>
                                        <p:tgtEl>
                                          <p:spTgt spid="14">
                                            <p:txEl>
                                              <p:pRg st="2" end="2"/>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p:bldP spid="9" grpId="1" build="p"/>
      <p:bldP spid="10" grpId="0" animBg="1"/>
      <p:bldP spid="10" grpId="1" animBg="1"/>
      <p:bldP spid="14" grpId="0" uiExpand="1" build="p"/>
      <p:bldP spid="14" grpId="1" build="p"/>
    </p:bld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algn="ctr"/>
            <a:r>
              <a:rPr lang="pt-BR" sz="1600" b="1" dirty="0">
                <a:solidFill>
                  <a:schemeClr val="accent5">
                    <a:lumMod val="75000"/>
                  </a:schemeClr>
                </a:solidFill>
                <a:latin typeface="Arial Black" panose="020B0A04020102020204" pitchFamily="34" charset="0"/>
              </a:rPr>
              <a:t>Prof. Ailton Pinheiro</a:t>
            </a:r>
          </a:p>
        </p:txBody>
      </p:sp>
      <p:pic>
        <p:nvPicPr>
          <p:cNvPr id="12" name="Picture 2" descr="Brevê de Controle de Tráfego Aéreo da Aeronáutica - Asa Artigos Militares"/>
          <p:cNvPicPr>
            <a:picLocks noChangeAspect="1" noChangeArrowheads="1"/>
          </p:cNvPicPr>
          <p:nvPr/>
        </p:nvPicPr>
        <p:blipFill rotWithShape="1">
          <a:blip r:embed="rId3">
            <a:extLst>
              <a:ext uri="{28A0092B-C50C-407E-A947-70E740481C1C}">
                <a14:useLocalDpi xmlns:a14="http://schemas.microsoft.com/office/drawing/2010/main" val="0"/>
              </a:ext>
            </a:extLst>
          </a:blip>
          <a:srcRect l="7270" t="8085" r="7485" b="37531"/>
          <a:stretch/>
        </p:blipFill>
        <p:spPr bwMode="auto">
          <a:xfrm>
            <a:off x="4855335" y="6310648"/>
            <a:ext cx="2189409" cy="519742"/>
          </a:xfrm>
          <a:prstGeom prst="rect">
            <a:avLst/>
          </a:prstGeom>
          <a:noFill/>
          <a:extLst>
            <a:ext uri="{909E8E84-426E-40DD-AFC4-6F175D3DCCD1}">
              <a14:hiddenFill xmlns:a14="http://schemas.microsoft.com/office/drawing/2010/main">
                <a:solidFill>
                  <a:srgbClr val="FFFFFF"/>
                </a:solidFill>
              </a14:hiddenFill>
            </a:ext>
          </a:extLst>
        </p:spPr>
      </p:pic>
      <p:sp>
        <p:nvSpPr>
          <p:cNvPr id="3" name="Título 2"/>
          <p:cNvSpPr>
            <a:spLocks noGrp="1"/>
          </p:cNvSpPr>
          <p:nvPr>
            <p:ph type="title"/>
          </p:nvPr>
        </p:nvSpPr>
        <p:spPr>
          <a:xfrm>
            <a:off x="303740" y="713549"/>
            <a:ext cx="11526592" cy="490048"/>
          </a:xfrm>
        </p:spPr>
        <p:txBody>
          <a:bodyPr>
            <a:normAutofit/>
          </a:bodyPr>
          <a:lstStyle/>
          <a:p>
            <a:pPr algn="ctr"/>
            <a:r>
              <a:rPr lang="pt-BR" sz="2800" dirty="0">
                <a:latin typeface="Arial Black" panose="020B0A04020102020204" pitchFamily="34" charset="0"/>
                <a:cs typeface="Arial" panose="020B0604020202020204" pitchFamily="34" charset="0"/>
              </a:rPr>
              <a:t>PRESTAÇÃO DO ATS</a:t>
            </a:r>
          </a:p>
        </p:txBody>
      </p:sp>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 name="Conector reto 12"/>
          <p:cNvCxnSpPr/>
          <p:nvPr/>
        </p:nvCxnSpPr>
        <p:spPr>
          <a:xfrm>
            <a:off x="303740" y="6176963"/>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9" name="Espaço Reservado para Conteúdo 3"/>
          <p:cNvSpPr txBox="1">
            <a:spLocks/>
          </p:cNvSpPr>
          <p:nvPr/>
        </p:nvSpPr>
        <p:spPr>
          <a:xfrm>
            <a:off x="228787" y="1436871"/>
            <a:ext cx="11735685" cy="137356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0000"/>
              </a:lnSpc>
              <a:buNone/>
            </a:pPr>
            <a:r>
              <a:rPr lang="pt-BR" sz="2000" dirty="0">
                <a:latin typeface="Arial" panose="020B0604020202020204" pitchFamily="34" charset="0"/>
                <a:cs typeface="Arial" panose="020B0604020202020204" pitchFamily="34" charset="0"/>
              </a:rPr>
              <a:t>c) </a:t>
            </a:r>
            <a:r>
              <a:rPr lang="pt-BR" sz="2000" b="1" dirty="0">
                <a:latin typeface="Arial" panose="020B0604020202020204" pitchFamily="34" charset="0"/>
                <a:cs typeface="Arial" panose="020B0604020202020204" pitchFamily="34" charset="0"/>
              </a:rPr>
              <a:t>separação composta</a:t>
            </a:r>
            <a:r>
              <a:rPr lang="pt-BR" sz="2000" dirty="0">
                <a:latin typeface="Arial" panose="020B0604020202020204" pitchFamily="34" charset="0"/>
                <a:cs typeface="Arial" panose="020B0604020202020204" pitchFamily="34" charset="0"/>
              </a:rPr>
              <a:t>, consistindo em uma combinação da separação vertical e em uma das outras formas de separação indicadas em “b” acima, utilizando-se para cada uma delas os mínimos inferiores aos que se utilizam quando se aplicam individualmente, porém não inferiores à metade desses mínimos.</a:t>
            </a:r>
          </a:p>
        </p:txBody>
      </p:sp>
      <p:sp>
        <p:nvSpPr>
          <p:cNvPr id="10" name="Espaço Reservado para Conteúdo 3"/>
          <p:cNvSpPr txBox="1">
            <a:spLocks/>
          </p:cNvSpPr>
          <p:nvPr/>
        </p:nvSpPr>
        <p:spPr>
          <a:xfrm>
            <a:off x="228787" y="2845884"/>
            <a:ext cx="11521240" cy="1033044"/>
          </a:xfrm>
          <a:prstGeom prst="rect">
            <a:avLst/>
          </a:prstGeom>
        </p:spPr>
        <p:style>
          <a:lnRef idx="0">
            <a:schemeClr val="accent1"/>
          </a:lnRef>
          <a:fillRef idx="3">
            <a:schemeClr val="accent1"/>
          </a:fillRef>
          <a:effectRef idx="3">
            <a:schemeClr val="accent1"/>
          </a:effectRef>
          <a:fontRef idx="minor">
            <a:schemeClr val="lt1"/>
          </a:fontRef>
        </p:style>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0000"/>
              </a:lnSpc>
              <a:buNone/>
            </a:pPr>
            <a:r>
              <a:rPr lang="pt-BR" sz="2000" dirty="0">
                <a:latin typeface="Arial" panose="020B0604020202020204" pitchFamily="34" charset="0"/>
                <a:cs typeface="Arial" panose="020B0604020202020204" pitchFamily="34" charset="0"/>
              </a:rPr>
              <a:t>NOTA: </a:t>
            </a:r>
            <a:r>
              <a:rPr lang="pt-BR" sz="2000" b="1" dirty="0">
                <a:latin typeface="Arial" panose="020B0604020202020204" pitchFamily="34" charset="0"/>
                <a:cs typeface="Arial" panose="020B0604020202020204" pitchFamily="34" charset="0"/>
              </a:rPr>
              <a:t>A separação composta poderá ser aplicada somente nas situações e nos espaços aéreos autorizados pelo DECEA, devendo também constar no Modelo Operacional do correspondente órgão ATC.</a:t>
            </a:r>
          </a:p>
        </p:txBody>
      </p:sp>
    </p:spTree>
    <p:extLst>
      <p:ext uri="{BB962C8B-B14F-4D97-AF65-F5344CB8AC3E}">
        <p14:creationId xmlns:p14="http://schemas.microsoft.com/office/powerpoint/2010/main" val="2168895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1"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2"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0" presetClass="exit" presetSubtype="0" fill="hold" grpId="0" nodeType="clickEffect">
                                  <p:stCondLst>
                                    <p:cond delay="0"/>
                                  </p:stCondLst>
                                  <p:childTnLst>
                                    <p:animEffect transition="out" filter="fade">
                                      <p:cBhvr>
                                        <p:cTn id="20" dur="500"/>
                                        <p:tgtEl>
                                          <p:spTgt spid="9"/>
                                        </p:tgtEl>
                                      </p:cBhvr>
                                    </p:animEffect>
                                    <p:set>
                                      <p:cBhvr>
                                        <p:cTn id="21" dur="1" fill="hold">
                                          <p:stCondLst>
                                            <p:cond delay="499"/>
                                          </p:stCondLst>
                                        </p:cTn>
                                        <p:tgtEl>
                                          <p:spTgt spid="9"/>
                                        </p:tgtEl>
                                        <p:attrNameLst>
                                          <p:attrName>style.visibility</p:attrName>
                                        </p:attrNameLst>
                                      </p:cBhvr>
                                      <p:to>
                                        <p:strVal val="hidden"/>
                                      </p:to>
                                    </p:set>
                                  </p:childTnLst>
                                </p:cTn>
                              </p:par>
                              <p:par>
                                <p:cTn id="22" presetID="10" presetClass="exit" presetSubtype="0" fill="hold" grpId="1" nodeType="withEffect">
                                  <p:stCondLst>
                                    <p:cond delay="0"/>
                                  </p:stCondLst>
                                  <p:childTnLst>
                                    <p:animEffect transition="out" filter="fade">
                                      <p:cBhvr>
                                        <p:cTn id="23" dur="500"/>
                                        <p:tgtEl>
                                          <p:spTgt spid="10"/>
                                        </p:tgtEl>
                                      </p:cBhvr>
                                    </p:animEffect>
                                    <p:set>
                                      <p:cBhvr>
                                        <p:cTn id="24"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P spid="10" grpId="1" animBg="1"/>
      <p:bldP spid="10" grpId="2"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algn="ctr"/>
            <a:r>
              <a:rPr lang="pt-BR" sz="1600" b="1" dirty="0">
                <a:solidFill>
                  <a:schemeClr val="accent5">
                    <a:lumMod val="75000"/>
                  </a:schemeClr>
                </a:solidFill>
                <a:latin typeface="Arial Black" panose="020B0A04020102020204" pitchFamily="34" charset="0"/>
              </a:rPr>
              <a:t>Prof. Ailton Pinheiro</a:t>
            </a:r>
          </a:p>
        </p:txBody>
      </p:sp>
      <p:pic>
        <p:nvPicPr>
          <p:cNvPr id="12" name="Picture 2" descr="Brevê de Controle de Tráfego Aéreo da Aeronáutica - Asa Artigos Militares"/>
          <p:cNvPicPr>
            <a:picLocks noChangeAspect="1" noChangeArrowheads="1"/>
          </p:cNvPicPr>
          <p:nvPr/>
        </p:nvPicPr>
        <p:blipFill rotWithShape="1">
          <a:blip r:embed="rId3">
            <a:extLst>
              <a:ext uri="{28A0092B-C50C-407E-A947-70E740481C1C}">
                <a14:useLocalDpi xmlns:a14="http://schemas.microsoft.com/office/drawing/2010/main" val="0"/>
              </a:ext>
            </a:extLst>
          </a:blip>
          <a:srcRect l="7270" t="8085" r="7485" b="37531"/>
          <a:stretch/>
        </p:blipFill>
        <p:spPr bwMode="auto">
          <a:xfrm>
            <a:off x="4855335" y="6310648"/>
            <a:ext cx="2189409" cy="519742"/>
          </a:xfrm>
          <a:prstGeom prst="rect">
            <a:avLst/>
          </a:prstGeom>
          <a:noFill/>
          <a:extLst>
            <a:ext uri="{909E8E84-426E-40DD-AFC4-6F175D3DCCD1}">
              <a14:hiddenFill xmlns:a14="http://schemas.microsoft.com/office/drawing/2010/main">
                <a:solidFill>
                  <a:srgbClr val="FFFFFF"/>
                </a:solidFill>
              </a14:hiddenFill>
            </a:ext>
          </a:extLst>
        </p:spPr>
      </p:pic>
      <p:sp>
        <p:nvSpPr>
          <p:cNvPr id="3" name="Título 2"/>
          <p:cNvSpPr>
            <a:spLocks noGrp="1"/>
          </p:cNvSpPr>
          <p:nvPr>
            <p:ph type="title"/>
          </p:nvPr>
        </p:nvSpPr>
        <p:spPr>
          <a:xfrm>
            <a:off x="303740" y="713549"/>
            <a:ext cx="11526592" cy="490048"/>
          </a:xfrm>
        </p:spPr>
        <p:txBody>
          <a:bodyPr>
            <a:normAutofit/>
          </a:bodyPr>
          <a:lstStyle/>
          <a:p>
            <a:pPr algn="ctr"/>
            <a:r>
              <a:rPr lang="pt-BR" sz="2800" dirty="0">
                <a:latin typeface="Arial Black" panose="020B0A04020102020204" pitchFamily="34" charset="0"/>
                <a:cs typeface="Arial" panose="020B0604020202020204" pitchFamily="34" charset="0"/>
              </a:rPr>
              <a:t>PRESTAÇÃO DO ATS</a:t>
            </a:r>
          </a:p>
        </p:txBody>
      </p:sp>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 name="Conector reto 12"/>
          <p:cNvCxnSpPr/>
          <p:nvPr/>
        </p:nvCxnSpPr>
        <p:spPr>
          <a:xfrm>
            <a:off x="303740" y="6176963"/>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9" name="Espaço Reservado para Conteúdo 3"/>
          <p:cNvSpPr txBox="1">
            <a:spLocks/>
          </p:cNvSpPr>
          <p:nvPr/>
        </p:nvSpPr>
        <p:spPr>
          <a:xfrm>
            <a:off x="228787" y="1436871"/>
            <a:ext cx="11735685" cy="137356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0000"/>
              </a:lnSpc>
              <a:buNone/>
            </a:pPr>
            <a:r>
              <a:rPr lang="pt-BR" sz="2000" dirty="0">
                <a:latin typeface="Arial" panose="020B0604020202020204" pitchFamily="34" charset="0"/>
                <a:cs typeface="Arial" panose="020B0604020202020204" pitchFamily="34" charset="0"/>
              </a:rPr>
              <a:t>3.9.3 Devem ser aplicadas </a:t>
            </a:r>
            <a:r>
              <a:rPr lang="pt-BR" sz="2000" b="1" dirty="0">
                <a:latin typeface="Arial" panose="020B0604020202020204" pitchFamily="34" charset="0"/>
                <a:cs typeface="Arial" panose="020B0604020202020204" pitchFamily="34" charset="0"/>
              </a:rPr>
              <a:t>separações maiores do que os mínimos</a:t>
            </a:r>
            <a:r>
              <a:rPr lang="pt-BR" sz="2000" dirty="0">
                <a:latin typeface="Arial" panose="020B0604020202020204" pitchFamily="34" charset="0"/>
                <a:cs typeface="Arial" panose="020B0604020202020204" pitchFamily="34" charset="0"/>
              </a:rPr>
              <a:t> especificados sempre que circunstâncias excepcionais, como </a:t>
            </a:r>
            <a:r>
              <a:rPr lang="pt-BR" sz="2000" b="1" dirty="0">
                <a:latin typeface="Arial" panose="020B0604020202020204" pitchFamily="34" charset="0"/>
                <a:cs typeface="Arial" panose="020B0604020202020204" pitchFamily="34" charset="0"/>
              </a:rPr>
              <a:t>interferência ilícita ou dificuldades navegacionais, exigirem prevenções extras</a:t>
            </a:r>
            <a:r>
              <a:rPr lang="pt-BR" sz="2000" dirty="0">
                <a:latin typeface="Arial" panose="020B0604020202020204" pitchFamily="34" charset="0"/>
                <a:cs typeface="Arial" panose="020B0604020202020204" pitchFamily="34" charset="0"/>
              </a:rPr>
              <a:t>. Isso deve ser feito levando-se em conta todos os fatores relevantes que impeçam o fluxo de tráfego aéreo pela aplicação de separações excessivas.</a:t>
            </a:r>
          </a:p>
        </p:txBody>
      </p:sp>
      <p:sp>
        <p:nvSpPr>
          <p:cNvPr id="10" name="Espaço Reservado para Conteúdo 3"/>
          <p:cNvSpPr txBox="1">
            <a:spLocks/>
          </p:cNvSpPr>
          <p:nvPr/>
        </p:nvSpPr>
        <p:spPr>
          <a:xfrm>
            <a:off x="228787" y="2944119"/>
            <a:ext cx="11521240" cy="1033044"/>
          </a:xfrm>
          <a:prstGeom prst="rect">
            <a:avLst/>
          </a:prstGeom>
        </p:spPr>
        <p:style>
          <a:lnRef idx="0">
            <a:schemeClr val="accent1"/>
          </a:lnRef>
          <a:fillRef idx="3">
            <a:schemeClr val="accent1"/>
          </a:fillRef>
          <a:effectRef idx="3">
            <a:schemeClr val="accent1"/>
          </a:effectRef>
          <a:fontRef idx="minor">
            <a:schemeClr val="lt1"/>
          </a:fontRef>
        </p:style>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0000"/>
              </a:lnSpc>
              <a:buNone/>
            </a:pPr>
            <a:r>
              <a:rPr lang="pt-BR" sz="2000" dirty="0">
                <a:latin typeface="Arial" panose="020B0604020202020204" pitchFamily="34" charset="0"/>
                <a:cs typeface="Arial" panose="020B0604020202020204" pitchFamily="34" charset="0"/>
              </a:rPr>
              <a:t>NOTA: Interferência ilícita de uma aeronave constitui um caso de circunstância excepcional que poderá exigir a aplicação de </a:t>
            </a:r>
            <a:r>
              <a:rPr lang="pt-BR" sz="2000" b="1" dirty="0">
                <a:latin typeface="Arial" panose="020B0604020202020204" pitchFamily="34" charset="0"/>
                <a:cs typeface="Arial" panose="020B0604020202020204" pitchFamily="34" charset="0"/>
              </a:rPr>
              <a:t>separação maior do que a mínima</a:t>
            </a:r>
            <a:r>
              <a:rPr lang="pt-BR" sz="2000" dirty="0">
                <a:latin typeface="Arial" panose="020B0604020202020204" pitchFamily="34" charset="0"/>
                <a:cs typeface="Arial" panose="020B0604020202020204" pitchFamily="34" charset="0"/>
              </a:rPr>
              <a:t> especificada entre a aeronave que está sendo sujeita ao ato de interferência ilícita e outras aeronaves.</a:t>
            </a:r>
          </a:p>
        </p:txBody>
      </p:sp>
    </p:spTree>
    <p:extLst>
      <p:ext uri="{BB962C8B-B14F-4D97-AF65-F5344CB8AC3E}">
        <p14:creationId xmlns:p14="http://schemas.microsoft.com/office/powerpoint/2010/main" val="29807332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1"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0" presetClass="exit" presetSubtype="0" fill="hold" grpId="0" nodeType="clickEffect">
                                  <p:stCondLst>
                                    <p:cond delay="0"/>
                                  </p:stCondLst>
                                  <p:childTnLst>
                                    <p:animEffect transition="out" filter="fade">
                                      <p:cBhvr>
                                        <p:cTn id="20" dur="500"/>
                                        <p:tgtEl>
                                          <p:spTgt spid="9"/>
                                        </p:tgtEl>
                                      </p:cBhvr>
                                    </p:animEffect>
                                    <p:set>
                                      <p:cBhvr>
                                        <p:cTn id="21" dur="1" fill="hold">
                                          <p:stCondLst>
                                            <p:cond delay="499"/>
                                          </p:stCondLst>
                                        </p:cTn>
                                        <p:tgtEl>
                                          <p:spTgt spid="9"/>
                                        </p:tgtEl>
                                        <p:attrNameLst>
                                          <p:attrName>style.visibility</p:attrName>
                                        </p:attrNameLst>
                                      </p:cBhvr>
                                      <p:to>
                                        <p:strVal val="hidden"/>
                                      </p:to>
                                    </p:set>
                                  </p:childTnLst>
                                </p:cTn>
                              </p:par>
                              <p:par>
                                <p:cTn id="22" presetID="10" presetClass="exit" presetSubtype="0" fill="hold" grpId="1" nodeType="withEffect">
                                  <p:stCondLst>
                                    <p:cond delay="0"/>
                                  </p:stCondLst>
                                  <p:childTnLst>
                                    <p:animEffect transition="out" filter="fade">
                                      <p:cBhvr>
                                        <p:cTn id="23" dur="500"/>
                                        <p:tgtEl>
                                          <p:spTgt spid="10"/>
                                        </p:tgtEl>
                                      </p:cBhvr>
                                    </p:animEffect>
                                    <p:set>
                                      <p:cBhvr>
                                        <p:cTn id="24"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P spid="10" grpId="0" animBg="1"/>
      <p:bldP spid="10" grpId="1"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algn="ctr"/>
            <a:r>
              <a:rPr lang="pt-BR" sz="1600" b="1" dirty="0">
                <a:solidFill>
                  <a:schemeClr val="accent5">
                    <a:lumMod val="75000"/>
                  </a:schemeClr>
                </a:solidFill>
                <a:latin typeface="Arial Black" panose="020B0A04020102020204" pitchFamily="34" charset="0"/>
              </a:rPr>
              <a:t>Prof. Ailton Pinheiro</a:t>
            </a:r>
          </a:p>
        </p:txBody>
      </p:sp>
      <p:pic>
        <p:nvPicPr>
          <p:cNvPr id="12" name="Picture 2" descr="Brevê de Controle de Tráfego Aéreo da Aeronáutica - Asa Artigos Militares"/>
          <p:cNvPicPr>
            <a:picLocks noChangeAspect="1" noChangeArrowheads="1"/>
          </p:cNvPicPr>
          <p:nvPr/>
        </p:nvPicPr>
        <p:blipFill rotWithShape="1">
          <a:blip r:embed="rId3">
            <a:extLst>
              <a:ext uri="{28A0092B-C50C-407E-A947-70E740481C1C}">
                <a14:useLocalDpi xmlns:a14="http://schemas.microsoft.com/office/drawing/2010/main" val="0"/>
              </a:ext>
            </a:extLst>
          </a:blip>
          <a:srcRect l="7270" t="8085" r="7485" b="37531"/>
          <a:stretch/>
        </p:blipFill>
        <p:spPr bwMode="auto">
          <a:xfrm>
            <a:off x="4855335" y="6310648"/>
            <a:ext cx="2189409" cy="519742"/>
          </a:xfrm>
          <a:prstGeom prst="rect">
            <a:avLst/>
          </a:prstGeom>
          <a:noFill/>
          <a:extLst>
            <a:ext uri="{909E8E84-426E-40DD-AFC4-6F175D3DCCD1}">
              <a14:hiddenFill xmlns:a14="http://schemas.microsoft.com/office/drawing/2010/main">
                <a:solidFill>
                  <a:srgbClr val="FFFFFF"/>
                </a:solidFill>
              </a14:hiddenFill>
            </a:ext>
          </a:extLst>
        </p:spPr>
      </p:pic>
      <p:sp>
        <p:nvSpPr>
          <p:cNvPr id="3" name="Título 2"/>
          <p:cNvSpPr>
            <a:spLocks noGrp="1"/>
          </p:cNvSpPr>
          <p:nvPr>
            <p:ph type="title"/>
          </p:nvPr>
        </p:nvSpPr>
        <p:spPr>
          <a:xfrm>
            <a:off x="303740" y="713549"/>
            <a:ext cx="11526592" cy="490048"/>
          </a:xfrm>
        </p:spPr>
        <p:txBody>
          <a:bodyPr>
            <a:normAutofit/>
          </a:bodyPr>
          <a:lstStyle/>
          <a:p>
            <a:pPr algn="ctr"/>
            <a:r>
              <a:rPr lang="pt-BR" sz="2800" dirty="0">
                <a:latin typeface="Arial Black" panose="020B0A04020102020204" pitchFamily="34" charset="0"/>
                <a:cs typeface="Arial" panose="020B0604020202020204" pitchFamily="34" charset="0"/>
              </a:rPr>
              <a:t>INTERFERÊNCIA ILÍCITA (ICA 100-12)</a:t>
            </a:r>
          </a:p>
        </p:txBody>
      </p:sp>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 name="Conector reto 12"/>
          <p:cNvCxnSpPr/>
          <p:nvPr/>
        </p:nvCxnSpPr>
        <p:spPr>
          <a:xfrm>
            <a:off x="303740" y="6176963"/>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7" name="CaixaDeTexto 6">
            <a:extLst>
              <a:ext uri="{FF2B5EF4-FFF2-40B4-BE49-F238E27FC236}">
                <a16:creationId xmlns:a16="http://schemas.microsoft.com/office/drawing/2014/main" id="{88046C6F-9302-80E1-ED2C-50658EDEDFB9}"/>
              </a:ext>
            </a:extLst>
          </p:cNvPr>
          <p:cNvSpPr txBox="1"/>
          <p:nvPr/>
        </p:nvSpPr>
        <p:spPr>
          <a:xfrm>
            <a:off x="303740" y="1343224"/>
            <a:ext cx="11526592" cy="1569660"/>
          </a:xfrm>
          <a:prstGeom prst="rect">
            <a:avLst/>
          </a:prstGeom>
          <a:solidFill>
            <a:schemeClr val="accent4">
              <a:lumMod val="60000"/>
              <a:lumOff val="40000"/>
            </a:schemeClr>
          </a:solidFill>
        </p:spPr>
        <p:txBody>
          <a:bodyPr wrap="square">
            <a:spAutoFit/>
          </a:bodyPr>
          <a:lstStyle/>
          <a:p>
            <a:pPr algn="just"/>
            <a:r>
              <a:rPr lang="pt-BR" sz="2400" b="0" i="0" u="none" strike="noStrike" baseline="0" dirty="0">
                <a:latin typeface="CIDFont+F2"/>
              </a:rPr>
              <a:t>4.7.2 </a:t>
            </a:r>
            <a:r>
              <a:rPr lang="pt-BR" sz="2400" b="0" i="0" u="none" strike="noStrike" baseline="0" dirty="0">
                <a:latin typeface="CIDFont+F1"/>
              </a:rPr>
              <a:t>Se uma aeronave for objeto de interferência ilícita, o piloto em comando deverá pousar, o mais rápido possível, no aeródromo apropriado mais próximo ou em um aeródromo designado para esse propósito pela autoridade competente, a menos que a situação a bordo da aeronave determine outra forma de proceder.</a:t>
            </a:r>
            <a:endParaRPr lang="pt-BR" sz="2400" dirty="0"/>
          </a:p>
        </p:txBody>
      </p:sp>
      <p:sp>
        <p:nvSpPr>
          <p:cNvPr id="14" name="CaixaDeTexto 13">
            <a:extLst>
              <a:ext uri="{FF2B5EF4-FFF2-40B4-BE49-F238E27FC236}">
                <a16:creationId xmlns:a16="http://schemas.microsoft.com/office/drawing/2014/main" id="{F8096270-B5A9-C578-8743-66D271650DE7}"/>
              </a:ext>
            </a:extLst>
          </p:cNvPr>
          <p:cNvSpPr txBox="1"/>
          <p:nvPr/>
        </p:nvSpPr>
        <p:spPr>
          <a:xfrm>
            <a:off x="303740" y="3537109"/>
            <a:ext cx="11526592" cy="1569660"/>
          </a:xfrm>
          <a:prstGeom prst="rect">
            <a:avLst/>
          </a:prstGeom>
          <a:solidFill>
            <a:schemeClr val="accent1">
              <a:lumMod val="60000"/>
              <a:lumOff val="40000"/>
            </a:schemeClr>
          </a:solidFill>
        </p:spPr>
        <p:txBody>
          <a:bodyPr wrap="square">
            <a:spAutoFit/>
          </a:bodyPr>
          <a:lstStyle/>
          <a:p>
            <a:pPr algn="just"/>
            <a:r>
              <a:rPr lang="pt-BR" sz="2400" b="0" i="0" u="none" strike="noStrike" baseline="0" dirty="0">
                <a:latin typeface="CIDFont+F2"/>
              </a:rPr>
              <a:t>1.1 </a:t>
            </a:r>
            <a:r>
              <a:rPr lang="pt-BR" sz="2400" b="0" i="0" u="none" strike="noStrike" baseline="0" dirty="0">
                <a:latin typeface="CIDFont+F1"/>
              </a:rPr>
              <a:t>Se o piloto em comando não tiver condições de prosseguir para um aeródromo de acordo com as normas estabelecidas no Capítulo 4, item 4.7.2, ele deverá tentar continuar voando na trajetória e no nível de cruzeiro designados pelo menos até ser capaz de notificar um órgão ATS do fato ou até que esteja dentro da cobertura radar ou de ADS-B.</a:t>
            </a:r>
            <a:endParaRPr lang="pt-BR" sz="2400" dirty="0"/>
          </a:p>
        </p:txBody>
      </p:sp>
    </p:spTree>
    <p:extLst>
      <p:ext uri="{BB962C8B-B14F-4D97-AF65-F5344CB8AC3E}">
        <p14:creationId xmlns:p14="http://schemas.microsoft.com/office/powerpoint/2010/main" val="40009400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algn="ctr"/>
            <a:r>
              <a:rPr lang="pt-BR" sz="1600" b="1" dirty="0">
                <a:solidFill>
                  <a:schemeClr val="accent5">
                    <a:lumMod val="75000"/>
                  </a:schemeClr>
                </a:solidFill>
                <a:latin typeface="Arial Black" panose="020B0A04020102020204" pitchFamily="34" charset="0"/>
              </a:rPr>
              <a:t>Prof. Ailton Pinheiro</a:t>
            </a:r>
          </a:p>
        </p:txBody>
      </p:sp>
      <p:pic>
        <p:nvPicPr>
          <p:cNvPr id="12" name="Picture 2" descr="Brevê de Controle de Tráfego Aéreo da Aeronáutica - Asa Artigos Militares"/>
          <p:cNvPicPr>
            <a:picLocks noChangeAspect="1" noChangeArrowheads="1"/>
          </p:cNvPicPr>
          <p:nvPr/>
        </p:nvPicPr>
        <p:blipFill rotWithShape="1">
          <a:blip r:embed="rId3">
            <a:extLst>
              <a:ext uri="{28A0092B-C50C-407E-A947-70E740481C1C}">
                <a14:useLocalDpi xmlns:a14="http://schemas.microsoft.com/office/drawing/2010/main" val="0"/>
              </a:ext>
            </a:extLst>
          </a:blip>
          <a:srcRect l="7270" t="8085" r="7485" b="37531"/>
          <a:stretch/>
        </p:blipFill>
        <p:spPr bwMode="auto">
          <a:xfrm>
            <a:off x="4855335" y="6310648"/>
            <a:ext cx="2189409" cy="519742"/>
          </a:xfrm>
          <a:prstGeom prst="rect">
            <a:avLst/>
          </a:prstGeom>
          <a:noFill/>
          <a:extLst>
            <a:ext uri="{909E8E84-426E-40DD-AFC4-6F175D3DCCD1}">
              <a14:hiddenFill xmlns:a14="http://schemas.microsoft.com/office/drawing/2010/main">
                <a:solidFill>
                  <a:srgbClr val="FFFFFF"/>
                </a:solidFill>
              </a14:hiddenFill>
            </a:ext>
          </a:extLst>
        </p:spPr>
      </p:pic>
      <p:sp>
        <p:nvSpPr>
          <p:cNvPr id="3" name="Título 2"/>
          <p:cNvSpPr>
            <a:spLocks noGrp="1"/>
          </p:cNvSpPr>
          <p:nvPr>
            <p:ph type="title"/>
          </p:nvPr>
        </p:nvSpPr>
        <p:spPr>
          <a:xfrm>
            <a:off x="303740" y="713549"/>
            <a:ext cx="11526592" cy="490048"/>
          </a:xfrm>
        </p:spPr>
        <p:txBody>
          <a:bodyPr>
            <a:normAutofit/>
          </a:bodyPr>
          <a:lstStyle/>
          <a:p>
            <a:pPr algn="ctr"/>
            <a:r>
              <a:rPr lang="pt-BR" sz="2800" dirty="0">
                <a:latin typeface="Arial Black" panose="020B0A04020102020204" pitchFamily="34" charset="0"/>
                <a:cs typeface="Arial" panose="020B0604020202020204" pitchFamily="34" charset="0"/>
              </a:rPr>
              <a:t>INTERFERÊNCIA ILÍCITA (ICA 100-12)</a:t>
            </a:r>
          </a:p>
        </p:txBody>
      </p:sp>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 name="Conector reto 12"/>
          <p:cNvCxnSpPr/>
          <p:nvPr/>
        </p:nvCxnSpPr>
        <p:spPr>
          <a:xfrm>
            <a:off x="303740" y="6176963"/>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7" name="CaixaDeTexto 6">
            <a:extLst>
              <a:ext uri="{FF2B5EF4-FFF2-40B4-BE49-F238E27FC236}">
                <a16:creationId xmlns:a16="http://schemas.microsoft.com/office/drawing/2014/main" id="{88046C6F-9302-80E1-ED2C-50658EDEDFB9}"/>
              </a:ext>
            </a:extLst>
          </p:cNvPr>
          <p:cNvSpPr txBox="1"/>
          <p:nvPr/>
        </p:nvSpPr>
        <p:spPr>
          <a:xfrm>
            <a:off x="303740" y="1820306"/>
            <a:ext cx="11526592" cy="1569660"/>
          </a:xfrm>
          <a:prstGeom prst="rect">
            <a:avLst/>
          </a:prstGeom>
          <a:solidFill>
            <a:schemeClr val="accent4">
              <a:lumMod val="60000"/>
              <a:lumOff val="40000"/>
            </a:schemeClr>
          </a:solidFill>
        </p:spPr>
        <p:txBody>
          <a:bodyPr wrap="square">
            <a:spAutoFit/>
          </a:bodyPr>
          <a:lstStyle/>
          <a:p>
            <a:pPr algn="just"/>
            <a:r>
              <a:rPr lang="pt-BR" sz="2400" b="0" i="0" u="none" strike="noStrike" baseline="0" dirty="0">
                <a:latin typeface="CIDFont+F2"/>
              </a:rPr>
              <a:t>1.2 </a:t>
            </a:r>
            <a:r>
              <a:rPr lang="pt-BR" sz="2400" b="0" i="0" u="none" strike="noStrike" baseline="0" dirty="0">
                <a:latin typeface="CIDFont+F1"/>
              </a:rPr>
              <a:t>Quando uma aeronave que tenha sido objeto de um ato de interferência ilícita precisar abandonar a trajetória ou o nível de cruzeiro designados sem ser capaz de estabelecer contato por radiotelefonia com o órgão ATS, o piloto em comando deverá, sempre que possível:</a:t>
            </a:r>
            <a:endParaRPr lang="pt-BR" sz="2400" dirty="0"/>
          </a:p>
        </p:txBody>
      </p:sp>
      <p:sp>
        <p:nvSpPr>
          <p:cNvPr id="14" name="CaixaDeTexto 13">
            <a:extLst>
              <a:ext uri="{FF2B5EF4-FFF2-40B4-BE49-F238E27FC236}">
                <a16:creationId xmlns:a16="http://schemas.microsoft.com/office/drawing/2014/main" id="{F8096270-B5A9-C578-8743-66D271650DE7}"/>
              </a:ext>
            </a:extLst>
          </p:cNvPr>
          <p:cNvSpPr txBox="1"/>
          <p:nvPr/>
        </p:nvSpPr>
        <p:spPr>
          <a:xfrm>
            <a:off x="303740" y="3696135"/>
            <a:ext cx="11526592" cy="1569660"/>
          </a:xfrm>
          <a:prstGeom prst="rect">
            <a:avLst/>
          </a:prstGeom>
          <a:solidFill>
            <a:schemeClr val="accent1">
              <a:lumMod val="60000"/>
              <a:lumOff val="40000"/>
            </a:schemeClr>
          </a:solidFill>
        </p:spPr>
        <p:txBody>
          <a:bodyPr wrap="square">
            <a:spAutoFit/>
          </a:bodyPr>
          <a:lstStyle/>
          <a:p>
            <a:pPr algn="just"/>
            <a:r>
              <a:rPr lang="pt-BR" sz="2400" b="0" i="0" u="none" strike="noStrike" baseline="0" dirty="0">
                <a:latin typeface="CIDFont+F1"/>
              </a:rPr>
              <a:t>a) tentar transmitir avisos pelo canal VHF em uso ou na frequência de emergência VHF, e em outros canais apropriados, a menos que a situação a bordo da aeronave determine outro procedimento. Outros equipamentos, tais como transponder de bordo e enlaces de dados, também deverão ser usados quando for vantajoso e as circunstâncias permitirem; e</a:t>
            </a:r>
            <a:endParaRPr lang="pt-BR" sz="2400" dirty="0"/>
          </a:p>
        </p:txBody>
      </p:sp>
    </p:spTree>
    <p:extLst>
      <p:ext uri="{BB962C8B-B14F-4D97-AF65-F5344CB8AC3E}">
        <p14:creationId xmlns:p14="http://schemas.microsoft.com/office/powerpoint/2010/main" val="391695318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algn="ctr"/>
            <a:r>
              <a:rPr lang="pt-BR" sz="1600" b="1" dirty="0">
                <a:solidFill>
                  <a:schemeClr val="accent5">
                    <a:lumMod val="75000"/>
                  </a:schemeClr>
                </a:solidFill>
                <a:latin typeface="Arial Black" panose="020B0A04020102020204" pitchFamily="34" charset="0"/>
              </a:rPr>
              <a:t>Prof. Ailton Pinheiro</a:t>
            </a:r>
          </a:p>
        </p:txBody>
      </p:sp>
      <p:pic>
        <p:nvPicPr>
          <p:cNvPr id="12" name="Picture 2" descr="Brevê de Controle de Tráfego Aéreo da Aeronáutica - Asa Artigos Militares"/>
          <p:cNvPicPr>
            <a:picLocks noChangeAspect="1" noChangeArrowheads="1"/>
          </p:cNvPicPr>
          <p:nvPr/>
        </p:nvPicPr>
        <p:blipFill rotWithShape="1">
          <a:blip r:embed="rId3">
            <a:extLst>
              <a:ext uri="{28A0092B-C50C-407E-A947-70E740481C1C}">
                <a14:useLocalDpi xmlns:a14="http://schemas.microsoft.com/office/drawing/2010/main" val="0"/>
              </a:ext>
            </a:extLst>
          </a:blip>
          <a:srcRect l="7270" t="8085" r="7485" b="37531"/>
          <a:stretch/>
        </p:blipFill>
        <p:spPr bwMode="auto">
          <a:xfrm>
            <a:off x="4855335" y="6310648"/>
            <a:ext cx="2189409" cy="519742"/>
          </a:xfrm>
          <a:prstGeom prst="rect">
            <a:avLst/>
          </a:prstGeom>
          <a:noFill/>
          <a:extLst>
            <a:ext uri="{909E8E84-426E-40DD-AFC4-6F175D3DCCD1}">
              <a14:hiddenFill xmlns:a14="http://schemas.microsoft.com/office/drawing/2010/main">
                <a:solidFill>
                  <a:srgbClr val="FFFFFF"/>
                </a:solidFill>
              </a14:hiddenFill>
            </a:ext>
          </a:extLst>
        </p:spPr>
      </p:pic>
      <p:sp>
        <p:nvSpPr>
          <p:cNvPr id="3" name="Título 2"/>
          <p:cNvSpPr>
            <a:spLocks noGrp="1"/>
          </p:cNvSpPr>
          <p:nvPr>
            <p:ph type="title"/>
          </p:nvPr>
        </p:nvSpPr>
        <p:spPr>
          <a:xfrm>
            <a:off x="303740" y="713549"/>
            <a:ext cx="11526592" cy="490048"/>
          </a:xfrm>
        </p:spPr>
        <p:txBody>
          <a:bodyPr>
            <a:normAutofit/>
          </a:bodyPr>
          <a:lstStyle/>
          <a:p>
            <a:pPr algn="ctr"/>
            <a:r>
              <a:rPr lang="pt-BR" sz="2800" dirty="0">
                <a:latin typeface="Arial Black" panose="020B0A04020102020204" pitchFamily="34" charset="0"/>
                <a:cs typeface="Arial" panose="020B0604020202020204" pitchFamily="34" charset="0"/>
              </a:rPr>
              <a:t>INTERFERÊNCIA ILÍCITA (ICA 100-12)</a:t>
            </a:r>
          </a:p>
        </p:txBody>
      </p:sp>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 name="Conector reto 12"/>
          <p:cNvCxnSpPr/>
          <p:nvPr/>
        </p:nvCxnSpPr>
        <p:spPr>
          <a:xfrm>
            <a:off x="303740" y="6176963"/>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4" name="CaixaDeTexto 3">
            <a:extLst>
              <a:ext uri="{FF2B5EF4-FFF2-40B4-BE49-F238E27FC236}">
                <a16:creationId xmlns:a16="http://schemas.microsoft.com/office/drawing/2014/main" id="{1F700147-CC8B-4B98-3421-152F04A33EFA}"/>
              </a:ext>
            </a:extLst>
          </p:cNvPr>
          <p:cNvSpPr txBox="1"/>
          <p:nvPr/>
        </p:nvSpPr>
        <p:spPr>
          <a:xfrm>
            <a:off x="303740" y="1516806"/>
            <a:ext cx="11584520" cy="1569660"/>
          </a:xfrm>
          <a:prstGeom prst="rect">
            <a:avLst/>
          </a:prstGeom>
          <a:noFill/>
        </p:spPr>
        <p:txBody>
          <a:bodyPr wrap="square">
            <a:spAutoFit/>
          </a:bodyPr>
          <a:lstStyle/>
          <a:p>
            <a:pPr algn="just"/>
            <a:r>
              <a:rPr lang="pt-BR" sz="2400" b="0" i="0" u="none" strike="noStrike" baseline="0" dirty="0">
                <a:latin typeface="CIDFont+F1"/>
              </a:rPr>
              <a:t>b) continuar o voo de acordo com os procedimentos especiais aplicáveis para contingências em voo, nos casos em que tais procedimentos tiverem sido estabelecidos; ou se não houver procedimentos aplicáveis estabelecidos, prosseguir em um nível diferente dos níveis de cruzeiro normalmente utilizados para voos IFR em:</a:t>
            </a:r>
            <a:endParaRPr lang="pt-BR" sz="2400" dirty="0"/>
          </a:p>
        </p:txBody>
      </p:sp>
      <p:sp>
        <p:nvSpPr>
          <p:cNvPr id="8" name="CaixaDeTexto 7">
            <a:extLst>
              <a:ext uri="{FF2B5EF4-FFF2-40B4-BE49-F238E27FC236}">
                <a16:creationId xmlns:a16="http://schemas.microsoft.com/office/drawing/2014/main" id="{6253CA5F-ADE0-F802-533B-732AFBCA9FE7}"/>
              </a:ext>
            </a:extLst>
          </p:cNvPr>
          <p:cNvSpPr txBox="1"/>
          <p:nvPr/>
        </p:nvSpPr>
        <p:spPr>
          <a:xfrm>
            <a:off x="490330" y="3920125"/>
            <a:ext cx="11474142" cy="1569660"/>
          </a:xfrm>
          <a:prstGeom prst="rect">
            <a:avLst/>
          </a:prstGeom>
          <a:solidFill>
            <a:srgbClr val="FFFF00"/>
          </a:solidFill>
        </p:spPr>
        <p:txBody>
          <a:bodyPr wrap="square">
            <a:spAutoFit/>
          </a:bodyPr>
          <a:lstStyle/>
          <a:p>
            <a:pPr algn="l"/>
            <a:r>
              <a:rPr lang="pt-BR" sz="2400" b="1" i="0" u="none" strike="noStrike" baseline="0" dirty="0">
                <a:latin typeface="CIDFont+F1"/>
              </a:rPr>
              <a:t>- 150 m (500 pés) em uma área em que uma separação vertical mínima de 300 m (1000 pés) seja aplicada; ou</a:t>
            </a:r>
          </a:p>
          <a:p>
            <a:pPr algn="just"/>
            <a:r>
              <a:rPr lang="pt-BR" sz="2400" b="1" i="0" u="none" strike="noStrike" baseline="0" dirty="0">
                <a:latin typeface="CIDFont+F1"/>
              </a:rPr>
              <a:t>- 300 m (1000 pés) em uma área em que uma separação vertical mínima de 600 m (2000 pés) seja aplicada.</a:t>
            </a:r>
            <a:endParaRPr lang="pt-BR" sz="2400" b="1" dirty="0"/>
          </a:p>
        </p:txBody>
      </p:sp>
    </p:spTree>
    <p:extLst>
      <p:ext uri="{BB962C8B-B14F-4D97-AF65-F5344CB8AC3E}">
        <p14:creationId xmlns:p14="http://schemas.microsoft.com/office/powerpoint/2010/main" val="329759809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algn="ctr"/>
            <a:r>
              <a:rPr lang="pt-BR" sz="1600" b="1" dirty="0">
                <a:solidFill>
                  <a:schemeClr val="accent5">
                    <a:lumMod val="75000"/>
                  </a:schemeClr>
                </a:solidFill>
                <a:latin typeface="Arial Black" panose="020B0A04020102020204" pitchFamily="34" charset="0"/>
              </a:rPr>
              <a:t>Prof. Ailton Pinheiro</a:t>
            </a:r>
          </a:p>
        </p:txBody>
      </p:sp>
      <p:pic>
        <p:nvPicPr>
          <p:cNvPr id="12" name="Picture 2" descr="Brevê de Controle de Tráfego Aéreo da Aeronáutica - Asa Artigos Militares"/>
          <p:cNvPicPr>
            <a:picLocks noChangeAspect="1" noChangeArrowheads="1"/>
          </p:cNvPicPr>
          <p:nvPr/>
        </p:nvPicPr>
        <p:blipFill rotWithShape="1">
          <a:blip r:embed="rId3">
            <a:extLst>
              <a:ext uri="{28A0092B-C50C-407E-A947-70E740481C1C}">
                <a14:useLocalDpi xmlns:a14="http://schemas.microsoft.com/office/drawing/2010/main" val="0"/>
              </a:ext>
            </a:extLst>
          </a:blip>
          <a:srcRect l="7270" t="8085" r="7485" b="37531"/>
          <a:stretch/>
        </p:blipFill>
        <p:spPr bwMode="auto">
          <a:xfrm>
            <a:off x="4855335" y="6310648"/>
            <a:ext cx="2189409" cy="519742"/>
          </a:xfrm>
          <a:prstGeom prst="rect">
            <a:avLst/>
          </a:prstGeom>
          <a:noFill/>
          <a:extLst>
            <a:ext uri="{909E8E84-426E-40DD-AFC4-6F175D3DCCD1}">
              <a14:hiddenFill xmlns:a14="http://schemas.microsoft.com/office/drawing/2010/main">
                <a:solidFill>
                  <a:srgbClr val="FFFFFF"/>
                </a:solidFill>
              </a14:hiddenFill>
            </a:ext>
          </a:extLst>
        </p:spPr>
      </p:pic>
      <p:sp>
        <p:nvSpPr>
          <p:cNvPr id="3" name="Título 2"/>
          <p:cNvSpPr>
            <a:spLocks noGrp="1"/>
          </p:cNvSpPr>
          <p:nvPr>
            <p:ph type="title"/>
          </p:nvPr>
        </p:nvSpPr>
        <p:spPr>
          <a:xfrm>
            <a:off x="303740" y="713549"/>
            <a:ext cx="11526592" cy="490048"/>
          </a:xfrm>
        </p:spPr>
        <p:txBody>
          <a:bodyPr>
            <a:normAutofit/>
          </a:bodyPr>
          <a:lstStyle/>
          <a:p>
            <a:pPr algn="ctr"/>
            <a:r>
              <a:rPr lang="pt-BR" sz="2800" dirty="0">
                <a:latin typeface="Arial Black" panose="020B0A04020102020204" pitchFamily="34" charset="0"/>
                <a:cs typeface="Arial" panose="020B0604020202020204" pitchFamily="34" charset="0"/>
              </a:rPr>
              <a:t>PRESTAÇÃO DO ATS</a:t>
            </a:r>
          </a:p>
        </p:txBody>
      </p:sp>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 name="Conector reto 12"/>
          <p:cNvCxnSpPr/>
          <p:nvPr/>
        </p:nvCxnSpPr>
        <p:spPr>
          <a:xfrm>
            <a:off x="303740" y="6176963"/>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9" name="Espaço Reservado para Conteúdo 3"/>
          <p:cNvSpPr txBox="1">
            <a:spLocks/>
          </p:cNvSpPr>
          <p:nvPr/>
        </p:nvSpPr>
        <p:spPr>
          <a:xfrm>
            <a:off x="228787" y="1436871"/>
            <a:ext cx="11735685" cy="460640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0000"/>
              </a:lnSpc>
              <a:buNone/>
            </a:pPr>
            <a:r>
              <a:rPr lang="pt-BR" sz="2400" b="1" dirty="0">
                <a:latin typeface="Arial" panose="020B0604020202020204" pitchFamily="34" charset="0"/>
                <a:cs typeface="Arial" panose="020B0604020202020204" pitchFamily="34" charset="0"/>
              </a:rPr>
              <a:t>3.9.6 AUTORIZAÇÕES PARA VOOS TRANSÔNICOS</a:t>
            </a:r>
          </a:p>
          <a:p>
            <a:pPr marL="0" indent="0" algn="just">
              <a:lnSpc>
                <a:spcPct val="100000"/>
              </a:lnSpc>
              <a:buNone/>
            </a:pPr>
            <a:endParaRPr lang="pt-BR" sz="2000" dirty="0">
              <a:latin typeface="Arial" panose="020B0604020202020204" pitchFamily="34" charset="0"/>
              <a:cs typeface="Arial" panose="020B0604020202020204" pitchFamily="34" charset="0"/>
            </a:endParaRPr>
          </a:p>
          <a:p>
            <a:pPr marL="0" indent="0" algn="just">
              <a:lnSpc>
                <a:spcPct val="100000"/>
              </a:lnSpc>
              <a:buNone/>
            </a:pPr>
            <a:r>
              <a:rPr lang="pt-BR" sz="2000" dirty="0">
                <a:latin typeface="Arial" panose="020B0604020202020204" pitchFamily="34" charset="0"/>
                <a:cs typeface="Arial" panose="020B0604020202020204" pitchFamily="34" charset="0"/>
              </a:rPr>
              <a:t>3.9.6.1 As autorizações de controle de tráfego aéreo relativas à fase de aceleração </a:t>
            </a:r>
            <a:r>
              <a:rPr lang="pt-BR" sz="2000" dirty="0" err="1">
                <a:latin typeface="Arial" panose="020B0604020202020204" pitchFamily="34" charset="0"/>
                <a:cs typeface="Arial" panose="020B0604020202020204" pitchFamily="34" charset="0"/>
              </a:rPr>
              <a:t>transônica</a:t>
            </a:r>
            <a:r>
              <a:rPr lang="pt-BR" sz="2000" dirty="0">
                <a:latin typeface="Arial" panose="020B0604020202020204" pitchFamily="34" charset="0"/>
                <a:cs typeface="Arial" panose="020B0604020202020204" pitchFamily="34" charset="0"/>
              </a:rPr>
              <a:t> de um voo supersônico deverão estender-se, pelo menos, até o final da referida fase.</a:t>
            </a:r>
          </a:p>
          <a:p>
            <a:pPr marL="0" indent="0" algn="just">
              <a:lnSpc>
                <a:spcPct val="100000"/>
              </a:lnSpc>
              <a:buNone/>
            </a:pPr>
            <a:endParaRPr lang="pt-BR" sz="2000" dirty="0">
              <a:latin typeface="Arial" panose="020B0604020202020204" pitchFamily="34" charset="0"/>
              <a:cs typeface="Arial" panose="020B0604020202020204" pitchFamily="34" charset="0"/>
            </a:endParaRPr>
          </a:p>
          <a:p>
            <a:pPr marL="0" indent="0" algn="just">
              <a:lnSpc>
                <a:spcPct val="100000"/>
              </a:lnSpc>
              <a:buNone/>
            </a:pPr>
            <a:r>
              <a:rPr lang="pt-BR" sz="2000" dirty="0">
                <a:latin typeface="Arial" panose="020B0604020202020204" pitchFamily="34" charset="0"/>
                <a:cs typeface="Arial" panose="020B0604020202020204" pitchFamily="34" charset="0"/>
              </a:rPr>
              <a:t>3.9.6.2 As autorizações de controle de tráfego aéreo relativas à diminuição da velocidade e descida de uma aeronave em voo de cruzeiro supersônico para voo subsônico devem, se praticável, ser providas de uma descida ininterrupta, pelo menos, durante a fase </a:t>
            </a:r>
            <a:r>
              <a:rPr lang="pt-BR" sz="2000" dirty="0" err="1">
                <a:latin typeface="Arial" panose="020B0604020202020204" pitchFamily="34" charset="0"/>
                <a:cs typeface="Arial" panose="020B0604020202020204" pitchFamily="34" charset="0"/>
              </a:rPr>
              <a:t>transônica</a:t>
            </a:r>
            <a:r>
              <a:rPr lang="pt-BR" sz="20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38085025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1" nodeType="with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1000"/>
                                        <p:tgtEl>
                                          <p:spTgt spid="9">
                                            <p:txEl>
                                              <p:pRg st="0" end="0"/>
                                            </p:txEl>
                                          </p:spTgt>
                                        </p:tgtEl>
                                      </p:cBhvr>
                                    </p:animEffect>
                                    <p:anim calcmode="lin" valueType="num">
                                      <p:cBhvr>
                                        <p:cTn id="8"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1" nodeType="clickEffect">
                                  <p:stCondLst>
                                    <p:cond delay="0"/>
                                  </p:stCondLst>
                                  <p:childTnLst>
                                    <p:set>
                                      <p:cBhvr>
                                        <p:cTn id="13" dur="1" fill="hold">
                                          <p:stCondLst>
                                            <p:cond delay="0"/>
                                          </p:stCondLst>
                                        </p:cTn>
                                        <p:tgtEl>
                                          <p:spTgt spid="9">
                                            <p:txEl>
                                              <p:pRg st="2" end="2"/>
                                            </p:txEl>
                                          </p:spTgt>
                                        </p:tgtEl>
                                        <p:attrNameLst>
                                          <p:attrName>style.visibility</p:attrName>
                                        </p:attrNameLst>
                                      </p:cBhvr>
                                      <p:to>
                                        <p:strVal val="visible"/>
                                      </p:to>
                                    </p:set>
                                    <p:animEffect transition="in" filter="fade">
                                      <p:cBhvr>
                                        <p:cTn id="14" dur="1000"/>
                                        <p:tgtEl>
                                          <p:spTgt spid="9">
                                            <p:txEl>
                                              <p:pRg st="2" end="2"/>
                                            </p:txEl>
                                          </p:spTgt>
                                        </p:tgtEl>
                                      </p:cBhvr>
                                    </p:animEffect>
                                    <p:anim calcmode="lin" valueType="num">
                                      <p:cBhvr>
                                        <p:cTn id="15" dur="1000" fill="hold"/>
                                        <p:tgtEl>
                                          <p:spTgt spid="9">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9">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1" nodeType="clickEffect">
                                  <p:stCondLst>
                                    <p:cond delay="0"/>
                                  </p:stCondLst>
                                  <p:childTnLst>
                                    <p:set>
                                      <p:cBhvr>
                                        <p:cTn id="20" dur="1" fill="hold">
                                          <p:stCondLst>
                                            <p:cond delay="0"/>
                                          </p:stCondLst>
                                        </p:cTn>
                                        <p:tgtEl>
                                          <p:spTgt spid="9">
                                            <p:txEl>
                                              <p:pRg st="4" end="4"/>
                                            </p:txEl>
                                          </p:spTgt>
                                        </p:tgtEl>
                                        <p:attrNameLst>
                                          <p:attrName>style.visibility</p:attrName>
                                        </p:attrNameLst>
                                      </p:cBhvr>
                                      <p:to>
                                        <p:strVal val="visible"/>
                                      </p:to>
                                    </p:set>
                                    <p:animEffect transition="in" filter="fade">
                                      <p:cBhvr>
                                        <p:cTn id="21" dur="1000"/>
                                        <p:tgtEl>
                                          <p:spTgt spid="9">
                                            <p:txEl>
                                              <p:pRg st="4" end="4"/>
                                            </p:txEl>
                                          </p:spTgt>
                                        </p:tgtEl>
                                      </p:cBhvr>
                                    </p:animEffect>
                                    <p:anim calcmode="lin" valueType="num">
                                      <p:cBhvr>
                                        <p:cTn id="22" dur="1000" fill="hold"/>
                                        <p:tgtEl>
                                          <p:spTgt spid="9">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9">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4" presetClass="exit" presetSubtype="10" fill="hold" grpId="0" nodeType="clickEffect">
                                  <p:stCondLst>
                                    <p:cond delay="0"/>
                                  </p:stCondLst>
                                  <p:childTnLst>
                                    <p:animEffect transition="out" filter="randombar(horizontal)">
                                      <p:cBhvr>
                                        <p:cTn id="27" dur="500"/>
                                        <p:tgtEl>
                                          <p:spTgt spid="3"/>
                                        </p:tgtEl>
                                      </p:cBhvr>
                                    </p:animEffect>
                                    <p:set>
                                      <p:cBhvr>
                                        <p:cTn id="28" dur="1" fill="hold">
                                          <p:stCondLst>
                                            <p:cond delay="499"/>
                                          </p:stCondLst>
                                        </p:cTn>
                                        <p:tgtEl>
                                          <p:spTgt spid="3"/>
                                        </p:tgtEl>
                                        <p:attrNameLst>
                                          <p:attrName>style.visibility</p:attrName>
                                        </p:attrNameLst>
                                      </p:cBhvr>
                                      <p:to>
                                        <p:strVal val="hidden"/>
                                      </p:to>
                                    </p:set>
                                  </p:childTnLst>
                                </p:cTn>
                              </p:par>
                              <p:par>
                                <p:cTn id="29" presetID="14" presetClass="exit" presetSubtype="10" fill="hold" grpId="0" nodeType="withEffect">
                                  <p:stCondLst>
                                    <p:cond delay="0"/>
                                  </p:stCondLst>
                                  <p:childTnLst>
                                    <p:animEffect transition="out" filter="randombar(horizontal)">
                                      <p:cBhvr>
                                        <p:cTn id="30" dur="500"/>
                                        <p:tgtEl>
                                          <p:spTgt spid="9">
                                            <p:txEl>
                                              <p:pRg st="0" end="0"/>
                                            </p:txEl>
                                          </p:spTgt>
                                        </p:tgtEl>
                                      </p:cBhvr>
                                    </p:animEffect>
                                    <p:set>
                                      <p:cBhvr>
                                        <p:cTn id="31" dur="1" fill="hold">
                                          <p:stCondLst>
                                            <p:cond delay="499"/>
                                          </p:stCondLst>
                                        </p:cTn>
                                        <p:tgtEl>
                                          <p:spTgt spid="9">
                                            <p:txEl>
                                              <p:pRg st="0" end="0"/>
                                            </p:txEl>
                                          </p:spTgt>
                                        </p:tgtEl>
                                        <p:attrNameLst>
                                          <p:attrName>style.visibility</p:attrName>
                                        </p:attrNameLst>
                                      </p:cBhvr>
                                      <p:to>
                                        <p:strVal val="hidden"/>
                                      </p:to>
                                    </p:set>
                                  </p:childTnLst>
                                </p:cTn>
                              </p:par>
                              <p:par>
                                <p:cTn id="32" presetID="14" presetClass="exit" presetSubtype="10" fill="hold" grpId="0" nodeType="withEffect">
                                  <p:stCondLst>
                                    <p:cond delay="0"/>
                                  </p:stCondLst>
                                  <p:childTnLst>
                                    <p:animEffect transition="out" filter="randombar(horizontal)">
                                      <p:cBhvr>
                                        <p:cTn id="33" dur="500"/>
                                        <p:tgtEl>
                                          <p:spTgt spid="9">
                                            <p:txEl>
                                              <p:pRg st="2" end="2"/>
                                            </p:txEl>
                                          </p:spTgt>
                                        </p:tgtEl>
                                      </p:cBhvr>
                                    </p:animEffect>
                                    <p:set>
                                      <p:cBhvr>
                                        <p:cTn id="34" dur="1" fill="hold">
                                          <p:stCondLst>
                                            <p:cond delay="499"/>
                                          </p:stCondLst>
                                        </p:cTn>
                                        <p:tgtEl>
                                          <p:spTgt spid="9">
                                            <p:txEl>
                                              <p:pRg st="2" end="2"/>
                                            </p:txEl>
                                          </p:spTgt>
                                        </p:tgtEl>
                                        <p:attrNameLst>
                                          <p:attrName>style.visibility</p:attrName>
                                        </p:attrNameLst>
                                      </p:cBhvr>
                                      <p:to>
                                        <p:strVal val="hidden"/>
                                      </p:to>
                                    </p:set>
                                  </p:childTnLst>
                                </p:cTn>
                              </p:par>
                              <p:par>
                                <p:cTn id="35" presetID="14" presetClass="exit" presetSubtype="10" fill="hold" grpId="0" nodeType="withEffect">
                                  <p:stCondLst>
                                    <p:cond delay="0"/>
                                  </p:stCondLst>
                                  <p:childTnLst>
                                    <p:animEffect transition="out" filter="randombar(horizontal)">
                                      <p:cBhvr>
                                        <p:cTn id="36" dur="500"/>
                                        <p:tgtEl>
                                          <p:spTgt spid="9">
                                            <p:txEl>
                                              <p:pRg st="4" end="4"/>
                                            </p:txEl>
                                          </p:spTgt>
                                        </p:tgtEl>
                                      </p:cBhvr>
                                    </p:animEffect>
                                    <p:set>
                                      <p:cBhvr>
                                        <p:cTn id="37" dur="1" fill="hold">
                                          <p:stCondLst>
                                            <p:cond delay="499"/>
                                          </p:stCondLst>
                                        </p:cTn>
                                        <p:tgtEl>
                                          <p:spTgt spid="9">
                                            <p:txEl>
                                              <p:pRg st="4" end="4"/>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9" grpId="0" build="p"/>
      <p:bldP spid="9" grpId="1"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algn="ctr"/>
            <a:r>
              <a:rPr lang="pt-BR" sz="1600" b="1" dirty="0">
                <a:solidFill>
                  <a:schemeClr val="accent5">
                    <a:lumMod val="75000"/>
                  </a:schemeClr>
                </a:solidFill>
                <a:latin typeface="Arial Black" panose="020B0A04020102020204" pitchFamily="34" charset="0"/>
              </a:rPr>
              <a:t>Prof. Ailton Pinheiro</a:t>
            </a:r>
          </a:p>
        </p:txBody>
      </p:sp>
      <p:pic>
        <p:nvPicPr>
          <p:cNvPr id="12" name="Picture 2" descr="Brevê de Controle de Tráfego Aéreo da Aeronáutica - Asa Artigos Militares"/>
          <p:cNvPicPr>
            <a:picLocks noChangeAspect="1" noChangeArrowheads="1"/>
          </p:cNvPicPr>
          <p:nvPr/>
        </p:nvPicPr>
        <p:blipFill rotWithShape="1">
          <a:blip r:embed="rId3">
            <a:extLst>
              <a:ext uri="{28A0092B-C50C-407E-A947-70E740481C1C}">
                <a14:useLocalDpi xmlns:a14="http://schemas.microsoft.com/office/drawing/2010/main" val="0"/>
              </a:ext>
            </a:extLst>
          </a:blip>
          <a:srcRect l="7270" t="8085" r="7485" b="37531"/>
          <a:stretch/>
        </p:blipFill>
        <p:spPr bwMode="auto">
          <a:xfrm>
            <a:off x="4855335" y="6310648"/>
            <a:ext cx="2189409" cy="519742"/>
          </a:xfrm>
          <a:prstGeom prst="rect">
            <a:avLst/>
          </a:prstGeom>
          <a:noFill/>
          <a:extLst>
            <a:ext uri="{909E8E84-426E-40DD-AFC4-6F175D3DCCD1}">
              <a14:hiddenFill xmlns:a14="http://schemas.microsoft.com/office/drawing/2010/main">
                <a:solidFill>
                  <a:srgbClr val="FFFFFF"/>
                </a:solidFill>
              </a14:hiddenFill>
            </a:ext>
          </a:extLst>
        </p:spPr>
      </p:pic>
      <p:sp>
        <p:nvSpPr>
          <p:cNvPr id="3" name="Título 2"/>
          <p:cNvSpPr>
            <a:spLocks noGrp="1"/>
          </p:cNvSpPr>
          <p:nvPr>
            <p:ph type="title"/>
          </p:nvPr>
        </p:nvSpPr>
        <p:spPr>
          <a:xfrm>
            <a:off x="303740" y="713549"/>
            <a:ext cx="11509208" cy="490048"/>
          </a:xfrm>
        </p:spPr>
        <p:txBody>
          <a:bodyPr>
            <a:normAutofit/>
          </a:bodyPr>
          <a:lstStyle/>
          <a:p>
            <a:pPr algn="ctr"/>
            <a:r>
              <a:rPr lang="pt-BR" sz="2800" dirty="0">
                <a:latin typeface="Arial Black" panose="020B0A04020102020204" pitchFamily="34" charset="0"/>
                <a:cs typeface="Arial" panose="020B0604020202020204" pitchFamily="34" charset="0"/>
              </a:rPr>
              <a:t>A HORA NOS SERVIÇOS DE TRÁFEGO AÉREO</a:t>
            </a:r>
          </a:p>
        </p:txBody>
      </p:sp>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 name="Conector reto 12"/>
          <p:cNvCxnSpPr/>
          <p:nvPr/>
        </p:nvCxnSpPr>
        <p:spPr>
          <a:xfrm>
            <a:off x="303740" y="6176963"/>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0" name="Espaço Reservado para Conteúdo 3"/>
          <p:cNvSpPr txBox="1">
            <a:spLocks/>
          </p:cNvSpPr>
          <p:nvPr/>
        </p:nvSpPr>
        <p:spPr>
          <a:xfrm>
            <a:off x="228787" y="1335130"/>
            <a:ext cx="11735685" cy="384877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0000"/>
              </a:lnSpc>
              <a:buNone/>
            </a:pPr>
            <a:r>
              <a:rPr lang="pt-BR" sz="2000" dirty="0">
                <a:latin typeface="Arial" panose="020B0604020202020204" pitchFamily="34" charset="0"/>
                <a:cs typeface="Arial" panose="020B0604020202020204" pitchFamily="34" charset="0"/>
              </a:rPr>
              <a:t>3.11.1 Nos procedimentos de tráfego aéreo, é indispensável observar-se a hora exata. Portanto, compete aos órgãos de tráfego aéreo, às tripulações e às demais pessoas interessadas assegurarem-se de que seus relógios e demais dispositivos registradores de tempo sejam aferidos periodicamente, a fim de garantir sua precisão.</a:t>
            </a:r>
          </a:p>
          <a:p>
            <a:pPr marL="0" indent="0" algn="just">
              <a:lnSpc>
                <a:spcPct val="100000"/>
              </a:lnSpc>
              <a:buNone/>
            </a:pPr>
            <a:endParaRPr lang="pt-BR" sz="100" dirty="0">
              <a:latin typeface="Arial" panose="020B0604020202020204" pitchFamily="34" charset="0"/>
              <a:cs typeface="Arial" panose="020B0604020202020204" pitchFamily="34" charset="0"/>
            </a:endParaRPr>
          </a:p>
          <a:p>
            <a:pPr marL="0" indent="0" algn="just">
              <a:lnSpc>
                <a:spcPct val="100000"/>
              </a:lnSpc>
              <a:buNone/>
            </a:pPr>
            <a:r>
              <a:rPr lang="pt-BR" sz="2000" dirty="0">
                <a:latin typeface="Arial" panose="020B0604020202020204" pitchFamily="34" charset="0"/>
                <a:cs typeface="Arial" panose="020B0604020202020204" pitchFamily="34" charset="0"/>
              </a:rPr>
              <a:t>3.11.2 O Tempo Universal Coordenado (UTC) será utilizado em todos os procedimentos de tráfego aéreo e será expresso em horas e minutos do dia de 24 horas, com início à meia-noite.</a:t>
            </a:r>
          </a:p>
          <a:p>
            <a:pPr marL="0" indent="0" algn="just">
              <a:lnSpc>
                <a:spcPct val="100000"/>
              </a:lnSpc>
              <a:buNone/>
            </a:pPr>
            <a:endParaRPr lang="pt-BR" sz="100" dirty="0">
              <a:latin typeface="Arial" panose="020B0604020202020204" pitchFamily="34" charset="0"/>
              <a:cs typeface="Arial" panose="020B0604020202020204" pitchFamily="34" charset="0"/>
            </a:endParaRPr>
          </a:p>
          <a:p>
            <a:pPr marL="0" indent="0" algn="just">
              <a:lnSpc>
                <a:spcPct val="100000"/>
              </a:lnSpc>
              <a:buNone/>
            </a:pPr>
            <a:r>
              <a:rPr lang="pt-BR" sz="2000" dirty="0">
                <a:latin typeface="Arial" panose="020B0604020202020204" pitchFamily="34" charset="0"/>
                <a:cs typeface="Arial" panose="020B0604020202020204" pitchFamily="34" charset="0"/>
              </a:rPr>
              <a:t>3.11.3 O órgão responsável pela prestação dos Serviços de Tráfego Aéreo em um aeródromo deverá, antes de a aeronave taxiar para decolagem, fornecer ao piloto a hora certa, a menos que esteja previsto de outra forma nas publicações aeronáuticas para o aeródromo em questão.</a:t>
            </a:r>
          </a:p>
          <a:p>
            <a:pPr marL="0" indent="0" algn="just">
              <a:lnSpc>
                <a:spcPct val="100000"/>
              </a:lnSpc>
              <a:buNone/>
            </a:pPr>
            <a:endParaRPr lang="pt-BR" sz="100" dirty="0">
              <a:latin typeface="Arial" panose="020B0604020202020204" pitchFamily="34" charset="0"/>
              <a:cs typeface="Arial" panose="020B0604020202020204" pitchFamily="34" charset="0"/>
            </a:endParaRPr>
          </a:p>
          <a:p>
            <a:pPr marL="0" indent="0" algn="just">
              <a:lnSpc>
                <a:spcPct val="100000"/>
              </a:lnSpc>
              <a:buNone/>
            </a:pPr>
            <a:r>
              <a:rPr lang="pt-BR" sz="2000" dirty="0">
                <a:latin typeface="Arial" panose="020B0604020202020204" pitchFamily="34" charset="0"/>
                <a:cs typeface="Arial" panose="020B0604020202020204" pitchFamily="34" charset="0"/>
              </a:rPr>
              <a:t>3.11.4 Os órgãos ATS devem fornecer a hora certa quando solicitada pelo piloto.</a:t>
            </a:r>
          </a:p>
        </p:txBody>
      </p:sp>
      <p:sp>
        <p:nvSpPr>
          <p:cNvPr id="20" name="Espaço Reservado para Conteúdo 3"/>
          <p:cNvSpPr txBox="1">
            <a:spLocks/>
          </p:cNvSpPr>
          <p:nvPr/>
        </p:nvSpPr>
        <p:spPr>
          <a:xfrm>
            <a:off x="379052" y="5460823"/>
            <a:ext cx="11433896" cy="439219"/>
          </a:xfrm>
          <a:prstGeom prst="rect">
            <a:avLst/>
          </a:prstGeom>
        </p:spPr>
        <p:style>
          <a:lnRef idx="0">
            <a:schemeClr val="accent1"/>
          </a:lnRef>
          <a:fillRef idx="3">
            <a:schemeClr val="accent1"/>
          </a:fillRef>
          <a:effectRef idx="3">
            <a:schemeClr val="accent1"/>
          </a:effectRef>
          <a:fontRef idx="minor">
            <a:schemeClr val="lt1"/>
          </a:fontRef>
        </p:style>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0000"/>
              </a:lnSpc>
              <a:buNone/>
            </a:pPr>
            <a:r>
              <a:rPr lang="pt-BR" sz="2000" dirty="0">
                <a:latin typeface="Arial" panose="020B0604020202020204" pitchFamily="34" charset="0"/>
                <a:cs typeface="Arial" panose="020B0604020202020204" pitchFamily="34" charset="0"/>
              </a:rPr>
              <a:t>NOTA: A hora certa deverá ser informada </a:t>
            </a:r>
            <a:r>
              <a:rPr lang="pt-BR" sz="2000" b="1" dirty="0">
                <a:latin typeface="Arial" panose="020B0604020202020204" pitchFamily="34" charset="0"/>
                <a:cs typeface="Arial" panose="020B0604020202020204" pitchFamily="34" charset="0"/>
              </a:rPr>
              <a:t>arredondando-se para o minuto mais próximo</a:t>
            </a:r>
            <a:r>
              <a:rPr lang="pt-BR" sz="20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42594074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1000"/>
                            </p:stCondLst>
                            <p:childTnLst>
                              <p:par>
                                <p:cTn id="5" presetID="42" presetClass="entr" presetSubtype="0" fill="hold" grpId="1" nodeType="after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1000"/>
                                        <p:tgtEl>
                                          <p:spTgt spid="10">
                                            <p:txEl>
                                              <p:pRg st="0" end="0"/>
                                            </p:txEl>
                                          </p:spTgt>
                                        </p:tgtEl>
                                      </p:cBhvr>
                                    </p:animEffect>
                                    <p:anim calcmode="lin" valueType="num">
                                      <p:cBhvr>
                                        <p:cTn id="8" dur="10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0">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1" nodeType="clickEffect">
                                  <p:stCondLst>
                                    <p:cond delay="0"/>
                                  </p:stCondLst>
                                  <p:childTnLst>
                                    <p:set>
                                      <p:cBhvr>
                                        <p:cTn id="13" dur="1" fill="hold">
                                          <p:stCondLst>
                                            <p:cond delay="0"/>
                                          </p:stCondLst>
                                        </p:cTn>
                                        <p:tgtEl>
                                          <p:spTgt spid="10">
                                            <p:txEl>
                                              <p:pRg st="2" end="2"/>
                                            </p:txEl>
                                          </p:spTgt>
                                        </p:tgtEl>
                                        <p:attrNameLst>
                                          <p:attrName>style.visibility</p:attrName>
                                        </p:attrNameLst>
                                      </p:cBhvr>
                                      <p:to>
                                        <p:strVal val="visible"/>
                                      </p:to>
                                    </p:set>
                                    <p:animEffect transition="in" filter="fade">
                                      <p:cBhvr>
                                        <p:cTn id="14" dur="600"/>
                                        <p:tgtEl>
                                          <p:spTgt spid="10">
                                            <p:txEl>
                                              <p:pRg st="2" end="2"/>
                                            </p:txEl>
                                          </p:spTgt>
                                        </p:tgtEl>
                                      </p:cBhvr>
                                    </p:animEffect>
                                    <p:anim calcmode="lin" valueType="num">
                                      <p:cBhvr>
                                        <p:cTn id="15" dur="600" fill="hold"/>
                                        <p:tgtEl>
                                          <p:spTgt spid="10">
                                            <p:txEl>
                                              <p:pRg st="2" end="2"/>
                                            </p:txEl>
                                          </p:spTgt>
                                        </p:tgtEl>
                                        <p:attrNameLst>
                                          <p:attrName>ppt_x</p:attrName>
                                        </p:attrNameLst>
                                      </p:cBhvr>
                                      <p:tavLst>
                                        <p:tav tm="0">
                                          <p:val>
                                            <p:strVal val="#ppt_x"/>
                                          </p:val>
                                        </p:tav>
                                        <p:tav tm="100000">
                                          <p:val>
                                            <p:strVal val="#ppt_x"/>
                                          </p:val>
                                        </p:tav>
                                      </p:tavLst>
                                    </p:anim>
                                    <p:anim calcmode="lin" valueType="num">
                                      <p:cBhvr>
                                        <p:cTn id="16" dur="600" fill="hold"/>
                                        <p:tgtEl>
                                          <p:spTgt spid="10">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1" nodeType="clickEffect">
                                  <p:stCondLst>
                                    <p:cond delay="0"/>
                                  </p:stCondLst>
                                  <p:childTnLst>
                                    <p:set>
                                      <p:cBhvr>
                                        <p:cTn id="20" dur="1" fill="hold">
                                          <p:stCondLst>
                                            <p:cond delay="0"/>
                                          </p:stCondLst>
                                        </p:cTn>
                                        <p:tgtEl>
                                          <p:spTgt spid="10">
                                            <p:txEl>
                                              <p:pRg st="4" end="4"/>
                                            </p:txEl>
                                          </p:spTgt>
                                        </p:tgtEl>
                                        <p:attrNameLst>
                                          <p:attrName>style.visibility</p:attrName>
                                        </p:attrNameLst>
                                      </p:cBhvr>
                                      <p:to>
                                        <p:strVal val="visible"/>
                                      </p:to>
                                    </p:set>
                                    <p:animEffect transition="in" filter="fade">
                                      <p:cBhvr>
                                        <p:cTn id="21" dur="1000"/>
                                        <p:tgtEl>
                                          <p:spTgt spid="10">
                                            <p:txEl>
                                              <p:pRg st="4" end="4"/>
                                            </p:txEl>
                                          </p:spTgt>
                                        </p:tgtEl>
                                      </p:cBhvr>
                                    </p:animEffect>
                                    <p:anim calcmode="lin" valueType="num">
                                      <p:cBhvr>
                                        <p:cTn id="22" dur="1000" fill="hold"/>
                                        <p:tgtEl>
                                          <p:spTgt spid="10">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10">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1" nodeType="clickEffect">
                                  <p:stCondLst>
                                    <p:cond delay="0"/>
                                  </p:stCondLst>
                                  <p:childTnLst>
                                    <p:set>
                                      <p:cBhvr>
                                        <p:cTn id="27" dur="1" fill="hold">
                                          <p:stCondLst>
                                            <p:cond delay="0"/>
                                          </p:stCondLst>
                                        </p:cTn>
                                        <p:tgtEl>
                                          <p:spTgt spid="10">
                                            <p:txEl>
                                              <p:pRg st="6" end="6"/>
                                            </p:txEl>
                                          </p:spTgt>
                                        </p:tgtEl>
                                        <p:attrNameLst>
                                          <p:attrName>style.visibility</p:attrName>
                                        </p:attrNameLst>
                                      </p:cBhvr>
                                      <p:to>
                                        <p:strVal val="visible"/>
                                      </p:to>
                                    </p:set>
                                    <p:animEffect transition="in" filter="fade">
                                      <p:cBhvr>
                                        <p:cTn id="28" dur="1000"/>
                                        <p:tgtEl>
                                          <p:spTgt spid="10">
                                            <p:txEl>
                                              <p:pRg st="6" end="6"/>
                                            </p:txEl>
                                          </p:spTgt>
                                        </p:tgtEl>
                                      </p:cBhvr>
                                    </p:animEffect>
                                    <p:anim calcmode="lin" valueType="num">
                                      <p:cBhvr>
                                        <p:cTn id="29" dur="1000" fill="hold"/>
                                        <p:tgtEl>
                                          <p:spTgt spid="10">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10">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fade">
                                      <p:cBhvr>
                                        <p:cTn id="35" dur="1000"/>
                                        <p:tgtEl>
                                          <p:spTgt spid="20"/>
                                        </p:tgtEl>
                                      </p:cBhvr>
                                    </p:animEffect>
                                    <p:anim calcmode="lin" valueType="num">
                                      <p:cBhvr>
                                        <p:cTn id="36" dur="1000" fill="hold"/>
                                        <p:tgtEl>
                                          <p:spTgt spid="20"/>
                                        </p:tgtEl>
                                        <p:attrNameLst>
                                          <p:attrName>ppt_x</p:attrName>
                                        </p:attrNameLst>
                                      </p:cBhvr>
                                      <p:tavLst>
                                        <p:tav tm="0">
                                          <p:val>
                                            <p:strVal val="#ppt_x"/>
                                          </p:val>
                                        </p:tav>
                                        <p:tav tm="100000">
                                          <p:val>
                                            <p:strVal val="#ppt_x"/>
                                          </p:val>
                                        </p:tav>
                                      </p:tavLst>
                                    </p:anim>
                                    <p:anim calcmode="lin" valueType="num">
                                      <p:cBhvr>
                                        <p:cTn id="37"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14" presetClass="exit" presetSubtype="10" fill="hold" grpId="0" nodeType="clickEffect">
                                  <p:stCondLst>
                                    <p:cond delay="0"/>
                                  </p:stCondLst>
                                  <p:childTnLst>
                                    <p:animEffect transition="out" filter="randombar(horizontal)">
                                      <p:cBhvr>
                                        <p:cTn id="41" dur="500"/>
                                        <p:tgtEl>
                                          <p:spTgt spid="3"/>
                                        </p:tgtEl>
                                      </p:cBhvr>
                                    </p:animEffect>
                                    <p:set>
                                      <p:cBhvr>
                                        <p:cTn id="42" dur="1" fill="hold">
                                          <p:stCondLst>
                                            <p:cond delay="499"/>
                                          </p:stCondLst>
                                        </p:cTn>
                                        <p:tgtEl>
                                          <p:spTgt spid="3"/>
                                        </p:tgtEl>
                                        <p:attrNameLst>
                                          <p:attrName>style.visibility</p:attrName>
                                        </p:attrNameLst>
                                      </p:cBhvr>
                                      <p:to>
                                        <p:strVal val="hidden"/>
                                      </p:to>
                                    </p:set>
                                  </p:childTnLst>
                                </p:cTn>
                              </p:par>
                              <p:par>
                                <p:cTn id="43" presetID="14" presetClass="exit" presetSubtype="10" fill="hold" grpId="0" nodeType="withEffect">
                                  <p:stCondLst>
                                    <p:cond delay="0"/>
                                  </p:stCondLst>
                                  <p:childTnLst>
                                    <p:animEffect transition="out" filter="randombar(horizontal)">
                                      <p:cBhvr>
                                        <p:cTn id="44" dur="500"/>
                                        <p:tgtEl>
                                          <p:spTgt spid="10">
                                            <p:txEl>
                                              <p:pRg st="0" end="0"/>
                                            </p:txEl>
                                          </p:spTgt>
                                        </p:tgtEl>
                                      </p:cBhvr>
                                    </p:animEffect>
                                    <p:set>
                                      <p:cBhvr>
                                        <p:cTn id="45" dur="1" fill="hold">
                                          <p:stCondLst>
                                            <p:cond delay="499"/>
                                          </p:stCondLst>
                                        </p:cTn>
                                        <p:tgtEl>
                                          <p:spTgt spid="10">
                                            <p:txEl>
                                              <p:pRg st="0" end="0"/>
                                            </p:txEl>
                                          </p:spTgt>
                                        </p:tgtEl>
                                        <p:attrNameLst>
                                          <p:attrName>style.visibility</p:attrName>
                                        </p:attrNameLst>
                                      </p:cBhvr>
                                      <p:to>
                                        <p:strVal val="hidden"/>
                                      </p:to>
                                    </p:set>
                                  </p:childTnLst>
                                </p:cTn>
                              </p:par>
                              <p:par>
                                <p:cTn id="46" presetID="14" presetClass="exit" presetSubtype="10" fill="hold" grpId="0" nodeType="withEffect">
                                  <p:stCondLst>
                                    <p:cond delay="0"/>
                                  </p:stCondLst>
                                  <p:childTnLst>
                                    <p:animEffect transition="out" filter="randombar(horizontal)">
                                      <p:cBhvr>
                                        <p:cTn id="47" dur="500"/>
                                        <p:tgtEl>
                                          <p:spTgt spid="10">
                                            <p:txEl>
                                              <p:pRg st="2" end="2"/>
                                            </p:txEl>
                                          </p:spTgt>
                                        </p:tgtEl>
                                      </p:cBhvr>
                                    </p:animEffect>
                                    <p:set>
                                      <p:cBhvr>
                                        <p:cTn id="48" dur="1" fill="hold">
                                          <p:stCondLst>
                                            <p:cond delay="499"/>
                                          </p:stCondLst>
                                        </p:cTn>
                                        <p:tgtEl>
                                          <p:spTgt spid="10">
                                            <p:txEl>
                                              <p:pRg st="2" end="2"/>
                                            </p:txEl>
                                          </p:spTgt>
                                        </p:tgtEl>
                                        <p:attrNameLst>
                                          <p:attrName>style.visibility</p:attrName>
                                        </p:attrNameLst>
                                      </p:cBhvr>
                                      <p:to>
                                        <p:strVal val="hidden"/>
                                      </p:to>
                                    </p:set>
                                  </p:childTnLst>
                                </p:cTn>
                              </p:par>
                              <p:par>
                                <p:cTn id="49" presetID="14" presetClass="exit" presetSubtype="10" fill="hold" grpId="0" nodeType="withEffect">
                                  <p:stCondLst>
                                    <p:cond delay="0"/>
                                  </p:stCondLst>
                                  <p:childTnLst>
                                    <p:animEffect transition="out" filter="randombar(horizontal)">
                                      <p:cBhvr>
                                        <p:cTn id="50" dur="500"/>
                                        <p:tgtEl>
                                          <p:spTgt spid="10">
                                            <p:txEl>
                                              <p:pRg st="4" end="4"/>
                                            </p:txEl>
                                          </p:spTgt>
                                        </p:tgtEl>
                                      </p:cBhvr>
                                    </p:animEffect>
                                    <p:set>
                                      <p:cBhvr>
                                        <p:cTn id="51" dur="1" fill="hold">
                                          <p:stCondLst>
                                            <p:cond delay="499"/>
                                          </p:stCondLst>
                                        </p:cTn>
                                        <p:tgtEl>
                                          <p:spTgt spid="10">
                                            <p:txEl>
                                              <p:pRg st="4" end="4"/>
                                            </p:txEl>
                                          </p:spTgt>
                                        </p:tgtEl>
                                        <p:attrNameLst>
                                          <p:attrName>style.visibility</p:attrName>
                                        </p:attrNameLst>
                                      </p:cBhvr>
                                      <p:to>
                                        <p:strVal val="hidden"/>
                                      </p:to>
                                    </p:set>
                                  </p:childTnLst>
                                </p:cTn>
                              </p:par>
                              <p:par>
                                <p:cTn id="52" presetID="14" presetClass="exit" presetSubtype="10" fill="hold" grpId="0" nodeType="withEffect">
                                  <p:stCondLst>
                                    <p:cond delay="0"/>
                                  </p:stCondLst>
                                  <p:childTnLst>
                                    <p:animEffect transition="out" filter="randombar(horizontal)">
                                      <p:cBhvr>
                                        <p:cTn id="53" dur="500"/>
                                        <p:tgtEl>
                                          <p:spTgt spid="10">
                                            <p:txEl>
                                              <p:pRg st="6" end="6"/>
                                            </p:txEl>
                                          </p:spTgt>
                                        </p:tgtEl>
                                      </p:cBhvr>
                                    </p:animEffect>
                                    <p:set>
                                      <p:cBhvr>
                                        <p:cTn id="54" dur="1" fill="hold">
                                          <p:stCondLst>
                                            <p:cond delay="499"/>
                                          </p:stCondLst>
                                        </p:cTn>
                                        <p:tgtEl>
                                          <p:spTgt spid="10">
                                            <p:txEl>
                                              <p:pRg st="6" end="6"/>
                                            </p:txEl>
                                          </p:spTgt>
                                        </p:tgtEl>
                                        <p:attrNameLst>
                                          <p:attrName>style.visibility</p:attrName>
                                        </p:attrNameLst>
                                      </p:cBhvr>
                                      <p:to>
                                        <p:strVal val="hidden"/>
                                      </p:to>
                                    </p:set>
                                  </p:childTnLst>
                                </p:cTn>
                              </p:par>
                              <p:par>
                                <p:cTn id="55" presetID="14" presetClass="exit" presetSubtype="10" fill="hold" grpId="1" nodeType="withEffect">
                                  <p:stCondLst>
                                    <p:cond delay="0"/>
                                  </p:stCondLst>
                                  <p:childTnLst>
                                    <p:animEffect transition="out" filter="randombar(horizontal)">
                                      <p:cBhvr>
                                        <p:cTn id="56" dur="500"/>
                                        <p:tgtEl>
                                          <p:spTgt spid="20"/>
                                        </p:tgtEl>
                                      </p:cBhvr>
                                    </p:animEffect>
                                    <p:set>
                                      <p:cBhvr>
                                        <p:cTn id="57" dur="1" fill="hold">
                                          <p:stCondLst>
                                            <p:cond delay="499"/>
                                          </p:stCondLst>
                                        </p:cTn>
                                        <p:tgtEl>
                                          <p:spTgt spid="2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0" grpId="0" build="p"/>
      <p:bldP spid="10" grpId="1" uiExpand="1" build="p"/>
      <p:bldP spid="20" grpId="0" animBg="1"/>
      <p:bldP spid="20" grpId="1"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algn="ctr"/>
            <a:r>
              <a:rPr lang="pt-BR" sz="1600" b="1" dirty="0">
                <a:solidFill>
                  <a:schemeClr val="accent5">
                    <a:lumMod val="75000"/>
                  </a:schemeClr>
                </a:solidFill>
                <a:latin typeface="Arial Black" panose="020B0A04020102020204" pitchFamily="34" charset="0"/>
              </a:rPr>
              <a:t>Prof. Ailton Pinheiro</a:t>
            </a:r>
          </a:p>
        </p:txBody>
      </p:sp>
      <p:pic>
        <p:nvPicPr>
          <p:cNvPr id="12" name="Picture 2" descr="Brevê de Controle de Tráfego Aéreo da Aeronáutica - Asa Artigos Militares"/>
          <p:cNvPicPr>
            <a:picLocks noChangeAspect="1" noChangeArrowheads="1"/>
          </p:cNvPicPr>
          <p:nvPr/>
        </p:nvPicPr>
        <p:blipFill rotWithShape="1">
          <a:blip r:embed="rId3">
            <a:extLst>
              <a:ext uri="{28A0092B-C50C-407E-A947-70E740481C1C}">
                <a14:useLocalDpi xmlns:a14="http://schemas.microsoft.com/office/drawing/2010/main" val="0"/>
              </a:ext>
            </a:extLst>
          </a:blip>
          <a:srcRect l="7270" t="8085" r="7485" b="37531"/>
          <a:stretch/>
        </p:blipFill>
        <p:spPr bwMode="auto">
          <a:xfrm>
            <a:off x="5013889" y="6310648"/>
            <a:ext cx="2164223" cy="519742"/>
          </a:xfrm>
          <a:prstGeom prst="rect">
            <a:avLst/>
          </a:prstGeom>
          <a:noFill/>
          <a:extLst>
            <a:ext uri="{909E8E84-426E-40DD-AFC4-6F175D3DCCD1}">
              <a14:hiddenFill xmlns:a14="http://schemas.microsoft.com/office/drawing/2010/main">
                <a:solidFill>
                  <a:srgbClr val="FFFFFF"/>
                </a:solidFill>
              </a14:hiddenFill>
            </a:ext>
          </a:extLst>
        </p:spPr>
      </p:pic>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 name="Conector reto 12"/>
          <p:cNvCxnSpPr/>
          <p:nvPr/>
        </p:nvCxnSpPr>
        <p:spPr>
          <a:xfrm>
            <a:off x="303740" y="6176963"/>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 name="Título 1"/>
          <p:cNvSpPr>
            <a:spLocks noGrp="1"/>
          </p:cNvSpPr>
          <p:nvPr>
            <p:ph type="title"/>
          </p:nvPr>
        </p:nvSpPr>
        <p:spPr>
          <a:xfrm>
            <a:off x="303740" y="849385"/>
            <a:ext cx="11660732" cy="401191"/>
          </a:xfrm>
        </p:spPr>
        <p:txBody>
          <a:bodyPr>
            <a:noAutofit/>
          </a:bodyPr>
          <a:lstStyle/>
          <a:p>
            <a:pPr algn="ctr"/>
            <a:r>
              <a:rPr lang="pt-BR" sz="2800" b="1" dirty="0">
                <a:latin typeface="Arial Black" panose="020B0A04020102020204" pitchFamily="34" charset="0"/>
              </a:rPr>
              <a:t>TRÁFEGO MILITAR</a:t>
            </a:r>
          </a:p>
        </p:txBody>
      </p:sp>
      <p:sp>
        <p:nvSpPr>
          <p:cNvPr id="10" name="Espaço Reservado para Conteúdo 2"/>
          <p:cNvSpPr txBox="1">
            <a:spLocks/>
          </p:cNvSpPr>
          <p:nvPr/>
        </p:nvSpPr>
        <p:spPr>
          <a:xfrm>
            <a:off x="225702" y="1869141"/>
            <a:ext cx="11526592" cy="417413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pt-BR" sz="2000" dirty="0">
                <a:latin typeface="Arial" panose="020B0604020202020204" pitchFamily="34" charset="0"/>
                <a:cs typeface="Arial" panose="020B0604020202020204" pitchFamily="34" charset="0"/>
              </a:rPr>
              <a:t>3.12.1 As </a:t>
            </a:r>
            <a:r>
              <a:rPr lang="pt-BR" sz="2000" b="1" dirty="0">
                <a:latin typeface="Arial" panose="020B0604020202020204" pitchFamily="34" charset="0"/>
                <a:cs typeface="Arial" panose="020B0604020202020204" pitchFamily="34" charset="0"/>
              </a:rPr>
              <a:t>aeronaves militares</a:t>
            </a:r>
            <a:r>
              <a:rPr lang="pt-BR" sz="2000" dirty="0">
                <a:latin typeface="Arial" panose="020B0604020202020204" pitchFamily="34" charset="0"/>
                <a:cs typeface="Arial" panose="020B0604020202020204" pitchFamily="34" charset="0"/>
              </a:rPr>
              <a:t>, voando no espaço aéreo sob jurisdição do Brasil, receberão, por parte dos órgãos ATS, o </a:t>
            </a:r>
            <a:r>
              <a:rPr lang="pt-BR" sz="2000" b="1" dirty="0">
                <a:latin typeface="Arial" panose="020B0604020202020204" pitchFamily="34" charset="0"/>
                <a:cs typeface="Arial" panose="020B0604020202020204" pitchFamily="34" charset="0"/>
              </a:rPr>
              <a:t>mesmo tratamento dispensado às aeronaves civis</a:t>
            </a:r>
            <a:r>
              <a:rPr lang="pt-BR" sz="2000" dirty="0">
                <a:latin typeface="Arial" panose="020B0604020202020204" pitchFamily="34" charset="0"/>
                <a:cs typeface="Arial" panose="020B0604020202020204" pitchFamily="34" charset="0"/>
              </a:rPr>
              <a:t>, salvo quando se encontrarem em “operação militar” ou em área destinada a treinamento.</a:t>
            </a:r>
          </a:p>
          <a:p>
            <a:pPr marL="0" indent="0" algn="just">
              <a:buNone/>
            </a:pPr>
            <a:endParaRPr lang="pt-BR" sz="1800" dirty="0">
              <a:latin typeface="Arial" panose="020B0604020202020204" pitchFamily="34" charset="0"/>
              <a:cs typeface="Arial" panose="020B0604020202020204" pitchFamily="34" charset="0"/>
            </a:endParaRPr>
          </a:p>
          <a:p>
            <a:pPr marL="0" indent="0" algn="just">
              <a:buNone/>
            </a:pPr>
            <a:r>
              <a:rPr lang="pt-BR" sz="2000" dirty="0">
                <a:latin typeface="Arial" panose="020B0604020202020204" pitchFamily="34" charset="0"/>
                <a:cs typeface="Arial" panose="020B0604020202020204" pitchFamily="34" charset="0"/>
              </a:rPr>
              <a:t>3.12.2 Determinadas operações militares exigem que deixem de cumprir certos procedimentos de tráfego aéreo. A fim de garantir a segurança das operações aéreas, as autoridades militares interessadas devem, antes de empreenderem tais operações, notificar os órgãos ATS interessados.</a:t>
            </a:r>
          </a:p>
          <a:p>
            <a:pPr marL="0" indent="0" algn="just">
              <a:buNone/>
            </a:pPr>
            <a:endParaRPr lang="pt-BR" sz="1800" dirty="0">
              <a:latin typeface="Arial" panose="020B0604020202020204" pitchFamily="34" charset="0"/>
              <a:cs typeface="Arial" panose="020B0604020202020204" pitchFamily="34" charset="0"/>
            </a:endParaRPr>
          </a:p>
          <a:p>
            <a:pPr marL="0" indent="0" algn="just">
              <a:buNone/>
            </a:pPr>
            <a:r>
              <a:rPr lang="pt-BR" sz="2000" dirty="0">
                <a:latin typeface="Arial" panose="020B0604020202020204" pitchFamily="34" charset="0"/>
                <a:cs typeface="Arial" panose="020B0604020202020204" pitchFamily="34" charset="0"/>
              </a:rPr>
              <a:t>3.12.3 Sempre que as operações militares exigirem a redução dos mínimos de separação, tais reduções só serão aplicadas às aeronaves envolvidas na operação.</a:t>
            </a:r>
          </a:p>
          <a:p>
            <a:pPr marL="0" indent="0" algn="just">
              <a:buNone/>
            </a:pPr>
            <a:endParaRPr lang="pt-BR" sz="1800" dirty="0">
              <a:latin typeface="Arial" panose="020B0604020202020204" pitchFamily="34" charset="0"/>
              <a:cs typeface="Arial" panose="020B0604020202020204" pitchFamily="34" charset="0"/>
            </a:endParaRPr>
          </a:p>
          <a:p>
            <a:pPr marL="0" indent="0" algn="just">
              <a:buNone/>
            </a:pPr>
            <a:endParaRPr lang="pt-BR"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4453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10">
                                            <p:txEl>
                                              <p:pRg st="0" end="0"/>
                                            </p:txEl>
                                          </p:spTgt>
                                        </p:tgtEl>
                                        <p:attrNameLst>
                                          <p:attrName>style.visibility</p:attrName>
                                        </p:attrNameLst>
                                      </p:cBhvr>
                                      <p:to>
                                        <p:strVal val="visible"/>
                                      </p:to>
                                    </p:set>
                                    <p:animEffect transition="in" filter="fade">
                                      <p:cBhvr>
                                        <p:cTn id="13" dur="1000"/>
                                        <p:tgtEl>
                                          <p:spTgt spid="10">
                                            <p:txEl>
                                              <p:pRg st="0" end="0"/>
                                            </p:txEl>
                                          </p:spTgt>
                                        </p:tgtEl>
                                      </p:cBhvr>
                                    </p:animEffect>
                                    <p:anim calcmode="lin" valueType="num">
                                      <p:cBhvr>
                                        <p:cTn id="14" dur="10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10">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10">
                                            <p:txEl>
                                              <p:pRg st="2" end="2"/>
                                            </p:txEl>
                                          </p:spTgt>
                                        </p:tgtEl>
                                        <p:attrNameLst>
                                          <p:attrName>style.visibility</p:attrName>
                                        </p:attrNameLst>
                                      </p:cBhvr>
                                      <p:to>
                                        <p:strVal val="visible"/>
                                      </p:to>
                                    </p:set>
                                    <p:animEffect transition="in" filter="fade">
                                      <p:cBhvr>
                                        <p:cTn id="20" dur="1000"/>
                                        <p:tgtEl>
                                          <p:spTgt spid="10">
                                            <p:txEl>
                                              <p:pRg st="2" end="2"/>
                                            </p:txEl>
                                          </p:spTgt>
                                        </p:tgtEl>
                                      </p:cBhvr>
                                    </p:animEffect>
                                    <p:anim calcmode="lin" valueType="num">
                                      <p:cBhvr>
                                        <p:cTn id="21" dur="1000" fill="hold"/>
                                        <p:tgtEl>
                                          <p:spTgt spid="10">
                                            <p:txEl>
                                              <p:pRg st="2" end="2"/>
                                            </p:txEl>
                                          </p:spTgt>
                                        </p:tgtEl>
                                        <p:attrNameLst>
                                          <p:attrName>ppt_x</p:attrName>
                                        </p:attrNameLst>
                                      </p:cBhvr>
                                      <p:tavLst>
                                        <p:tav tm="0">
                                          <p:val>
                                            <p:strVal val="#ppt_x"/>
                                          </p:val>
                                        </p:tav>
                                        <p:tav tm="100000">
                                          <p:val>
                                            <p:strVal val="#ppt_x"/>
                                          </p:val>
                                        </p:tav>
                                      </p:tavLst>
                                    </p:anim>
                                    <p:anim calcmode="lin" valueType="num">
                                      <p:cBhvr>
                                        <p:cTn id="22" dur="1000" fill="hold"/>
                                        <p:tgtEl>
                                          <p:spTgt spid="10">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10">
                                            <p:txEl>
                                              <p:pRg st="4" end="4"/>
                                            </p:txEl>
                                          </p:spTgt>
                                        </p:tgtEl>
                                        <p:attrNameLst>
                                          <p:attrName>style.visibility</p:attrName>
                                        </p:attrNameLst>
                                      </p:cBhvr>
                                      <p:to>
                                        <p:strVal val="visible"/>
                                      </p:to>
                                    </p:set>
                                    <p:animEffect transition="in" filter="fade">
                                      <p:cBhvr>
                                        <p:cTn id="27" dur="1000"/>
                                        <p:tgtEl>
                                          <p:spTgt spid="10">
                                            <p:txEl>
                                              <p:pRg st="4" end="4"/>
                                            </p:txEl>
                                          </p:spTgt>
                                        </p:tgtEl>
                                      </p:cBhvr>
                                    </p:animEffect>
                                    <p:anim calcmode="lin" valueType="num">
                                      <p:cBhvr>
                                        <p:cTn id="28" dur="1000" fill="hold"/>
                                        <p:tgtEl>
                                          <p:spTgt spid="10">
                                            <p:txEl>
                                              <p:pRg st="4" end="4"/>
                                            </p:txEl>
                                          </p:spTgt>
                                        </p:tgtEl>
                                        <p:attrNameLst>
                                          <p:attrName>ppt_x</p:attrName>
                                        </p:attrNameLst>
                                      </p:cBhvr>
                                      <p:tavLst>
                                        <p:tav tm="0">
                                          <p:val>
                                            <p:strVal val="#ppt_x"/>
                                          </p:val>
                                        </p:tav>
                                        <p:tav tm="100000">
                                          <p:val>
                                            <p:strVal val="#ppt_x"/>
                                          </p:val>
                                        </p:tav>
                                      </p:tavLst>
                                    </p:anim>
                                    <p:anim calcmode="lin" valueType="num">
                                      <p:cBhvr>
                                        <p:cTn id="29" dur="1000" fill="hold"/>
                                        <p:tgtEl>
                                          <p:spTgt spid="10">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10" presetClass="exit" presetSubtype="0" fill="hold" grpId="1" nodeType="clickEffect">
                                  <p:stCondLst>
                                    <p:cond delay="0"/>
                                  </p:stCondLst>
                                  <p:childTnLst>
                                    <p:animEffect transition="out" filter="fade">
                                      <p:cBhvr>
                                        <p:cTn id="33" dur="500"/>
                                        <p:tgtEl>
                                          <p:spTgt spid="10">
                                            <p:txEl>
                                              <p:pRg st="0" end="0"/>
                                            </p:txEl>
                                          </p:spTgt>
                                        </p:tgtEl>
                                      </p:cBhvr>
                                    </p:animEffect>
                                    <p:set>
                                      <p:cBhvr>
                                        <p:cTn id="34" dur="1" fill="hold">
                                          <p:stCondLst>
                                            <p:cond delay="499"/>
                                          </p:stCondLst>
                                        </p:cTn>
                                        <p:tgtEl>
                                          <p:spTgt spid="10">
                                            <p:txEl>
                                              <p:pRg st="0" end="0"/>
                                            </p:txEl>
                                          </p:spTgt>
                                        </p:tgtEl>
                                        <p:attrNameLst>
                                          <p:attrName>style.visibility</p:attrName>
                                        </p:attrNameLst>
                                      </p:cBhvr>
                                      <p:to>
                                        <p:strVal val="hidden"/>
                                      </p:to>
                                    </p:set>
                                  </p:childTnLst>
                                </p:cTn>
                              </p:par>
                              <p:par>
                                <p:cTn id="35" presetID="10" presetClass="exit" presetSubtype="0" fill="hold" grpId="1" nodeType="withEffect">
                                  <p:stCondLst>
                                    <p:cond delay="0"/>
                                  </p:stCondLst>
                                  <p:childTnLst>
                                    <p:animEffect transition="out" filter="fade">
                                      <p:cBhvr>
                                        <p:cTn id="36" dur="500"/>
                                        <p:tgtEl>
                                          <p:spTgt spid="10">
                                            <p:txEl>
                                              <p:pRg st="2" end="2"/>
                                            </p:txEl>
                                          </p:spTgt>
                                        </p:tgtEl>
                                      </p:cBhvr>
                                    </p:animEffect>
                                    <p:set>
                                      <p:cBhvr>
                                        <p:cTn id="37" dur="1" fill="hold">
                                          <p:stCondLst>
                                            <p:cond delay="499"/>
                                          </p:stCondLst>
                                        </p:cTn>
                                        <p:tgtEl>
                                          <p:spTgt spid="10">
                                            <p:txEl>
                                              <p:pRg st="2" end="2"/>
                                            </p:txEl>
                                          </p:spTgt>
                                        </p:tgtEl>
                                        <p:attrNameLst>
                                          <p:attrName>style.visibility</p:attrName>
                                        </p:attrNameLst>
                                      </p:cBhvr>
                                      <p:to>
                                        <p:strVal val="hidden"/>
                                      </p:to>
                                    </p:set>
                                  </p:childTnLst>
                                </p:cTn>
                              </p:par>
                              <p:par>
                                <p:cTn id="38" presetID="10" presetClass="exit" presetSubtype="0" fill="hold" grpId="1" nodeType="withEffect">
                                  <p:stCondLst>
                                    <p:cond delay="0"/>
                                  </p:stCondLst>
                                  <p:childTnLst>
                                    <p:animEffect transition="out" filter="fade">
                                      <p:cBhvr>
                                        <p:cTn id="39" dur="500"/>
                                        <p:tgtEl>
                                          <p:spTgt spid="10">
                                            <p:txEl>
                                              <p:pRg st="4" end="4"/>
                                            </p:txEl>
                                          </p:spTgt>
                                        </p:tgtEl>
                                      </p:cBhvr>
                                    </p:animEffect>
                                    <p:set>
                                      <p:cBhvr>
                                        <p:cTn id="40" dur="1" fill="hold">
                                          <p:stCondLst>
                                            <p:cond delay="499"/>
                                          </p:stCondLst>
                                        </p:cTn>
                                        <p:tgtEl>
                                          <p:spTgt spid="10">
                                            <p:txEl>
                                              <p:pRg st="4" end="4"/>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 grpId="0" uiExpand="1" build="p"/>
      <p:bldP spid="10" grpId="1" uiExpand="1" build="p"/>
    </p:bldLst>
  </p:timing>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algn="ctr"/>
            <a:r>
              <a:rPr lang="pt-BR" sz="1600" b="1" dirty="0">
                <a:solidFill>
                  <a:schemeClr val="accent5">
                    <a:lumMod val="75000"/>
                  </a:schemeClr>
                </a:solidFill>
                <a:latin typeface="Arial Black" panose="020B0A04020102020204" pitchFamily="34" charset="0"/>
              </a:rPr>
              <a:t>Prof. Ailton Pinheiro</a:t>
            </a:r>
          </a:p>
        </p:txBody>
      </p:sp>
      <p:pic>
        <p:nvPicPr>
          <p:cNvPr id="12" name="Picture 2" descr="Brevê de Controle de Tráfego Aéreo da Aeronáutica - Asa Artigos Militares"/>
          <p:cNvPicPr>
            <a:picLocks noChangeAspect="1" noChangeArrowheads="1"/>
          </p:cNvPicPr>
          <p:nvPr/>
        </p:nvPicPr>
        <p:blipFill rotWithShape="1">
          <a:blip r:embed="rId3">
            <a:extLst>
              <a:ext uri="{28A0092B-C50C-407E-A947-70E740481C1C}">
                <a14:useLocalDpi xmlns:a14="http://schemas.microsoft.com/office/drawing/2010/main" val="0"/>
              </a:ext>
            </a:extLst>
          </a:blip>
          <a:srcRect l="7270" t="8085" r="7485" b="37531"/>
          <a:stretch/>
        </p:blipFill>
        <p:spPr bwMode="auto">
          <a:xfrm>
            <a:off x="5013889" y="6310648"/>
            <a:ext cx="2164223" cy="519742"/>
          </a:xfrm>
          <a:prstGeom prst="rect">
            <a:avLst/>
          </a:prstGeom>
          <a:noFill/>
          <a:extLst>
            <a:ext uri="{909E8E84-426E-40DD-AFC4-6F175D3DCCD1}">
              <a14:hiddenFill xmlns:a14="http://schemas.microsoft.com/office/drawing/2010/main">
                <a:solidFill>
                  <a:srgbClr val="FFFFFF"/>
                </a:solidFill>
              </a14:hiddenFill>
            </a:ext>
          </a:extLst>
        </p:spPr>
      </p:pic>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 name="Conector reto 12"/>
          <p:cNvCxnSpPr/>
          <p:nvPr/>
        </p:nvCxnSpPr>
        <p:spPr>
          <a:xfrm>
            <a:off x="303740" y="6176963"/>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 name="Título 1"/>
          <p:cNvSpPr>
            <a:spLocks noGrp="1"/>
          </p:cNvSpPr>
          <p:nvPr>
            <p:ph type="title"/>
          </p:nvPr>
        </p:nvSpPr>
        <p:spPr>
          <a:xfrm>
            <a:off x="303740" y="849385"/>
            <a:ext cx="11660732" cy="401191"/>
          </a:xfrm>
        </p:spPr>
        <p:txBody>
          <a:bodyPr>
            <a:noAutofit/>
          </a:bodyPr>
          <a:lstStyle/>
          <a:p>
            <a:pPr algn="ctr"/>
            <a:r>
              <a:rPr lang="pt-BR" sz="2800" b="1" dirty="0">
                <a:latin typeface="Arial Black" panose="020B0A04020102020204" pitchFamily="34" charset="0"/>
              </a:rPr>
              <a:t>TRÁFEGO MILITAR</a:t>
            </a:r>
          </a:p>
        </p:txBody>
      </p:sp>
      <p:sp>
        <p:nvSpPr>
          <p:cNvPr id="10" name="Espaço Reservado para Conteúdo 2"/>
          <p:cNvSpPr txBox="1">
            <a:spLocks/>
          </p:cNvSpPr>
          <p:nvPr/>
        </p:nvSpPr>
        <p:spPr>
          <a:xfrm>
            <a:off x="303740" y="1577014"/>
            <a:ext cx="11526592" cy="2478149"/>
          </a:xfrm>
          <a:prstGeom prst="rect">
            <a:avLst/>
          </a:prstGeom>
          <a:solidFill>
            <a:schemeClr val="accent1">
              <a:lumMod val="60000"/>
              <a:lumOff val="4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pt-BR" sz="2400" dirty="0">
                <a:latin typeface="Arial" panose="020B0604020202020204" pitchFamily="34" charset="0"/>
                <a:cs typeface="Arial" panose="020B0604020202020204" pitchFamily="34" charset="0"/>
              </a:rPr>
              <a:t>3.12.4 Pode-se reservar, temporariamente, um </a:t>
            </a:r>
            <a:r>
              <a:rPr lang="pt-BR" sz="2400" b="1" dirty="0">
                <a:latin typeface="Arial" panose="020B0604020202020204" pitchFamily="34" charset="0"/>
                <a:cs typeface="Arial" panose="020B0604020202020204" pitchFamily="34" charset="0"/>
              </a:rPr>
              <a:t>espaço aéreo fixo ou variável </a:t>
            </a:r>
            <a:r>
              <a:rPr lang="pt-BR" sz="2400" dirty="0">
                <a:latin typeface="Arial" panose="020B0604020202020204" pitchFamily="34" charset="0"/>
                <a:cs typeface="Arial" panose="020B0604020202020204" pitchFamily="34" charset="0"/>
              </a:rPr>
              <a:t>para que seja utilizado por </a:t>
            </a:r>
            <a:r>
              <a:rPr lang="pt-BR" sz="2400" b="1" dirty="0">
                <a:latin typeface="Arial" panose="020B0604020202020204" pitchFamily="34" charset="0"/>
                <a:cs typeface="Arial" panose="020B0604020202020204" pitchFamily="34" charset="0"/>
              </a:rPr>
              <a:t>voos em formação e outras operações militares</a:t>
            </a:r>
            <a:r>
              <a:rPr lang="pt-BR" sz="2400" dirty="0">
                <a:latin typeface="Arial" panose="020B0604020202020204" pitchFamily="34" charset="0"/>
                <a:cs typeface="Arial" panose="020B0604020202020204" pitchFamily="34" charset="0"/>
              </a:rPr>
              <a:t>. Os acordos para a utilização desses espaços serão efetuados entre a Organização interessada e o SRPV ou CINDACTA com jurisdição sobre a área em que seja pretendida a operação. Essa coordenação deverá ser efetuada, no mínimo</a:t>
            </a:r>
            <a:r>
              <a:rPr lang="pt-BR" sz="2400" b="1" dirty="0">
                <a:latin typeface="Arial" panose="020B0604020202020204" pitchFamily="34" charset="0"/>
                <a:cs typeface="Arial" panose="020B0604020202020204" pitchFamily="34" charset="0"/>
              </a:rPr>
              <a:t>, 24 horas antes da operação planejada, a menos que haja motivos especiais que impeçam a coordenação dentro do prazo estipulado.</a:t>
            </a:r>
            <a:endParaRPr lang="pt-BR" sz="2400" dirty="0">
              <a:latin typeface="Arial" panose="020B0604020202020204" pitchFamily="34" charset="0"/>
              <a:cs typeface="Arial" panose="020B0604020202020204" pitchFamily="34" charset="0"/>
            </a:endParaRPr>
          </a:p>
        </p:txBody>
      </p:sp>
      <p:sp>
        <p:nvSpPr>
          <p:cNvPr id="4" name="CaixaDeTexto 3">
            <a:extLst>
              <a:ext uri="{FF2B5EF4-FFF2-40B4-BE49-F238E27FC236}">
                <a16:creationId xmlns:a16="http://schemas.microsoft.com/office/drawing/2014/main" id="{19A51F7D-0B38-F086-25BC-DCD1C790FA0B}"/>
              </a:ext>
            </a:extLst>
          </p:cNvPr>
          <p:cNvSpPr txBox="1"/>
          <p:nvPr/>
        </p:nvSpPr>
        <p:spPr>
          <a:xfrm>
            <a:off x="361668" y="4316394"/>
            <a:ext cx="11468664" cy="1200329"/>
          </a:xfrm>
          <a:prstGeom prst="rect">
            <a:avLst/>
          </a:prstGeom>
          <a:solidFill>
            <a:schemeClr val="accent4">
              <a:lumMod val="60000"/>
              <a:lumOff val="40000"/>
            </a:schemeClr>
          </a:solidFill>
        </p:spPr>
        <p:txBody>
          <a:bodyPr wrap="square">
            <a:spAutoFit/>
          </a:bodyPr>
          <a:lstStyle/>
          <a:p>
            <a:pPr algn="just"/>
            <a:r>
              <a:rPr lang="pt-BR" sz="2400" dirty="0">
                <a:latin typeface="Arial" panose="020B0604020202020204" pitchFamily="34" charset="0"/>
                <a:cs typeface="Arial" panose="020B0604020202020204" pitchFamily="34" charset="0"/>
              </a:rPr>
              <a:t>3.12.5 Para fins de tráfego aéreo, “</a:t>
            </a:r>
            <a:r>
              <a:rPr lang="pt-BR" sz="2400" b="1" dirty="0">
                <a:latin typeface="Arial" panose="020B0604020202020204" pitchFamily="34" charset="0"/>
                <a:cs typeface="Arial" panose="020B0604020202020204" pitchFamily="34" charset="0"/>
              </a:rPr>
              <a:t>operação militar</a:t>
            </a:r>
            <a:r>
              <a:rPr lang="pt-BR" sz="2400" dirty="0">
                <a:latin typeface="Arial" panose="020B0604020202020204" pitchFamily="34" charset="0"/>
                <a:cs typeface="Arial" panose="020B0604020202020204" pitchFamily="34" charset="0"/>
              </a:rPr>
              <a:t>” é a operação de aeronave em missão de guerra, de segurança interna ou manobra militar realizada sob responsabilidade direta de autoridade militar competente.</a:t>
            </a:r>
            <a:endParaRPr lang="pt-BR" sz="2400" dirty="0"/>
          </a:p>
        </p:txBody>
      </p:sp>
    </p:spTree>
    <p:extLst>
      <p:ext uri="{BB962C8B-B14F-4D97-AF65-F5344CB8AC3E}">
        <p14:creationId xmlns:p14="http://schemas.microsoft.com/office/powerpoint/2010/main" val="41645721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algn="ctr"/>
            <a:r>
              <a:rPr lang="pt-BR" sz="1600" b="1" dirty="0">
                <a:solidFill>
                  <a:schemeClr val="accent5">
                    <a:lumMod val="75000"/>
                  </a:schemeClr>
                </a:solidFill>
                <a:latin typeface="Arial Black" panose="020B0A04020102020204" pitchFamily="34" charset="0"/>
              </a:rPr>
              <a:t>Prof. Ailton Pinheiro</a:t>
            </a:r>
          </a:p>
        </p:txBody>
      </p:sp>
      <p:pic>
        <p:nvPicPr>
          <p:cNvPr id="12" name="Picture 2" descr="Brevê de Controle de Tráfego Aéreo da Aeronáutica - Asa Artigos Militares"/>
          <p:cNvPicPr>
            <a:picLocks noChangeAspect="1" noChangeArrowheads="1"/>
          </p:cNvPicPr>
          <p:nvPr/>
        </p:nvPicPr>
        <p:blipFill rotWithShape="1">
          <a:blip r:embed="rId3">
            <a:extLst>
              <a:ext uri="{28A0092B-C50C-407E-A947-70E740481C1C}">
                <a14:useLocalDpi xmlns:a14="http://schemas.microsoft.com/office/drawing/2010/main" val="0"/>
              </a:ext>
            </a:extLst>
          </a:blip>
          <a:srcRect l="7270" t="8085" r="7485" b="37531"/>
          <a:stretch/>
        </p:blipFill>
        <p:spPr bwMode="auto">
          <a:xfrm>
            <a:off x="5013889" y="6310648"/>
            <a:ext cx="2164223" cy="519742"/>
          </a:xfrm>
          <a:prstGeom prst="rect">
            <a:avLst/>
          </a:prstGeom>
          <a:noFill/>
          <a:extLst>
            <a:ext uri="{909E8E84-426E-40DD-AFC4-6F175D3DCCD1}">
              <a14:hiddenFill xmlns:a14="http://schemas.microsoft.com/office/drawing/2010/main">
                <a:solidFill>
                  <a:srgbClr val="FFFFFF"/>
                </a:solidFill>
              </a14:hiddenFill>
            </a:ext>
          </a:extLst>
        </p:spPr>
      </p:pic>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 name="Conector reto 12"/>
          <p:cNvCxnSpPr/>
          <p:nvPr/>
        </p:nvCxnSpPr>
        <p:spPr>
          <a:xfrm>
            <a:off x="303740" y="6176963"/>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 name="Título 1"/>
          <p:cNvSpPr>
            <a:spLocks noGrp="1"/>
          </p:cNvSpPr>
          <p:nvPr>
            <p:ph type="title"/>
          </p:nvPr>
        </p:nvSpPr>
        <p:spPr>
          <a:xfrm>
            <a:off x="303740" y="849385"/>
            <a:ext cx="11660732" cy="401191"/>
          </a:xfrm>
        </p:spPr>
        <p:txBody>
          <a:bodyPr>
            <a:noAutofit/>
          </a:bodyPr>
          <a:lstStyle/>
          <a:p>
            <a:pPr algn="ctr"/>
            <a:r>
              <a:rPr lang="pt-BR" sz="2800" b="1" dirty="0">
                <a:latin typeface="Arial Black" panose="020B0A04020102020204" pitchFamily="34" charset="0"/>
              </a:rPr>
              <a:t>SERVIÇOS PARA AERONAVES EM CASO DE EMERGÊNCIA</a:t>
            </a:r>
          </a:p>
        </p:txBody>
      </p:sp>
      <p:sp>
        <p:nvSpPr>
          <p:cNvPr id="10" name="Espaço Reservado para Conteúdo 2"/>
          <p:cNvSpPr txBox="1">
            <a:spLocks/>
          </p:cNvSpPr>
          <p:nvPr/>
        </p:nvSpPr>
        <p:spPr>
          <a:xfrm>
            <a:off x="225702" y="1869141"/>
            <a:ext cx="11526592" cy="258183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pt-BR" sz="2000" dirty="0">
                <a:latin typeface="Arial" panose="020B0604020202020204" pitchFamily="34" charset="0"/>
                <a:cs typeface="Arial" panose="020B0604020202020204" pitchFamily="34" charset="0"/>
              </a:rPr>
              <a:t>3.14.1 As várias circunstâncias em que ocorrem casos de emergência impedem o estabelecimento de procedimentos detalhados e exatos a serem seguidos. Quando o piloto em comando de uma aeronave solicitar o acionamento dos recursos de salvamento e de prestação de socorro, para o atendimento de uma situação de emergência, </a:t>
            </a:r>
            <a:r>
              <a:rPr lang="pt-BR" sz="2000" b="1" dirty="0">
                <a:latin typeface="Arial" panose="020B0604020202020204" pitchFamily="34" charset="0"/>
                <a:cs typeface="Arial" panose="020B0604020202020204" pitchFamily="34" charset="0"/>
              </a:rPr>
              <a:t>caberá ao órgão ATS repassar todos os dados recebidos</a:t>
            </a:r>
            <a:r>
              <a:rPr lang="pt-BR" sz="2000" dirty="0">
                <a:latin typeface="Arial" panose="020B0604020202020204" pitchFamily="34" charset="0"/>
                <a:cs typeface="Arial" panose="020B0604020202020204" pitchFamily="34" charset="0"/>
              </a:rPr>
              <a:t>, referentes à emergência em questão, </a:t>
            </a:r>
            <a:r>
              <a:rPr lang="pt-BR" sz="2000" b="1" dirty="0">
                <a:latin typeface="Arial" panose="020B0604020202020204" pitchFamily="34" charset="0"/>
                <a:cs typeface="Arial" panose="020B0604020202020204" pitchFamily="34" charset="0"/>
              </a:rPr>
              <a:t>à administração aeroportuária</a:t>
            </a:r>
            <a:r>
              <a:rPr lang="pt-BR" sz="2000" dirty="0">
                <a:latin typeface="Arial" panose="020B0604020202020204" pitchFamily="34" charset="0"/>
                <a:cs typeface="Arial" panose="020B0604020202020204" pitchFamily="34" charset="0"/>
              </a:rPr>
              <a:t>, a fim de serem acionados os recursos pertinentes para o atendimento da emergência.</a:t>
            </a:r>
          </a:p>
        </p:txBody>
      </p:sp>
    </p:spTree>
    <p:extLst>
      <p:ext uri="{BB962C8B-B14F-4D97-AF65-F5344CB8AC3E}">
        <p14:creationId xmlns:p14="http://schemas.microsoft.com/office/powerpoint/2010/main" val="4726123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1000"/>
                                        <p:tgtEl>
                                          <p:spTgt spid="10"/>
                                        </p:tgtEl>
                                      </p:cBhvr>
                                    </p:animEffect>
                                    <p:anim calcmode="lin" valueType="num">
                                      <p:cBhvr>
                                        <p:cTn id="14" dur="1000" fill="hold"/>
                                        <p:tgtEl>
                                          <p:spTgt spid="10"/>
                                        </p:tgtEl>
                                        <p:attrNameLst>
                                          <p:attrName>ppt_x</p:attrName>
                                        </p:attrNameLst>
                                      </p:cBhvr>
                                      <p:tavLst>
                                        <p:tav tm="0">
                                          <p:val>
                                            <p:strVal val="#ppt_x"/>
                                          </p:val>
                                        </p:tav>
                                        <p:tav tm="100000">
                                          <p:val>
                                            <p:strVal val="#ppt_x"/>
                                          </p:val>
                                        </p:tav>
                                      </p:tavLst>
                                    </p:anim>
                                    <p:anim calcmode="lin" valueType="num">
                                      <p:cBhvr>
                                        <p:cTn id="15"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0" presetClass="exit" presetSubtype="0" fill="hold" grpId="1" nodeType="clickEffect">
                                  <p:stCondLst>
                                    <p:cond delay="0"/>
                                  </p:stCondLst>
                                  <p:childTnLst>
                                    <p:animEffect transition="out" filter="fade">
                                      <p:cBhvr>
                                        <p:cTn id="19" dur="500"/>
                                        <p:tgtEl>
                                          <p:spTgt spid="10"/>
                                        </p:tgtEl>
                                      </p:cBhvr>
                                    </p:animEffect>
                                    <p:set>
                                      <p:cBhvr>
                                        <p:cTn id="20"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 grpId="0"/>
      <p:bldP spid="10" grpId="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algn="ctr"/>
            <a:r>
              <a:rPr lang="pt-BR" sz="1600" b="1" dirty="0">
                <a:solidFill>
                  <a:schemeClr val="accent5">
                    <a:lumMod val="75000"/>
                  </a:schemeClr>
                </a:solidFill>
                <a:latin typeface="Arial Black" panose="020B0A04020102020204" pitchFamily="34" charset="0"/>
              </a:rPr>
              <a:t>Prof. Ailton Pinheiro</a:t>
            </a:r>
          </a:p>
        </p:txBody>
      </p:sp>
      <p:pic>
        <p:nvPicPr>
          <p:cNvPr id="12" name="Picture 2" descr="Brevê de Controle de Tráfego Aéreo da Aeronáutica - Asa Artigos Militares"/>
          <p:cNvPicPr>
            <a:picLocks noChangeAspect="1" noChangeArrowheads="1"/>
          </p:cNvPicPr>
          <p:nvPr/>
        </p:nvPicPr>
        <p:blipFill rotWithShape="1">
          <a:blip r:embed="rId3">
            <a:extLst>
              <a:ext uri="{28A0092B-C50C-407E-A947-70E740481C1C}">
                <a14:useLocalDpi xmlns:a14="http://schemas.microsoft.com/office/drawing/2010/main" val="0"/>
              </a:ext>
            </a:extLst>
          </a:blip>
          <a:srcRect l="7270" t="8085" r="7485" b="37531"/>
          <a:stretch/>
        </p:blipFill>
        <p:spPr bwMode="auto">
          <a:xfrm>
            <a:off x="5013889" y="6310648"/>
            <a:ext cx="2164223" cy="519742"/>
          </a:xfrm>
          <a:prstGeom prst="rect">
            <a:avLst/>
          </a:prstGeom>
          <a:noFill/>
          <a:extLst>
            <a:ext uri="{909E8E84-426E-40DD-AFC4-6F175D3DCCD1}">
              <a14:hiddenFill xmlns:a14="http://schemas.microsoft.com/office/drawing/2010/main">
                <a:solidFill>
                  <a:srgbClr val="FFFFFF"/>
                </a:solidFill>
              </a14:hiddenFill>
            </a:ext>
          </a:extLst>
        </p:spPr>
      </p:pic>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 name="Conector reto 12"/>
          <p:cNvCxnSpPr/>
          <p:nvPr/>
        </p:nvCxnSpPr>
        <p:spPr>
          <a:xfrm>
            <a:off x="303740" y="6176963"/>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 name="Título 1"/>
          <p:cNvSpPr>
            <a:spLocks noGrp="1"/>
          </p:cNvSpPr>
          <p:nvPr>
            <p:ph type="title"/>
          </p:nvPr>
        </p:nvSpPr>
        <p:spPr>
          <a:xfrm>
            <a:off x="303740" y="849385"/>
            <a:ext cx="11660732" cy="401191"/>
          </a:xfrm>
        </p:spPr>
        <p:txBody>
          <a:bodyPr>
            <a:noAutofit/>
          </a:bodyPr>
          <a:lstStyle/>
          <a:p>
            <a:pPr algn="ctr"/>
            <a:r>
              <a:rPr lang="pt-BR" sz="2800" b="1" dirty="0">
                <a:latin typeface="Arial Black" panose="020B0A04020102020204" pitchFamily="34" charset="0"/>
              </a:rPr>
              <a:t>SERVIÇOS PARA AERONAVES EM CASO DE EMERGÊNCIA</a:t>
            </a:r>
          </a:p>
        </p:txBody>
      </p:sp>
      <p:sp>
        <p:nvSpPr>
          <p:cNvPr id="10" name="Espaço Reservado para Conteúdo 2"/>
          <p:cNvSpPr txBox="1">
            <a:spLocks/>
          </p:cNvSpPr>
          <p:nvPr/>
        </p:nvSpPr>
        <p:spPr>
          <a:xfrm>
            <a:off x="370810" y="1384261"/>
            <a:ext cx="11526592" cy="90174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pt-BR" sz="2000" dirty="0">
                <a:latin typeface="Arial" panose="020B0604020202020204" pitchFamily="34" charset="0"/>
                <a:cs typeface="Arial" panose="020B0604020202020204" pitchFamily="34" charset="0"/>
              </a:rPr>
              <a:t>3.14.2 Será dada maior atenção, assistência e prioridade a uma aeronave, que se saiba ou se suspeite estar em emergência, inclusive sujeita à interferência ilícita, sobre outras aeronaves, de acordo com as circunstâncias.</a:t>
            </a:r>
          </a:p>
        </p:txBody>
      </p:sp>
      <p:sp>
        <p:nvSpPr>
          <p:cNvPr id="14" name="Espaço Reservado para Conteúdo 3"/>
          <p:cNvSpPr txBox="1">
            <a:spLocks/>
          </p:cNvSpPr>
          <p:nvPr/>
        </p:nvSpPr>
        <p:spPr>
          <a:xfrm>
            <a:off x="379052" y="2370960"/>
            <a:ext cx="11433896" cy="2904261"/>
          </a:xfrm>
          <a:prstGeom prst="rect">
            <a:avLst/>
          </a:prstGeom>
        </p:spPr>
        <p:style>
          <a:lnRef idx="0">
            <a:schemeClr val="accent1"/>
          </a:lnRef>
          <a:fillRef idx="3">
            <a:schemeClr val="accent1"/>
          </a:fillRef>
          <a:effectRef idx="3">
            <a:schemeClr val="accent1"/>
          </a:effectRef>
          <a:fontRef idx="minor">
            <a:schemeClr val="lt1"/>
          </a:fontRef>
        </p:style>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pt-BR" sz="2000" dirty="0">
                <a:latin typeface="Arial" panose="020B0604020202020204" pitchFamily="34" charset="0"/>
                <a:cs typeface="Arial" panose="020B0604020202020204" pitchFamily="34" charset="0"/>
              </a:rPr>
              <a:t>NOTA: Para indicar que se encontra em emergência, uma aeronave equipada com um sistema de enlace de dados e/ou um transponder SSR deve, se for praticável, operar tal equipamento da seguinte forma:</a:t>
            </a:r>
          </a:p>
          <a:p>
            <a:pPr marL="0" indent="0" algn="just">
              <a:buNone/>
            </a:pPr>
            <a:r>
              <a:rPr lang="pt-BR" sz="2000" dirty="0">
                <a:latin typeface="Arial" panose="020B0604020202020204" pitchFamily="34" charset="0"/>
                <a:cs typeface="Arial" panose="020B0604020202020204" pitchFamily="34" charset="0"/>
              </a:rPr>
              <a:t>a) em modo A, Código 7700;</a:t>
            </a:r>
          </a:p>
          <a:p>
            <a:pPr marL="0" indent="0" algn="just">
              <a:buNone/>
            </a:pPr>
            <a:r>
              <a:rPr lang="pt-BR" sz="2000" dirty="0">
                <a:latin typeface="Arial" panose="020B0604020202020204" pitchFamily="34" charset="0"/>
                <a:cs typeface="Arial" panose="020B0604020202020204" pitchFamily="34" charset="0"/>
              </a:rPr>
              <a:t>b) em modo A, Código 7500, para indicar em forma específica que está sendo sujeita à interferência ilícita;</a:t>
            </a:r>
          </a:p>
          <a:p>
            <a:pPr marL="0" indent="0" algn="just">
              <a:buNone/>
            </a:pPr>
            <a:r>
              <a:rPr lang="pt-BR" sz="2000" dirty="0">
                <a:latin typeface="Arial" panose="020B0604020202020204" pitchFamily="34" charset="0"/>
                <a:cs typeface="Arial" panose="020B0604020202020204" pitchFamily="34" charset="0"/>
              </a:rPr>
              <a:t>c) ativar a capacidade de emergência ou urgência apropriada do ADS-B ou ADS- C; e/ou</a:t>
            </a:r>
          </a:p>
          <a:p>
            <a:pPr marL="0" indent="0" algn="just">
              <a:buNone/>
            </a:pPr>
            <a:r>
              <a:rPr lang="pt-BR" sz="2000" dirty="0">
                <a:latin typeface="Arial" panose="020B0604020202020204" pitchFamily="34" charset="0"/>
                <a:cs typeface="Arial" panose="020B0604020202020204" pitchFamily="34" charset="0"/>
              </a:rPr>
              <a:t>d) transmitir a mensagem de emergência apropriada por CPDLC.</a:t>
            </a:r>
          </a:p>
        </p:txBody>
      </p:sp>
      <p:sp>
        <p:nvSpPr>
          <p:cNvPr id="15" name="Espaço Reservado para Conteúdo 2"/>
          <p:cNvSpPr txBox="1">
            <a:spLocks/>
          </p:cNvSpPr>
          <p:nvPr/>
        </p:nvSpPr>
        <p:spPr>
          <a:xfrm>
            <a:off x="286356" y="5408908"/>
            <a:ext cx="11526592" cy="90174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pt-BR" sz="2000" dirty="0">
                <a:latin typeface="Arial" panose="020B0604020202020204" pitchFamily="34" charset="0"/>
                <a:cs typeface="Arial" panose="020B0604020202020204" pitchFamily="34" charset="0"/>
              </a:rPr>
              <a:t>3.14.3 No caso de uma emergência, nas comunicações entre órgãos ATS e aeronaves, devem ser observados os princípios relativos a fatores humanos.</a:t>
            </a:r>
          </a:p>
        </p:txBody>
      </p:sp>
    </p:spTree>
    <p:extLst>
      <p:ext uri="{BB962C8B-B14F-4D97-AF65-F5344CB8AC3E}">
        <p14:creationId xmlns:p14="http://schemas.microsoft.com/office/powerpoint/2010/main" val="3784847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fade">
                                      <p:cBhvr>
                                        <p:cTn id="14" dur="1000"/>
                                        <p:tgtEl>
                                          <p:spTgt spid="14"/>
                                        </p:tgtEl>
                                      </p:cBhvr>
                                    </p:animEffect>
                                    <p:anim calcmode="lin" valueType="num">
                                      <p:cBhvr>
                                        <p:cTn id="15" dur="1000" fill="hold"/>
                                        <p:tgtEl>
                                          <p:spTgt spid="14"/>
                                        </p:tgtEl>
                                        <p:attrNameLst>
                                          <p:attrName>ppt_x</p:attrName>
                                        </p:attrNameLst>
                                      </p:cBhvr>
                                      <p:tavLst>
                                        <p:tav tm="0">
                                          <p:val>
                                            <p:strVal val="#ppt_x"/>
                                          </p:val>
                                        </p:tav>
                                        <p:tav tm="100000">
                                          <p:val>
                                            <p:strVal val="#ppt_x"/>
                                          </p:val>
                                        </p:tav>
                                      </p:tavLst>
                                    </p:anim>
                                    <p:anim calcmode="lin" valueType="num">
                                      <p:cBhvr>
                                        <p:cTn id="16"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1000"/>
                                        <p:tgtEl>
                                          <p:spTgt spid="15"/>
                                        </p:tgtEl>
                                      </p:cBhvr>
                                    </p:animEffect>
                                    <p:anim calcmode="lin" valueType="num">
                                      <p:cBhvr>
                                        <p:cTn id="22" dur="1000" fill="hold"/>
                                        <p:tgtEl>
                                          <p:spTgt spid="15"/>
                                        </p:tgtEl>
                                        <p:attrNameLst>
                                          <p:attrName>ppt_x</p:attrName>
                                        </p:attrNameLst>
                                      </p:cBhvr>
                                      <p:tavLst>
                                        <p:tav tm="0">
                                          <p:val>
                                            <p:strVal val="#ppt_x"/>
                                          </p:val>
                                        </p:tav>
                                        <p:tav tm="100000">
                                          <p:val>
                                            <p:strVal val="#ppt_x"/>
                                          </p:val>
                                        </p:tav>
                                      </p:tavLst>
                                    </p:anim>
                                    <p:anim calcmode="lin" valueType="num">
                                      <p:cBhvr>
                                        <p:cTn id="23"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0" presetClass="exit" presetSubtype="0" fill="hold" grpId="1" nodeType="clickEffect">
                                  <p:stCondLst>
                                    <p:cond delay="0"/>
                                  </p:stCondLst>
                                  <p:childTnLst>
                                    <p:animEffect transition="out" filter="fade">
                                      <p:cBhvr>
                                        <p:cTn id="27" dur="500"/>
                                        <p:tgtEl>
                                          <p:spTgt spid="10"/>
                                        </p:tgtEl>
                                      </p:cBhvr>
                                    </p:animEffect>
                                    <p:set>
                                      <p:cBhvr>
                                        <p:cTn id="28" dur="1" fill="hold">
                                          <p:stCondLst>
                                            <p:cond delay="499"/>
                                          </p:stCondLst>
                                        </p:cTn>
                                        <p:tgtEl>
                                          <p:spTgt spid="10"/>
                                        </p:tgtEl>
                                        <p:attrNameLst>
                                          <p:attrName>style.visibility</p:attrName>
                                        </p:attrNameLst>
                                      </p:cBhvr>
                                      <p:to>
                                        <p:strVal val="hidden"/>
                                      </p:to>
                                    </p:set>
                                  </p:childTnLst>
                                </p:cTn>
                              </p:par>
                              <p:par>
                                <p:cTn id="29" presetID="10" presetClass="exit" presetSubtype="0" fill="hold" grpId="1" nodeType="withEffect">
                                  <p:stCondLst>
                                    <p:cond delay="0"/>
                                  </p:stCondLst>
                                  <p:childTnLst>
                                    <p:animEffect transition="out" filter="fade">
                                      <p:cBhvr>
                                        <p:cTn id="30" dur="500"/>
                                        <p:tgtEl>
                                          <p:spTgt spid="14"/>
                                        </p:tgtEl>
                                      </p:cBhvr>
                                    </p:animEffect>
                                    <p:set>
                                      <p:cBhvr>
                                        <p:cTn id="31" dur="1" fill="hold">
                                          <p:stCondLst>
                                            <p:cond delay="499"/>
                                          </p:stCondLst>
                                        </p:cTn>
                                        <p:tgtEl>
                                          <p:spTgt spid="14"/>
                                        </p:tgtEl>
                                        <p:attrNameLst>
                                          <p:attrName>style.visibility</p:attrName>
                                        </p:attrNameLst>
                                      </p:cBhvr>
                                      <p:to>
                                        <p:strVal val="hidden"/>
                                      </p:to>
                                    </p:set>
                                  </p:childTnLst>
                                </p:cTn>
                              </p:par>
                              <p:par>
                                <p:cTn id="32" presetID="10" presetClass="exit" presetSubtype="0" fill="hold" grpId="1" nodeType="withEffect">
                                  <p:stCondLst>
                                    <p:cond delay="0"/>
                                  </p:stCondLst>
                                  <p:childTnLst>
                                    <p:animEffect transition="out" filter="fade">
                                      <p:cBhvr>
                                        <p:cTn id="33" dur="500"/>
                                        <p:tgtEl>
                                          <p:spTgt spid="15"/>
                                        </p:tgtEl>
                                      </p:cBhvr>
                                    </p:animEffect>
                                    <p:set>
                                      <p:cBhvr>
                                        <p:cTn id="34" dur="1" fill="hold">
                                          <p:stCondLst>
                                            <p:cond delay="499"/>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0" grpId="1"/>
      <p:bldP spid="14" grpId="0" animBg="1"/>
      <p:bldP spid="14" grpId="1" animBg="1"/>
      <p:bldP spid="15" grpId="0"/>
      <p:bldP spid="15" grpId="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algn="ctr"/>
            <a:r>
              <a:rPr lang="pt-BR" sz="1600" b="1" dirty="0">
                <a:solidFill>
                  <a:schemeClr val="accent5">
                    <a:lumMod val="75000"/>
                  </a:schemeClr>
                </a:solidFill>
                <a:latin typeface="Arial Black" panose="020B0A04020102020204" pitchFamily="34" charset="0"/>
              </a:rPr>
              <a:t>Prof. Ailton Pinheiro</a:t>
            </a:r>
          </a:p>
        </p:txBody>
      </p:sp>
      <p:pic>
        <p:nvPicPr>
          <p:cNvPr id="12" name="Picture 2" descr="Brevê de Controle de Tráfego Aéreo da Aeronáutica - Asa Artigos Militares"/>
          <p:cNvPicPr>
            <a:picLocks noChangeAspect="1" noChangeArrowheads="1"/>
          </p:cNvPicPr>
          <p:nvPr/>
        </p:nvPicPr>
        <p:blipFill rotWithShape="1">
          <a:blip r:embed="rId3">
            <a:extLst>
              <a:ext uri="{28A0092B-C50C-407E-A947-70E740481C1C}">
                <a14:useLocalDpi xmlns:a14="http://schemas.microsoft.com/office/drawing/2010/main" val="0"/>
              </a:ext>
            </a:extLst>
          </a:blip>
          <a:srcRect l="7270" t="8085" r="7485" b="37531"/>
          <a:stretch/>
        </p:blipFill>
        <p:spPr bwMode="auto">
          <a:xfrm>
            <a:off x="5013889" y="6310648"/>
            <a:ext cx="2164223" cy="519742"/>
          </a:xfrm>
          <a:prstGeom prst="rect">
            <a:avLst/>
          </a:prstGeom>
          <a:noFill/>
          <a:extLst>
            <a:ext uri="{909E8E84-426E-40DD-AFC4-6F175D3DCCD1}">
              <a14:hiddenFill xmlns:a14="http://schemas.microsoft.com/office/drawing/2010/main">
                <a:solidFill>
                  <a:srgbClr val="FFFFFF"/>
                </a:solidFill>
              </a14:hiddenFill>
            </a:ext>
          </a:extLst>
        </p:spPr>
      </p:pic>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 name="Conector reto 12"/>
          <p:cNvCxnSpPr/>
          <p:nvPr/>
        </p:nvCxnSpPr>
        <p:spPr>
          <a:xfrm>
            <a:off x="303740" y="6176963"/>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 name="Título 1"/>
          <p:cNvSpPr>
            <a:spLocks noGrp="1"/>
          </p:cNvSpPr>
          <p:nvPr>
            <p:ph type="title"/>
          </p:nvPr>
        </p:nvSpPr>
        <p:spPr>
          <a:xfrm>
            <a:off x="303740" y="849385"/>
            <a:ext cx="11660732" cy="401191"/>
          </a:xfrm>
        </p:spPr>
        <p:txBody>
          <a:bodyPr>
            <a:noAutofit/>
          </a:bodyPr>
          <a:lstStyle/>
          <a:p>
            <a:pPr algn="ctr"/>
            <a:r>
              <a:rPr lang="pt-BR" sz="2800" b="1" dirty="0">
                <a:latin typeface="Arial Black" panose="020B0A04020102020204" pitchFamily="34" charset="0"/>
              </a:rPr>
              <a:t>SERVIÇOS PARA AERONAVES EM CASO DE EMERGÊNCIA</a:t>
            </a:r>
          </a:p>
        </p:txBody>
      </p:sp>
      <p:sp>
        <p:nvSpPr>
          <p:cNvPr id="3" name="Espaço Reservado para Conteúdo 2"/>
          <p:cNvSpPr>
            <a:spLocks noGrp="1"/>
          </p:cNvSpPr>
          <p:nvPr>
            <p:ph idx="1"/>
          </p:nvPr>
        </p:nvSpPr>
        <p:spPr>
          <a:xfrm>
            <a:off x="303740" y="1384260"/>
            <a:ext cx="11526592" cy="727713"/>
          </a:xfrm>
        </p:spPr>
        <p:txBody>
          <a:bodyPr>
            <a:noAutofit/>
          </a:bodyPr>
          <a:lstStyle/>
          <a:p>
            <a:pPr marL="0" indent="0" algn="just">
              <a:buNone/>
            </a:pPr>
            <a:r>
              <a:rPr lang="pt-BR" sz="2000" b="1" dirty="0">
                <a:latin typeface="Arial" panose="020B0604020202020204" pitchFamily="34" charset="0"/>
                <a:cs typeface="Arial" panose="020B0604020202020204" pitchFamily="34" charset="0"/>
              </a:rPr>
              <a:t>3.14.4 MEDIDAS A SEREM ADOTADAS PELA AERONAVE NA CONDIÇÃO DE SOCORRO OU URGÊNCIA </a:t>
            </a:r>
          </a:p>
        </p:txBody>
      </p:sp>
      <p:sp>
        <p:nvSpPr>
          <p:cNvPr id="10" name="Espaço Reservado para Conteúdo 2"/>
          <p:cNvSpPr txBox="1">
            <a:spLocks/>
          </p:cNvSpPr>
          <p:nvPr/>
        </p:nvSpPr>
        <p:spPr>
          <a:xfrm>
            <a:off x="332704" y="1965575"/>
            <a:ext cx="11526592" cy="268143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pt-BR" sz="1800" dirty="0">
                <a:latin typeface="Arial" panose="020B0604020202020204" pitchFamily="34" charset="0"/>
                <a:cs typeface="Arial" panose="020B0604020202020204" pitchFamily="34" charset="0"/>
              </a:rPr>
              <a:t>3.14.4.1 A aeronave em emergência deverá transmitir as mensagens radiotelefônicas precedidas pelas expressões </a:t>
            </a:r>
            <a:r>
              <a:rPr lang="pt-BR" sz="1800" b="1" dirty="0">
                <a:latin typeface="Arial" panose="020B0604020202020204" pitchFamily="34" charset="0"/>
                <a:cs typeface="Arial" panose="020B0604020202020204" pitchFamily="34" charset="0"/>
              </a:rPr>
              <a:t>MAYDAY</a:t>
            </a:r>
            <a:r>
              <a:rPr lang="pt-BR" sz="1800" dirty="0">
                <a:latin typeface="Arial" panose="020B0604020202020204" pitchFamily="34" charset="0"/>
                <a:cs typeface="Arial" panose="020B0604020202020204" pitchFamily="34" charset="0"/>
              </a:rPr>
              <a:t> ou </a:t>
            </a:r>
            <a:r>
              <a:rPr lang="pt-BR" sz="1800" b="1" dirty="0">
                <a:latin typeface="Arial" panose="020B0604020202020204" pitchFamily="34" charset="0"/>
                <a:cs typeface="Arial" panose="020B0604020202020204" pitchFamily="34" charset="0"/>
              </a:rPr>
              <a:t>PAN, PAN</a:t>
            </a:r>
            <a:r>
              <a:rPr lang="pt-BR" sz="1800" dirty="0">
                <a:latin typeface="Arial" panose="020B0604020202020204" pitchFamily="34" charset="0"/>
                <a:cs typeface="Arial" panose="020B0604020202020204" pitchFamily="34" charset="0"/>
              </a:rPr>
              <a:t>, respectivamente, nas situações de </a:t>
            </a:r>
            <a:r>
              <a:rPr lang="pt-BR" sz="1800" b="1" dirty="0">
                <a:latin typeface="Arial" panose="020B0604020202020204" pitchFamily="34" charset="0"/>
                <a:cs typeface="Arial" panose="020B0604020202020204" pitchFamily="34" charset="0"/>
              </a:rPr>
              <a:t>socorro</a:t>
            </a:r>
            <a:r>
              <a:rPr lang="pt-BR" sz="1800" dirty="0">
                <a:latin typeface="Arial" panose="020B0604020202020204" pitchFamily="34" charset="0"/>
                <a:cs typeface="Arial" panose="020B0604020202020204" pitchFamily="34" charset="0"/>
              </a:rPr>
              <a:t> ou de </a:t>
            </a:r>
            <a:r>
              <a:rPr lang="pt-BR" sz="1800" b="1" dirty="0">
                <a:latin typeface="Arial" panose="020B0604020202020204" pitchFamily="34" charset="0"/>
                <a:cs typeface="Arial" panose="020B0604020202020204" pitchFamily="34" charset="0"/>
              </a:rPr>
              <a:t>urgência</a:t>
            </a:r>
            <a:r>
              <a:rPr lang="pt-BR" sz="1800" dirty="0">
                <a:latin typeface="Arial" panose="020B0604020202020204" pitchFamily="34" charset="0"/>
                <a:cs typeface="Arial" panose="020B0604020202020204" pitchFamily="34" charset="0"/>
              </a:rPr>
              <a:t>, de preferência pronunciadas três vezes, e: </a:t>
            </a:r>
          </a:p>
          <a:p>
            <a:pPr marL="457200" indent="-457200" algn="just">
              <a:buAutoNum type="alphaLcParenR"/>
            </a:pPr>
            <a:r>
              <a:rPr lang="pt-BR" sz="1800" dirty="0">
                <a:latin typeface="Arial" panose="020B0604020202020204" pitchFamily="34" charset="0"/>
                <a:cs typeface="Arial" panose="020B0604020202020204" pitchFamily="34" charset="0"/>
              </a:rPr>
              <a:t>utilizar a frequência </a:t>
            </a:r>
            <a:r>
              <a:rPr lang="pt-BR" sz="1800" dirty="0" err="1">
                <a:latin typeface="Arial" panose="020B0604020202020204" pitchFamily="34" charset="0"/>
                <a:cs typeface="Arial" panose="020B0604020202020204" pitchFamily="34" charset="0"/>
              </a:rPr>
              <a:t>ar-terra</a:t>
            </a:r>
            <a:r>
              <a:rPr lang="pt-BR" sz="1800" dirty="0">
                <a:latin typeface="Arial" panose="020B0604020202020204" pitchFamily="34" charset="0"/>
                <a:cs typeface="Arial" panose="020B0604020202020204" pitchFamily="34" charset="0"/>
              </a:rPr>
              <a:t> utilizada no momento </a:t>
            </a:r>
            <a:r>
              <a:rPr lang="pt-BR" sz="1800" b="1" u="sng" dirty="0">
                <a:latin typeface="Arial" panose="020B0604020202020204" pitchFamily="34" charset="0"/>
                <a:cs typeface="Arial" panose="020B0604020202020204" pitchFamily="34" charset="0"/>
              </a:rPr>
              <a:t>ou</a:t>
            </a:r>
            <a:r>
              <a:rPr lang="pt-BR" sz="1800" dirty="0">
                <a:latin typeface="Arial" panose="020B0604020202020204" pitchFamily="34" charset="0"/>
                <a:cs typeface="Arial" panose="020B0604020202020204" pitchFamily="34" charset="0"/>
              </a:rPr>
              <a:t> a frequência de emergência 121.5 MHz; e </a:t>
            </a:r>
          </a:p>
          <a:p>
            <a:pPr marL="457200" indent="-457200" algn="just">
              <a:buAutoNum type="alphaLcParenR"/>
            </a:pPr>
            <a:r>
              <a:rPr lang="pt-BR" sz="1800" dirty="0">
                <a:latin typeface="Arial" panose="020B0604020202020204" pitchFamily="34" charset="0"/>
                <a:cs typeface="Arial" panose="020B0604020202020204" pitchFamily="34" charset="0"/>
              </a:rPr>
              <a:t>enviar, na medida do possível, os seguintes elementos, falados de modo claro e, se possível, na seguinte ordem: </a:t>
            </a:r>
          </a:p>
          <a:p>
            <a:pPr marL="631825" indent="-268288" algn="just">
              <a:spcBef>
                <a:spcPts val="0"/>
              </a:spcBef>
              <a:buAutoNum type="arabicParenR"/>
            </a:pPr>
            <a:r>
              <a:rPr lang="pt-BR" sz="1800" dirty="0">
                <a:latin typeface="Arial" panose="020B0604020202020204" pitchFamily="34" charset="0"/>
                <a:cs typeface="Arial" panose="020B0604020202020204" pitchFamily="34" charset="0"/>
              </a:rPr>
              <a:t>órgão ATS (se as circunstâncias permitirem); </a:t>
            </a:r>
          </a:p>
          <a:p>
            <a:pPr marL="631825" indent="-268288" algn="just">
              <a:spcBef>
                <a:spcPts val="0"/>
              </a:spcBef>
              <a:buAutoNum type="arabicParenR"/>
            </a:pPr>
            <a:r>
              <a:rPr lang="pt-BR" sz="1800" dirty="0">
                <a:latin typeface="Arial" panose="020B0604020202020204" pitchFamily="34" charset="0"/>
                <a:cs typeface="Arial" panose="020B0604020202020204" pitchFamily="34" charset="0"/>
              </a:rPr>
              <a:t>identificação da aeronave; </a:t>
            </a:r>
          </a:p>
          <a:p>
            <a:pPr marL="631825" indent="-268288" algn="just">
              <a:spcBef>
                <a:spcPts val="0"/>
              </a:spcBef>
              <a:buAutoNum type="arabicParenR"/>
            </a:pPr>
            <a:r>
              <a:rPr lang="pt-BR" sz="1800" dirty="0">
                <a:latin typeface="Arial" panose="020B0604020202020204" pitchFamily="34" charset="0"/>
                <a:cs typeface="Arial" panose="020B0604020202020204" pitchFamily="34" charset="0"/>
              </a:rPr>
              <a:t>natureza da condição da emergência; </a:t>
            </a:r>
          </a:p>
        </p:txBody>
      </p:sp>
      <p:sp>
        <p:nvSpPr>
          <p:cNvPr id="14" name="Espaço Reservado para Conteúdo 3"/>
          <p:cNvSpPr txBox="1">
            <a:spLocks/>
          </p:cNvSpPr>
          <p:nvPr/>
        </p:nvSpPr>
        <p:spPr>
          <a:xfrm>
            <a:off x="417158" y="4625910"/>
            <a:ext cx="11433896" cy="602410"/>
          </a:xfrm>
          <a:prstGeom prst="rect">
            <a:avLst/>
          </a:prstGeom>
        </p:spPr>
        <p:style>
          <a:lnRef idx="0">
            <a:schemeClr val="accent1"/>
          </a:lnRef>
          <a:fillRef idx="3">
            <a:schemeClr val="accent1"/>
          </a:fillRef>
          <a:effectRef idx="3">
            <a:schemeClr val="accent1"/>
          </a:effectRef>
          <a:fontRef idx="minor">
            <a:schemeClr val="lt1"/>
          </a:fontRef>
        </p:style>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pt-BR" sz="1800" dirty="0">
                <a:latin typeface="Arial" panose="020B0604020202020204" pitchFamily="34" charset="0"/>
                <a:cs typeface="Arial" panose="020B0604020202020204" pitchFamily="34" charset="0"/>
              </a:rPr>
              <a:t>NOTA: O termo “</a:t>
            </a:r>
            <a:r>
              <a:rPr lang="pt-BR" sz="1800" dirty="0" err="1">
                <a:latin typeface="Arial" panose="020B0604020202020204" pitchFamily="34" charset="0"/>
                <a:cs typeface="Arial" panose="020B0604020202020204" pitchFamily="34" charset="0"/>
              </a:rPr>
              <a:t>Mayday</a:t>
            </a:r>
            <a:r>
              <a:rPr lang="pt-BR" sz="1800" dirty="0">
                <a:latin typeface="Arial" panose="020B0604020202020204" pitchFamily="34" charset="0"/>
                <a:cs typeface="Arial" panose="020B0604020202020204" pitchFamily="34" charset="0"/>
              </a:rPr>
              <a:t> Combustível” pode, também, ser usado para descrever a natureza da condição de emergência. </a:t>
            </a:r>
          </a:p>
        </p:txBody>
      </p:sp>
      <p:sp>
        <p:nvSpPr>
          <p:cNvPr id="15" name="Espaço Reservado para Conteúdo 2"/>
          <p:cNvSpPr txBox="1">
            <a:spLocks/>
          </p:cNvSpPr>
          <p:nvPr/>
        </p:nvSpPr>
        <p:spPr>
          <a:xfrm>
            <a:off x="772984" y="5341561"/>
            <a:ext cx="11526592" cy="72216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spcBef>
                <a:spcPts val="0"/>
              </a:spcBef>
              <a:buNone/>
            </a:pPr>
            <a:r>
              <a:rPr lang="pt-BR" sz="1800" dirty="0">
                <a:latin typeface="Arial" panose="020B0604020202020204" pitchFamily="34" charset="0"/>
                <a:cs typeface="Arial" panose="020B0604020202020204" pitchFamily="34" charset="0"/>
              </a:rPr>
              <a:t>4) intenção da pessoa no comando; </a:t>
            </a:r>
          </a:p>
          <a:p>
            <a:pPr marL="0" indent="0" algn="just">
              <a:spcBef>
                <a:spcPts val="0"/>
              </a:spcBef>
              <a:buNone/>
            </a:pPr>
            <a:r>
              <a:rPr lang="pt-BR" sz="1800" dirty="0">
                <a:latin typeface="Arial" panose="020B0604020202020204" pitchFamily="34" charset="0"/>
                <a:cs typeface="Arial" panose="020B0604020202020204" pitchFamily="34" charset="0"/>
              </a:rPr>
              <a:t>5) posição atual, nível (ou seja, nível de voo e altitude, se pertinente) e rumo; e</a:t>
            </a:r>
          </a:p>
          <a:p>
            <a:pPr marL="0" indent="0" algn="just">
              <a:spcBef>
                <a:spcPts val="0"/>
              </a:spcBef>
              <a:buNone/>
            </a:pPr>
            <a:r>
              <a:rPr lang="pt-BR" sz="1800" dirty="0">
                <a:latin typeface="Arial" panose="020B0604020202020204" pitchFamily="34" charset="0"/>
                <a:cs typeface="Arial" panose="020B0604020202020204" pitchFamily="34" charset="0"/>
              </a:rPr>
              <a:t>6) qualquer outra informação útil.</a:t>
            </a:r>
          </a:p>
        </p:txBody>
      </p:sp>
    </p:spTree>
    <p:extLst>
      <p:ext uri="{BB962C8B-B14F-4D97-AF65-F5344CB8AC3E}">
        <p14:creationId xmlns:p14="http://schemas.microsoft.com/office/powerpoint/2010/main" val="25595902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10">
                                            <p:txEl>
                                              <p:pRg st="0" end="0"/>
                                            </p:txEl>
                                          </p:spTgt>
                                        </p:tgtEl>
                                        <p:attrNameLst>
                                          <p:attrName>style.visibility</p:attrName>
                                        </p:attrNameLst>
                                      </p:cBhvr>
                                      <p:to>
                                        <p:strVal val="visible"/>
                                      </p:to>
                                    </p:set>
                                    <p:animEffect transition="in" filter="fade">
                                      <p:cBhvr>
                                        <p:cTn id="13" dur="1000"/>
                                        <p:tgtEl>
                                          <p:spTgt spid="10">
                                            <p:txEl>
                                              <p:pRg st="0" end="0"/>
                                            </p:txEl>
                                          </p:spTgt>
                                        </p:tgtEl>
                                      </p:cBhvr>
                                    </p:animEffect>
                                    <p:anim calcmode="lin" valueType="num">
                                      <p:cBhvr>
                                        <p:cTn id="14" dur="10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10">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10">
                                            <p:txEl>
                                              <p:pRg st="1" end="1"/>
                                            </p:txEl>
                                          </p:spTgt>
                                        </p:tgtEl>
                                        <p:attrNameLst>
                                          <p:attrName>style.visibility</p:attrName>
                                        </p:attrNameLst>
                                      </p:cBhvr>
                                      <p:to>
                                        <p:strVal val="visible"/>
                                      </p:to>
                                    </p:set>
                                    <p:animEffect transition="in" filter="fade">
                                      <p:cBhvr>
                                        <p:cTn id="20" dur="1000"/>
                                        <p:tgtEl>
                                          <p:spTgt spid="10">
                                            <p:txEl>
                                              <p:pRg st="1" end="1"/>
                                            </p:txEl>
                                          </p:spTgt>
                                        </p:tgtEl>
                                      </p:cBhvr>
                                    </p:animEffect>
                                    <p:anim calcmode="lin" valueType="num">
                                      <p:cBhvr>
                                        <p:cTn id="21" dur="1000" fill="hold"/>
                                        <p:tgtEl>
                                          <p:spTgt spid="10">
                                            <p:txEl>
                                              <p:pRg st="1" end="1"/>
                                            </p:txEl>
                                          </p:spTgt>
                                        </p:tgtEl>
                                        <p:attrNameLst>
                                          <p:attrName>ppt_x</p:attrName>
                                        </p:attrNameLst>
                                      </p:cBhvr>
                                      <p:tavLst>
                                        <p:tav tm="0">
                                          <p:val>
                                            <p:strVal val="#ppt_x"/>
                                          </p:val>
                                        </p:tav>
                                        <p:tav tm="100000">
                                          <p:val>
                                            <p:strVal val="#ppt_x"/>
                                          </p:val>
                                        </p:tav>
                                      </p:tavLst>
                                    </p:anim>
                                    <p:anim calcmode="lin" valueType="num">
                                      <p:cBhvr>
                                        <p:cTn id="22" dur="1000" fill="hold"/>
                                        <p:tgtEl>
                                          <p:spTgt spid="10">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10">
                                            <p:txEl>
                                              <p:pRg st="2" end="2"/>
                                            </p:txEl>
                                          </p:spTgt>
                                        </p:tgtEl>
                                        <p:attrNameLst>
                                          <p:attrName>style.visibility</p:attrName>
                                        </p:attrNameLst>
                                      </p:cBhvr>
                                      <p:to>
                                        <p:strVal val="visible"/>
                                      </p:to>
                                    </p:set>
                                    <p:animEffect transition="in" filter="fade">
                                      <p:cBhvr>
                                        <p:cTn id="27" dur="1000"/>
                                        <p:tgtEl>
                                          <p:spTgt spid="10">
                                            <p:txEl>
                                              <p:pRg st="2" end="2"/>
                                            </p:txEl>
                                          </p:spTgt>
                                        </p:tgtEl>
                                      </p:cBhvr>
                                    </p:animEffect>
                                    <p:anim calcmode="lin" valueType="num">
                                      <p:cBhvr>
                                        <p:cTn id="28" dur="1000" fill="hold"/>
                                        <p:tgtEl>
                                          <p:spTgt spid="10">
                                            <p:txEl>
                                              <p:pRg st="2" end="2"/>
                                            </p:txEl>
                                          </p:spTgt>
                                        </p:tgtEl>
                                        <p:attrNameLst>
                                          <p:attrName>ppt_x</p:attrName>
                                        </p:attrNameLst>
                                      </p:cBhvr>
                                      <p:tavLst>
                                        <p:tav tm="0">
                                          <p:val>
                                            <p:strVal val="#ppt_x"/>
                                          </p:val>
                                        </p:tav>
                                        <p:tav tm="100000">
                                          <p:val>
                                            <p:strVal val="#ppt_x"/>
                                          </p:val>
                                        </p:tav>
                                      </p:tavLst>
                                    </p:anim>
                                    <p:anim calcmode="lin" valueType="num">
                                      <p:cBhvr>
                                        <p:cTn id="29" dur="1000" fill="hold"/>
                                        <p:tgtEl>
                                          <p:spTgt spid="10">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10">
                                            <p:txEl>
                                              <p:pRg st="3" end="3"/>
                                            </p:txEl>
                                          </p:spTgt>
                                        </p:tgtEl>
                                        <p:attrNameLst>
                                          <p:attrName>style.visibility</p:attrName>
                                        </p:attrNameLst>
                                      </p:cBhvr>
                                      <p:to>
                                        <p:strVal val="visible"/>
                                      </p:to>
                                    </p:set>
                                    <p:animEffect transition="in" filter="fade">
                                      <p:cBhvr>
                                        <p:cTn id="34" dur="1000"/>
                                        <p:tgtEl>
                                          <p:spTgt spid="10">
                                            <p:txEl>
                                              <p:pRg st="3" end="3"/>
                                            </p:txEl>
                                          </p:spTgt>
                                        </p:tgtEl>
                                      </p:cBhvr>
                                    </p:animEffect>
                                    <p:anim calcmode="lin" valueType="num">
                                      <p:cBhvr>
                                        <p:cTn id="35" dur="1000" fill="hold"/>
                                        <p:tgtEl>
                                          <p:spTgt spid="10">
                                            <p:txEl>
                                              <p:pRg st="3" end="3"/>
                                            </p:txEl>
                                          </p:spTgt>
                                        </p:tgtEl>
                                        <p:attrNameLst>
                                          <p:attrName>ppt_x</p:attrName>
                                        </p:attrNameLst>
                                      </p:cBhvr>
                                      <p:tavLst>
                                        <p:tav tm="0">
                                          <p:val>
                                            <p:strVal val="#ppt_x"/>
                                          </p:val>
                                        </p:tav>
                                        <p:tav tm="100000">
                                          <p:val>
                                            <p:strVal val="#ppt_x"/>
                                          </p:val>
                                        </p:tav>
                                      </p:tavLst>
                                    </p:anim>
                                    <p:anim calcmode="lin" valueType="num">
                                      <p:cBhvr>
                                        <p:cTn id="36" dur="1000" fill="hold"/>
                                        <p:tgtEl>
                                          <p:spTgt spid="10">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10">
                                            <p:txEl>
                                              <p:pRg st="4" end="4"/>
                                            </p:txEl>
                                          </p:spTgt>
                                        </p:tgtEl>
                                        <p:attrNameLst>
                                          <p:attrName>style.visibility</p:attrName>
                                        </p:attrNameLst>
                                      </p:cBhvr>
                                      <p:to>
                                        <p:strVal val="visible"/>
                                      </p:to>
                                    </p:set>
                                    <p:animEffect transition="in" filter="fade">
                                      <p:cBhvr>
                                        <p:cTn id="41" dur="1000"/>
                                        <p:tgtEl>
                                          <p:spTgt spid="10">
                                            <p:txEl>
                                              <p:pRg st="4" end="4"/>
                                            </p:txEl>
                                          </p:spTgt>
                                        </p:tgtEl>
                                      </p:cBhvr>
                                    </p:animEffect>
                                    <p:anim calcmode="lin" valueType="num">
                                      <p:cBhvr>
                                        <p:cTn id="42" dur="1000" fill="hold"/>
                                        <p:tgtEl>
                                          <p:spTgt spid="10">
                                            <p:txEl>
                                              <p:pRg st="4" end="4"/>
                                            </p:txEl>
                                          </p:spTgt>
                                        </p:tgtEl>
                                        <p:attrNameLst>
                                          <p:attrName>ppt_x</p:attrName>
                                        </p:attrNameLst>
                                      </p:cBhvr>
                                      <p:tavLst>
                                        <p:tav tm="0">
                                          <p:val>
                                            <p:strVal val="#ppt_x"/>
                                          </p:val>
                                        </p:tav>
                                        <p:tav tm="100000">
                                          <p:val>
                                            <p:strVal val="#ppt_x"/>
                                          </p:val>
                                        </p:tav>
                                      </p:tavLst>
                                    </p:anim>
                                    <p:anim calcmode="lin" valueType="num">
                                      <p:cBhvr>
                                        <p:cTn id="43" dur="1000" fill="hold"/>
                                        <p:tgtEl>
                                          <p:spTgt spid="10">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grpId="0" nodeType="clickEffect">
                                  <p:stCondLst>
                                    <p:cond delay="0"/>
                                  </p:stCondLst>
                                  <p:childTnLst>
                                    <p:set>
                                      <p:cBhvr>
                                        <p:cTn id="47" dur="1" fill="hold">
                                          <p:stCondLst>
                                            <p:cond delay="0"/>
                                          </p:stCondLst>
                                        </p:cTn>
                                        <p:tgtEl>
                                          <p:spTgt spid="10">
                                            <p:txEl>
                                              <p:pRg st="5" end="5"/>
                                            </p:txEl>
                                          </p:spTgt>
                                        </p:tgtEl>
                                        <p:attrNameLst>
                                          <p:attrName>style.visibility</p:attrName>
                                        </p:attrNameLst>
                                      </p:cBhvr>
                                      <p:to>
                                        <p:strVal val="visible"/>
                                      </p:to>
                                    </p:set>
                                    <p:animEffect transition="in" filter="fade">
                                      <p:cBhvr>
                                        <p:cTn id="48" dur="1000"/>
                                        <p:tgtEl>
                                          <p:spTgt spid="10">
                                            <p:txEl>
                                              <p:pRg st="5" end="5"/>
                                            </p:txEl>
                                          </p:spTgt>
                                        </p:tgtEl>
                                      </p:cBhvr>
                                    </p:animEffect>
                                    <p:anim calcmode="lin" valueType="num">
                                      <p:cBhvr>
                                        <p:cTn id="49" dur="1000" fill="hold"/>
                                        <p:tgtEl>
                                          <p:spTgt spid="10">
                                            <p:txEl>
                                              <p:pRg st="5" end="5"/>
                                            </p:txEl>
                                          </p:spTgt>
                                        </p:tgtEl>
                                        <p:attrNameLst>
                                          <p:attrName>ppt_x</p:attrName>
                                        </p:attrNameLst>
                                      </p:cBhvr>
                                      <p:tavLst>
                                        <p:tav tm="0">
                                          <p:val>
                                            <p:strVal val="#ppt_x"/>
                                          </p:val>
                                        </p:tav>
                                        <p:tav tm="100000">
                                          <p:val>
                                            <p:strVal val="#ppt_x"/>
                                          </p:val>
                                        </p:tav>
                                      </p:tavLst>
                                    </p:anim>
                                    <p:anim calcmode="lin" valueType="num">
                                      <p:cBhvr>
                                        <p:cTn id="50" dur="1000" fill="hold"/>
                                        <p:tgtEl>
                                          <p:spTgt spid="10">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grpId="0" nodeType="clickEffect">
                                  <p:stCondLst>
                                    <p:cond delay="0"/>
                                  </p:stCondLst>
                                  <p:childTnLst>
                                    <p:set>
                                      <p:cBhvr>
                                        <p:cTn id="54" dur="1" fill="hold">
                                          <p:stCondLst>
                                            <p:cond delay="0"/>
                                          </p:stCondLst>
                                        </p:cTn>
                                        <p:tgtEl>
                                          <p:spTgt spid="14"/>
                                        </p:tgtEl>
                                        <p:attrNameLst>
                                          <p:attrName>style.visibility</p:attrName>
                                        </p:attrNameLst>
                                      </p:cBhvr>
                                      <p:to>
                                        <p:strVal val="visible"/>
                                      </p:to>
                                    </p:set>
                                    <p:animEffect transition="in" filter="fade">
                                      <p:cBhvr>
                                        <p:cTn id="55" dur="1000"/>
                                        <p:tgtEl>
                                          <p:spTgt spid="14"/>
                                        </p:tgtEl>
                                      </p:cBhvr>
                                    </p:animEffect>
                                    <p:anim calcmode="lin" valueType="num">
                                      <p:cBhvr>
                                        <p:cTn id="56" dur="1000" fill="hold"/>
                                        <p:tgtEl>
                                          <p:spTgt spid="14"/>
                                        </p:tgtEl>
                                        <p:attrNameLst>
                                          <p:attrName>ppt_x</p:attrName>
                                        </p:attrNameLst>
                                      </p:cBhvr>
                                      <p:tavLst>
                                        <p:tav tm="0">
                                          <p:val>
                                            <p:strVal val="#ppt_x"/>
                                          </p:val>
                                        </p:tav>
                                        <p:tav tm="100000">
                                          <p:val>
                                            <p:strVal val="#ppt_x"/>
                                          </p:val>
                                        </p:tav>
                                      </p:tavLst>
                                    </p:anim>
                                    <p:anim calcmode="lin" valueType="num">
                                      <p:cBhvr>
                                        <p:cTn id="57"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42" presetClass="entr" presetSubtype="0" fill="hold" grpId="0" nodeType="clickEffect">
                                  <p:stCondLst>
                                    <p:cond delay="0"/>
                                  </p:stCondLst>
                                  <p:childTnLst>
                                    <p:set>
                                      <p:cBhvr>
                                        <p:cTn id="61" dur="1" fill="hold">
                                          <p:stCondLst>
                                            <p:cond delay="0"/>
                                          </p:stCondLst>
                                        </p:cTn>
                                        <p:tgtEl>
                                          <p:spTgt spid="15">
                                            <p:txEl>
                                              <p:pRg st="0" end="0"/>
                                            </p:txEl>
                                          </p:spTgt>
                                        </p:tgtEl>
                                        <p:attrNameLst>
                                          <p:attrName>style.visibility</p:attrName>
                                        </p:attrNameLst>
                                      </p:cBhvr>
                                      <p:to>
                                        <p:strVal val="visible"/>
                                      </p:to>
                                    </p:set>
                                    <p:animEffect transition="in" filter="fade">
                                      <p:cBhvr>
                                        <p:cTn id="62" dur="1000"/>
                                        <p:tgtEl>
                                          <p:spTgt spid="15">
                                            <p:txEl>
                                              <p:pRg st="0" end="0"/>
                                            </p:txEl>
                                          </p:spTgt>
                                        </p:tgtEl>
                                      </p:cBhvr>
                                    </p:animEffect>
                                    <p:anim calcmode="lin" valueType="num">
                                      <p:cBhvr>
                                        <p:cTn id="63" dur="1000" fill="hold"/>
                                        <p:tgtEl>
                                          <p:spTgt spid="15">
                                            <p:txEl>
                                              <p:pRg st="0" end="0"/>
                                            </p:txEl>
                                          </p:spTgt>
                                        </p:tgtEl>
                                        <p:attrNameLst>
                                          <p:attrName>ppt_x</p:attrName>
                                        </p:attrNameLst>
                                      </p:cBhvr>
                                      <p:tavLst>
                                        <p:tav tm="0">
                                          <p:val>
                                            <p:strVal val="#ppt_x"/>
                                          </p:val>
                                        </p:tav>
                                        <p:tav tm="100000">
                                          <p:val>
                                            <p:strVal val="#ppt_x"/>
                                          </p:val>
                                        </p:tav>
                                      </p:tavLst>
                                    </p:anim>
                                    <p:anim calcmode="lin" valueType="num">
                                      <p:cBhvr>
                                        <p:cTn id="64" dur="1000" fill="hold"/>
                                        <p:tgtEl>
                                          <p:spTgt spid="1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42" presetClass="entr" presetSubtype="0" fill="hold" grpId="0" nodeType="clickEffect">
                                  <p:stCondLst>
                                    <p:cond delay="0"/>
                                  </p:stCondLst>
                                  <p:childTnLst>
                                    <p:set>
                                      <p:cBhvr>
                                        <p:cTn id="68" dur="1" fill="hold">
                                          <p:stCondLst>
                                            <p:cond delay="0"/>
                                          </p:stCondLst>
                                        </p:cTn>
                                        <p:tgtEl>
                                          <p:spTgt spid="15">
                                            <p:txEl>
                                              <p:pRg st="1" end="1"/>
                                            </p:txEl>
                                          </p:spTgt>
                                        </p:tgtEl>
                                        <p:attrNameLst>
                                          <p:attrName>style.visibility</p:attrName>
                                        </p:attrNameLst>
                                      </p:cBhvr>
                                      <p:to>
                                        <p:strVal val="visible"/>
                                      </p:to>
                                    </p:set>
                                    <p:animEffect transition="in" filter="fade">
                                      <p:cBhvr>
                                        <p:cTn id="69" dur="1000"/>
                                        <p:tgtEl>
                                          <p:spTgt spid="15">
                                            <p:txEl>
                                              <p:pRg st="1" end="1"/>
                                            </p:txEl>
                                          </p:spTgt>
                                        </p:tgtEl>
                                      </p:cBhvr>
                                    </p:animEffect>
                                    <p:anim calcmode="lin" valueType="num">
                                      <p:cBhvr>
                                        <p:cTn id="70" dur="1000" fill="hold"/>
                                        <p:tgtEl>
                                          <p:spTgt spid="15">
                                            <p:txEl>
                                              <p:pRg st="1" end="1"/>
                                            </p:txEl>
                                          </p:spTgt>
                                        </p:tgtEl>
                                        <p:attrNameLst>
                                          <p:attrName>ppt_x</p:attrName>
                                        </p:attrNameLst>
                                      </p:cBhvr>
                                      <p:tavLst>
                                        <p:tav tm="0">
                                          <p:val>
                                            <p:strVal val="#ppt_x"/>
                                          </p:val>
                                        </p:tav>
                                        <p:tav tm="100000">
                                          <p:val>
                                            <p:strVal val="#ppt_x"/>
                                          </p:val>
                                        </p:tav>
                                      </p:tavLst>
                                    </p:anim>
                                    <p:anim calcmode="lin" valueType="num">
                                      <p:cBhvr>
                                        <p:cTn id="71" dur="1000" fill="hold"/>
                                        <p:tgtEl>
                                          <p:spTgt spid="1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72" fill="hold">
                      <p:stCondLst>
                        <p:cond delay="indefinite"/>
                      </p:stCondLst>
                      <p:childTnLst>
                        <p:par>
                          <p:cTn id="73" fill="hold">
                            <p:stCondLst>
                              <p:cond delay="0"/>
                            </p:stCondLst>
                            <p:childTnLst>
                              <p:par>
                                <p:cTn id="74" presetID="42" presetClass="entr" presetSubtype="0" fill="hold" grpId="0" nodeType="clickEffect">
                                  <p:stCondLst>
                                    <p:cond delay="0"/>
                                  </p:stCondLst>
                                  <p:childTnLst>
                                    <p:set>
                                      <p:cBhvr>
                                        <p:cTn id="75" dur="1" fill="hold">
                                          <p:stCondLst>
                                            <p:cond delay="0"/>
                                          </p:stCondLst>
                                        </p:cTn>
                                        <p:tgtEl>
                                          <p:spTgt spid="15">
                                            <p:txEl>
                                              <p:pRg st="2" end="2"/>
                                            </p:txEl>
                                          </p:spTgt>
                                        </p:tgtEl>
                                        <p:attrNameLst>
                                          <p:attrName>style.visibility</p:attrName>
                                        </p:attrNameLst>
                                      </p:cBhvr>
                                      <p:to>
                                        <p:strVal val="visible"/>
                                      </p:to>
                                    </p:set>
                                    <p:animEffect transition="in" filter="fade">
                                      <p:cBhvr>
                                        <p:cTn id="76" dur="1000"/>
                                        <p:tgtEl>
                                          <p:spTgt spid="15">
                                            <p:txEl>
                                              <p:pRg st="2" end="2"/>
                                            </p:txEl>
                                          </p:spTgt>
                                        </p:tgtEl>
                                      </p:cBhvr>
                                    </p:animEffect>
                                    <p:anim calcmode="lin" valueType="num">
                                      <p:cBhvr>
                                        <p:cTn id="77" dur="1000" fill="hold"/>
                                        <p:tgtEl>
                                          <p:spTgt spid="15">
                                            <p:txEl>
                                              <p:pRg st="2" end="2"/>
                                            </p:txEl>
                                          </p:spTgt>
                                        </p:tgtEl>
                                        <p:attrNameLst>
                                          <p:attrName>ppt_x</p:attrName>
                                        </p:attrNameLst>
                                      </p:cBhvr>
                                      <p:tavLst>
                                        <p:tav tm="0">
                                          <p:val>
                                            <p:strVal val="#ppt_x"/>
                                          </p:val>
                                        </p:tav>
                                        <p:tav tm="100000">
                                          <p:val>
                                            <p:strVal val="#ppt_x"/>
                                          </p:val>
                                        </p:tav>
                                      </p:tavLst>
                                    </p:anim>
                                    <p:anim calcmode="lin" valueType="num">
                                      <p:cBhvr>
                                        <p:cTn id="78" dur="1000" fill="hold"/>
                                        <p:tgtEl>
                                          <p:spTgt spid="1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10" presetClass="exit" presetSubtype="0" fill="hold" grpId="1" nodeType="clickEffect">
                                  <p:stCondLst>
                                    <p:cond delay="0"/>
                                  </p:stCondLst>
                                  <p:childTnLst>
                                    <p:animEffect transition="out" filter="fade">
                                      <p:cBhvr>
                                        <p:cTn id="82" dur="500"/>
                                        <p:tgtEl>
                                          <p:spTgt spid="3">
                                            <p:txEl>
                                              <p:pRg st="0" end="0"/>
                                            </p:txEl>
                                          </p:spTgt>
                                        </p:tgtEl>
                                      </p:cBhvr>
                                    </p:animEffect>
                                    <p:set>
                                      <p:cBhvr>
                                        <p:cTn id="83" dur="1" fill="hold">
                                          <p:stCondLst>
                                            <p:cond delay="499"/>
                                          </p:stCondLst>
                                        </p:cTn>
                                        <p:tgtEl>
                                          <p:spTgt spid="3">
                                            <p:txEl>
                                              <p:pRg st="0" end="0"/>
                                            </p:txEl>
                                          </p:spTgt>
                                        </p:tgtEl>
                                        <p:attrNameLst>
                                          <p:attrName>style.visibility</p:attrName>
                                        </p:attrNameLst>
                                      </p:cBhvr>
                                      <p:to>
                                        <p:strVal val="hidden"/>
                                      </p:to>
                                    </p:set>
                                  </p:childTnLst>
                                </p:cTn>
                              </p:par>
                              <p:par>
                                <p:cTn id="84" presetID="10" presetClass="exit" presetSubtype="0" fill="hold" grpId="1" nodeType="withEffect">
                                  <p:stCondLst>
                                    <p:cond delay="0"/>
                                  </p:stCondLst>
                                  <p:childTnLst>
                                    <p:animEffect transition="out" filter="fade">
                                      <p:cBhvr>
                                        <p:cTn id="85" dur="500"/>
                                        <p:tgtEl>
                                          <p:spTgt spid="10">
                                            <p:txEl>
                                              <p:pRg st="0" end="0"/>
                                            </p:txEl>
                                          </p:spTgt>
                                        </p:tgtEl>
                                      </p:cBhvr>
                                    </p:animEffect>
                                    <p:set>
                                      <p:cBhvr>
                                        <p:cTn id="86" dur="1" fill="hold">
                                          <p:stCondLst>
                                            <p:cond delay="499"/>
                                          </p:stCondLst>
                                        </p:cTn>
                                        <p:tgtEl>
                                          <p:spTgt spid="10">
                                            <p:txEl>
                                              <p:pRg st="0" end="0"/>
                                            </p:txEl>
                                          </p:spTgt>
                                        </p:tgtEl>
                                        <p:attrNameLst>
                                          <p:attrName>style.visibility</p:attrName>
                                        </p:attrNameLst>
                                      </p:cBhvr>
                                      <p:to>
                                        <p:strVal val="hidden"/>
                                      </p:to>
                                    </p:set>
                                  </p:childTnLst>
                                </p:cTn>
                              </p:par>
                              <p:par>
                                <p:cTn id="87" presetID="10" presetClass="exit" presetSubtype="0" fill="hold" grpId="1" nodeType="withEffect">
                                  <p:stCondLst>
                                    <p:cond delay="0"/>
                                  </p:stCondLst>
                                  <p:childTnLst>
                                    <p:animEffect transition="out" filter="fade">
                                      <p:cBhvr>
                                        <p:cTn id="88" dur="500"/>
                                        <p:tgtEl>
                                          <p:spTgt spid="10">
                                            <p:txEl>
                                              <p:pRg st="1" end="1"/>
                                            </p:txEl>
                                          </p:spTgt>
                                        </p:tgtEl>
                                      </p:cBhvr>
                                    </p:animEffect>
                                    <p:set>
                                      <p:cBhvr>
                                        <p:cTn id="89" dur="1" fill="hold">
                                          <p:stCondLst>
                                            <p:cond delay="499"/>
                                          </p:stCondLst>
                                        </p:cTn>
                                        <p:tgtEl>
                                          <p:spTgt spid="10">
                                            <p:txEl>
                                              <p:pRg st="1" end="1"/>
                                            </p:txEl>
                                          </p:spTgt>
                                        </p:tgtEl>
                                        <p:attrNameLst>
                                          <p:attrName>style.visibility</p:attrName>
                                        </p:attrNameLst>
                                      </p:cBhvr>
                                      <p:to>
                                        <p:strVal val="hidden"/>
                                      </p:to>
                                    </p:set>
                                  </p:childTnLst>
                                </p:cTn>
                              </p:par>
                              <p:par>
                                <p:cTn id="90" presetID="10" presetClass="exit" presetSubtype="0" fill="hold" grpId="1" nodeType="withEffect">
                                  <p:stCondLst>
                                    <p:cond delay="0"/>
                                  </p:stCondLst>
                                  <p:childTnLst>
                                    <p:animEffect transition="out" filter="fade">
                                      <p:cBhvr>
                                        <p:cTn id="91" dur="500"/>
                                        <p:tgtEl>
                                          <p:spTgt spid="10">
                                            <p:txEl>
                                              <p:pRg st="2" end="2"/>
                                            </p:txEl>
                                          </p:spTgt>
                                        </p:tgtEl>
                                      </p:cBhvr>
                                    </p:animEffect>
                                    <p:set>
                                      <p:cBhvr>
                                        <p:cTn id="92" dur="1" fill="hold">
                                          <p:stCondLst>
                                            <p:cond delay="499"/>
                                          </p:stCondLst>
                                        </p:cTn>
                                        <p:tgtEl>
                                          <p:spTgt spid="10">
                                            <p:txEl>
                                              <p:pRg st="2" end="2"/>
                                            </p:txEl>
                                          </p:spTgt>
                                        </p:tgtEl>
                                        <p:attrNameLst>
                                          <p:attrName>style.visibility</p:attrName>
                                        </p:attrNameLst>
                                      </p:cBhvr>
                                      <p:to>
                                        <p:strVal val="hidden"/>
                                      </p:to>
                                    </p:set>
                                  </p:childTnLst>
                                </p:cTn>
                              </p:par>
                              <p:par>
                                <p:cTn id="93" presetID="10" presetClass="exit" presetSubtype="0" fill="hold" grpId="1" nodeType="withEffect">
                                  <p:stCondLst>
                                    <p:cond delay="0"/>
                                  </p:stCondLst>
                                  <p:childTnLst>
                                    <p:animEffect transition="out" filter="fade">
                                      <p:cBhvr>
                                        <p:cTn id="94" dur="500"/>
                                        <p:tgtEl>
                                          <p:spTgt spid="10">
                                            <p:txEl>
                                              <p:pRg st="3" end="3"/>
                                            </p:txEl>
                                          </p:spTgt>
                                        </p:tgtEl>
                                      </p:cBhvr>
                                    </p:animEffect>
                                    <p:set>
                                      <p:cBhvr>
                                        <p:cTn id="95" dur="1" fill="hold">
                                          <p:stCondLst>
                                            <p:cond delay="499"/>
                                          </p:stCondLst>
                                        </p:cTn>
                                        <p:tgtEl>
                                          <p:spTgt spid="10">
                                            <p:txEl>
                                              <p:pRg st="3" end="3"/>
                                            </p:txEl>
                                          </p:spTgt>
                                        </p:tgtEl>
                                        <p:attrNameLst>
                                          <p:attrName>style.visibility</p:attrName>
                                        </p:attrNameLst>
                                      </p:cBhvr>
                                      <p:to>
                                        <p:strVal val="hidden"/>
                                      </p:to>
                                    </p:set>
                                  </p:childTnLst>
                                </p:cTn>
                              </p:par>
                              <p:par>
                                <p:cTn id="96" presetID="10" presetClass="exit" presetSubtype="0" fill="hold" grpId="1" nodeType="withEffect">
                                  <p:stCondLst>
                                    <p:cond delay="0"/>
                                  </p:stCondLst>
                                  <p:childTnLst>
                                    <p:animEffect transition="out" filter="fade">
                                      <p:cBhvr>
                                        <p:cTn id="97" dur="500"/>
                                        <p:tgtEl>
                                          <p:spTgt spid="10">
                                            <p:txEl>
                                              <p:pRg st="4" end="4"/>
                                            </p:txEl>
                                          </p:spTgt>
                                        </p:tgtEl>
                                      </p:cBhvr>
                                    </p:animEffect>
                                    <p:set>
                                      <p:cBhvr>
                                        <p:cTn id="98" dur="1" fill="hold">
                                          <p:stCondLst>
                                            <p:cond delay="499"/>
                                          </p:stCondLst>
                                        </p:cTn>
                                        <p:tgtEl>
                                          <p:spTgt spid="10">
                                            <p:txEl>
                                              <p:pRg st="4" end="4"/>
                                            </p:txEl>
                                          </p:spTgt>
                                        </p:tgtEl>
                                        <p:attrNameLst>
                                          <p:attrName>style.visibility</p:attrName>
                                        </p:attrNameLst>
                                      </p:cBhvr>
                                      <p:to>
                                        <p:strVal val="hidden"/>
                                      </p:to>
                                    </p:set>
                                  </p:childTnLst>
                                </p:cTn>
                              </p:par>
                              <p:par>
                                <p:cTn id="99" presetID="10" presetClass="exit" presetSubtype="0" fill="hold" grpId="1" nodeType="withEffect">
                                  <p:stCondLst>
                                    <p:cond delay="0"/>
                                  </p:stCondLst>
                                  <p:childTnLst>
                                    <p:animEffect transition="out" filter="fade">
                                      <p:cBhvr>
                                        <p:cTn id="100" dur="500"/>
                                        <p:tgtEl>
                                          <p:spTgt spid="10">
                                            <p:txEl>
                                              <p:pRg st="5" end="5"/>
                                            </p:txEl>
                                          </p:spTgt>
                                        </p:tgtEl>
                                      </p:cBhvr>
                                    </p:animEffect>
                                    <p:set>
                                      <p:cBhvr>
                                        <p:cTn id="101" dur="1" fill="hold">
                                          <p:stCondLst>
                                            <p:cond delay="499"/>
                                          </p:stCondLst>
                                        </p:cTn>
                                        <p:tgtEl>
                                          <p:spTgt spid="10">
                                            <p:txEl>
                                              <p:pRg st="5" end="5"/>
                                            </p:txEl>
                                          </p:spTgt>
                                        </p:tgtEl>
                                        <p:attrNameLst>
                                          <p:attrName>style.visibility</p:attrName>
                                        </p:attrNameLst>
                                      </p:cBhvr>
                                      <p:to>
                                        <p:strVal val="hidden"/>
                                      </p:to>
                                    </p:set>
                                  </p:childTnLst>
                                </p:cTn>
                              </p:par>
                              <p:par>
                                <p:cTn id="102" presetID="10" presetClass="exit" presetSubtype="0" fill="hold" grpId="1" nodeType="withEffect">
                                  <p:stCondLst>
                                    <p:cond delay="0"/>
                                  </p:stCondLst>
                                  <p:childTnLst>
                                    <p:animEffect transition="out" filter="fade">
                                      <p:cBhvr>
                                        <p:cTn id="103" dur="500"/>
                                        <p:tgtEl>
                                          <p:spTgt spid="14"/>
                                        </p:tgtEl>
                                      </p:cBhvr>
                                    </p:animEffect>
                                    <p:set>
                                      <p:cBhvr>
                                        <p:cTn id="104" dur="1" fill="hold">
                                          <p:stCondLst>
                                            <p:cond delay="499"/>
                                          </p:stCondLst>
                                        </p:cTn>
                                        <p:tgtEl>
                                          <p:spTgt spid="14"/>
                                        </p:tgtEl>
                                        <p:attrNameLst>
                                          <p:attrName>style.visibility</p:attrName>
                                        </p:attrNameLst>
                                      </p:cBhvr>
                                      <p:to>
                                        <p:strVal val="hidden"/>
                                      </p:to>
                                    </p:set>
                                  </p:childTnLst>
                                </p:cTn>
                              </p:par>
                              <p:par>
                                <p:cTn id="105" presetID="10" presetClass="exit" presetSubtype="0" fill="hold" grpId="1" nodeType="withEffect">
                                  <p:stCondLst>
                                    <p:cond delay="0"/>
                                  </p:stCondLst>
                                  <p:childTnLst>
                                    <p:animEffect transition="out" filter="fade">
                                      <p:cBhvr>
                                        <p:cTn id="106" dur="500"/>
                                        <p:tgtEl>
                                          <p:spTgt spid="15">
                                            <p:txEl>
                                              <p:pRg st="0" end="0"/>
                                            </p:txEl>
                                          </p:spTgt>
                                        </p:tgtEl>
                                      </p:cBhvr>
                                    </p:animEffect>
                                    <p:set>
                                      <p:cBhvr>
                                        <p:cTn id="107" dur="1" fill="hold">
                                          <p:stCondLst>
                                            <p:cond delay="499"/>
                                          </p:stCondLst>
                                        </p:cTn>
                                        <p:tgtEl>
                                          <p:spTgt spid="15">
                                            <p:txEl>
                                              <p:pRg st="0" end="0"/>
                                            </p:txEl>
                                          </p:spTgt>
                                        </p:tgtEl>
                                        <p:attrNameLst>
                                          <p:attrName>style.visibility</p:attrName>
                                        </p:attrNameLst>
                                      </p:cBhvr>
                                      <p:to>
                                        <p:strVal val="hidden"/>
                                      </p:to>
                                    </p:set>
                                  </p:childTnLst>
                                </p:cTn>
                              </p:par>
                              <p:par>
                                <p:cTn id="108" presetID="10" presetClass="exit" presetSubtype="0" fill="hold" grpId="1" nodeType="withEffect">
                                  <p:stCondLst>
                                    <p:cond delay="0"/>
                                  </p:stCondLst>
                                  <p:childTnLst>
                                    <p:animEffect transition="out" filter="fade">
                                      <p:cBhvr>
                                        <p:cTn id="109" dur="500"/>
                                        <p:tgtEl>
                                          <p:spTgt spid="15">
                                            <p:txEl>
                                              <p:pRg st="1" end="1"/>
                                            </p:txEl>
                                          </p:spTgt>
                                        </p:tgtEl>
                                      </p:cBhvr>
                                    </p:animEffect>
                                    <p:set>
                                      <p:cBhvr>
                                        <p:cTn id="110" dur="1" fill="hold">
                                          <p:stCondLst>
                                            <p:cond delay="499"/>
                                          </p:stCondLst>
                                        </p:cTn>
                                        <p:tgtEl>
                                          <p:spTgt spid="15">
                                            <p:txEl>
                                              <p:pRg st="1" end="1"/>
                                            </p:txEl>
                                          </p:spTgt>
                                        </p:tgtEl>
                                        <p:attrNameLst>
                                          <p:attrName>style.visibility</p:attrName>
                                        </p:attrNameLst>
                                      </p:cBhvr>
                                      <p:to>
                                        <p:strVal val="hidden"/>
                                      </p:to>
                                    </p:set>
                                  </p:childTnLst>
                                </p:cTn>
                              </p:par>
                              <p:par>
                                <p:cTn id="111" presetID="10" presetClass="exit" presetSubtype="0" fill="hold" grpId="1" nodeType="withEffect">
                                  <p:stCondLst>
                                    <p:cond delay="0"/>
                                  </p:stCondLst>
                                  <p:childTnLst>
                                    <p:animEffect transition="out" filter="fade">
                                      <p:cBhvr>
                                        <p:cTn id="112" dur="500"/>
                                        <p:tgtEl>
                                          <p:spTgt spid="15">
                                            <p:txEl>
                                              <p:pRg st="2" end="2"/>
                                            </p:txEl>
                                          </p:spTgt>
                                        </p:tgtEl>
                                      </p:cBhvr>
                                    </p:animEffect>
                                    <p:set>
                                      <p:cBhvr>
                                        <p:cTn id="113" dur="1" fill="hold">
                                          <p:stCondLst>
                                            <p:cond delay="499"/>
                                          </p:stCondLst>
                                        </p:cTn>
                                        <p:tgtEl>
                                          <p:spTgt spid="15">
                                            <p:txEl>
                                              <p:pRg st="2" end="2"/>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3" grpId="1" build="p"/>
      <p:bldP spid="10" grpId="0" uiExpand="1" build="p"/>
      <p:bldP spid="10" grpId="1" build="p"/>
      <p:bldP spid="14" grpId="0" animBg="1"/>
      <p:bldP spid="14" grpId="1" animBg="1"/>
      <p:bldP spid="15" grpId="0" build="p"/>
      <p:bldP spid="15" grpId="1" build="p"/>
    </p:bldLst>
  </p:timing>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algn="ctr"/>
            <a:r>
              <a:rPr lang="pt-BR" sz="1600" b="1" dirty="0">
                <a:solidFill>
                  <a:schemeClr val="accent5">
                    <a:lumMod val="75000"/>
                  </a:schemeClr>
                </a:solidFill>
                <a:latin typeface="Arial Black" panose="020B0A04020102020204" pitchFamily="34" charset="0"/>
              </a:rPr>
              <a:t>Prof. Ailton Pinheiro</a:t>
            </a:r>
          </a:p>
        </p:txBody>
      </p:sp>
      <p:pic>
        <p:nvPicPr>
          <p:cNvPr id="12" name="Picture 2" descr="Brevê de Controle de Tráfego Aéreo da Aeronáutica - Asa Artigos Militares"/>
          <p:cNvPicPr>
            <a:picLocks noChangeAspect="1" noChangeArrowheads="1"/>
          </p:cNvPicPr>
          <p:nvPr/>
        </p:nvPicPr>
        <p:blipFill rotWithShape="1">
          <a:blip r:embed="rId3">
            <a:extLst>
              <a:ext uri="{28A0092B-C50C-407E-A947-70E740481C1C}">
                <a14:useLocalDpi xmlns:a14="http://schemas.microsoft.com/office/drawing/2010/main" val="0"/>
              </a:ext>
            </a:extLst>
          </a:blip>
          <a:srcRect l="7270" t="8085" r="7485" b="37531"/>
          <a:stretch/>
        </p:blipFill>
        <p:spPr bwMode="auto">
          <a:xfrm>
            <a:off x="5013889" y="6310648"/>
            <a:ext cx="2164223" cy="519742"/>
          </a:xfrm>
          <a:prstGeom prst="rect">
            <a:avLst/>
          </a:prstGeom>
          <a:noFill/>
          <a:extLst>
            <a:ext uri="{909E8E84-426E-40DD-AFC4-6F175D3DCCD1}">
              <a14:hiddenFill xmlns:a14="http://schemas.microsoft.com/office/drawing/2010/main">
                <a:solidFill>
                  <a:srgbClr val="FFFFFF"/>
                </a:solidFill>
              </a14:hiddenFill>
            </a:ext>
          </a:extLst>
        </p:spPr>
      </p:pic>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 name="Conector reto 12"/>
          <p:cNvCxnSpPr/>
          <p:nvPr/>
        </p:nvCxnSpPr>
        <p:spPr>
          <a:xfrm>
            <a:off x="303740" y="6176963"/>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 name="Título 1"/>
          <p:cNvSpPr>
            <a:spLocks noGrp="1"/>
          </p:cNvSpPr>
          <p:nvPr>
            <p:ph type="title"/>
          </p:nvPr>
        </p:nvSpPr>
        <p:spPr>
          <a:xfrm>
            <a:off x="303740" y="849385"/>
            <a:ext cx="11660732" cy="401191"/>
          </a:xfrm>
        </p:spPr>
        <p:txBody>
          <a:bodyPr>
            <a:noAutofit/>
          </a:bodyPr>
          <a:lstStyle/>
          <a:p>
            <a:pPr algn="ctr"/>
            <a:r>
              <a:rPr lang="pt-BR" sz="2800" b="1" dirty="0">
                <a:latin typeface="Arial Black" panose="020B0A04020102020204" pitchFamily="34" charset="0"/>
              </a:rPr>
              <a:t>SERVIÇOS PARA AERONAVES EM CASO DE EMERGÊNCIA</a:t>
            </a:r>
          </a:p>
        </p:txBody>
      </p:sp>
      <p:sp>
        <p:nvSpPr>
          <p:cNvPr id="3" name="Espaço Reservado para Conteúdo 2"/>
          <p:cNvSpPr>
            <a:spLocks noGrp="1"/>
          </p:cNvSpPr>
          <p:nvPr>
            <p:ph idx="1"/>
          </p:nvPr>
        </p:nvSpPr>
        <p:spPr>
          <a:xfrm>
            <a:off x="303740" y="1384260"/>
            <a:ext cx="11526592" cy="447631"/>
          </a:xfrm>
        </p:spPr>
        <p:txBody>
          <a:bodyPr>
            <a:noAutofit/>
          </a:bodyPr>
          <a:lstStyle/>
          <a:p>
            <a:pPr marL="0" indent="0" algn="just">
              <a:buNone/>
            </a:pPr>
            <a:r>
              <a:rPr lang="pt-BR" sz="2000" b="1" dirty="0">
                <a:latin typeface="Arial" panose="020B0604020202020204" pitchFamily="34" charset="0"/>
                <a:cs typeface="Arial" panose="020B0604020202020204" pitchFamily="34" charset="0"/>
              </a:rPr>
              <a:t>3.34 COMBUSTÍVEL MÍNIMO E EMERGÊNCIA POR COMBUSTÍVEL</a:t>
            </a:r>
          </a:p>
        </p:txBody>
      </p:sp>
      <p:sp>
        <p:nvSpPr>
          <p:cNvPr id="10" name="Espaço Reservado para Conteúdo 2"/>
          <p:cNvSpPr txBox="1">
            <a:spLocks/>
          </p:cNvSpPr>
          <p:nvPr/>
        </p:nvSpPr>
        <p:spPr>
          <a:xfrm>
            <a:off x="332704" y="3240740"/>
            <a:ext cx="11526592" cy="235490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pt-BR" sz="1800" dirty="0">
                <a:latin typeface="Arial" panose="020B0604020202020204" pitchFamily="34" charset="0"/>
                <a:cs typeface="Arial" panose="020B0604020202020204" pitchFamily="34" charset="0"/>
              </a:rPr>
              <a:t>3.34.1.1 Quando o piloto declarar “COMBUSTÍVEL MÍNIMO”:</a:t>
            </a:r>
          </a:p>
          <a:p>
            <a:pPr marL="0" indent="0" algn="just">
              <a:buNone/>
            </a:pPr>
            <a:r>
              <a:rPr lang="pt-BR" sz="1800" dirty="0">
                <a:latin typeface="Arial" panose="020B0604020202020204" pitchFamily="34" charset="0"/>
                <a:cs typeface="Arial" panose="020B0604020202020204" pitchFamily="34" charset="0"/>
              </a:rPr>
              <a:t>a) estará notificando ao órgão ATC que todas as opções de aeródromos planejados foram reduzidas a um aeródromo específico para o pouso e que qualquer alteração na autorização existente poderá resultar em pouso com o Combustível de Reserva Final abaixo do planejado. Essa não é uma situação de emergência, mas uma indicação de que uma situação de emergência poderá ocorrer se qualquer atraso adicional for imposto à aeronave; e</a:t>
            </a:r>
          </a:p>
          <a:p>
            <a:pPr marL="0" indent="0" algn="just">
              <a:buNone/>
            </a:pPr>
            <a:r>
              <a:rPr lang="pt-BR" sz="1800" dirty="0">
                <a:latin typeface="Arial" panose="020B0604020202020204" pitchFamily="34" charset="0"/>
                <a:cs typeface="Arial" panose="020B0604020202020204" pitchFamily="34" charset="0"/>
              </a:rPr>
              <a:t>b) o controlador deverá informar ao piloto, assim que possível, quaisquer atrasos previstos ou que não há previsão de atrasos.</a:t>
            </a:r>
          </a:p>
        </p:txBody>
      </p:sp>
      <p:sp>
        <p:nvSpPr>
          <p:cNvPr id="14" name="Espaço Reservado para Conteúdo 3"/>
          <p:cNvSpPr txBox="1">
            <a:spLocks/>
          </p:cNvSpPr>
          <p:nvPr/>
        </p:nvSpPr>
        <p:spPr>
          <a:xfrm>
            <a:off x="332704" y="5595648"/>
            <a:ext cx="11433896" cy="545208"/>
          </a:xfrm>
          <a:prstGeom prst="rect">
            <a:avLst/>
          </a:prstGeom>
        </p:spPr>
        <p:style>
          <a:lnRef idx="0">
            <a:schemeClr val="accent1"/>
          </a:lnRef>
          <a:fillRef idx="3">
            <a:schemeClr val="accent1"/>
          </a:fillRef>
          <a:effectRef idx="3">
            <a:schemeClr val="accent1"/>
          </a:effectRef>
          <a:fontRef idx="minor">
            <a:schemeClr val="lt1"/>
          </a:fontRef>
        </p:style>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pt-BR" sz="1600" dirty="0">
                <a:latin typeface="Arial" panose="020B0604020202020204" pitchFamily="34" charset="0"/>
                <a:cs typeface="Arial" panose="020B0604020202020204" pitchFamily="34" charset="0"/>
              </a:rPr>
              <a:t>NOTA: O termo “Combustível de Reserva Final” significa a quantidade de combustível remanescente requerida no momento do pouso em qualquer aeródromo. As regras para sua definição, no Brasil, são de competência da ANAC.</a:t>
            </a:r>
          </a:p>
        </p:txBody>
      </p:sp>
      <p:sp>
        <p:nvSpPr>
          <p:cNvPr id="16" name="Espaço Reservado para Conteúdo 2"/>
          <p:cNvSpPr txBox="1">
            <a:spLocks/>
          </p:cNvSpPr>
          <p:nvPr/>
        </p:nvSpPr>
        <p:spPr>
          <a:xfrm>
            <a:off x="332704" y="1804997"/>
            <a:ext cx="11526592" cy="37776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pt-BR" sz="1800" dirty="0">
                <a:latin typeface="Arial" panose="020B0604020202020204" pitchFamily="34" charset="0"/>
                <a:cs typeface="Arial" panose="020B0604020202020204" pitchFamily="34" charset="0"/>
              </a:rPr>
              <a:t>3.34.1 COMBUSTÍVEL MÍNIMO</a:t>
            </a:r>
          </a:p>
        </p:txBody>
      </p:sp>
      <p:sp>
        <p:nvSpPr>
          <p:cNvPr id="17" name="Espaço Reservado para Conteúdo 3"/>
          <p:cNvSpPr txBox="1">
            <a:spLocks/>
          </p:cNvSpPr>
          <p:nvPr/>
        </p:nvSpPr>
        <p:spPr>
          <a:xfrm>
            <a:off x="669900" y="2252628"/>
            <a:ext cx="10852200" cy="859967"/>
          </a:xfrm>
          <a:prstGeom prst="rect">
            <a:avLst/>
          </a:prstGeom>
        </p:spPr>
        <p:style>
          <a:lnRef idx="0">
            <a:schemeClr val="accent1"/>
          </a:lnRef>
          <a:fillRef idx="3">
            <a:schemeClr val="accent1"/>
          </a:fillRef>
          <a:effectRef idx="3">
            <a:schemeClr val="accent1"/>
          </a:effectRef>
          <a:fontRef idx="minor">
            <a:schemeClr val="lt1"/>
          </a:fontRef>
        </p:style>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pt-BR" sz="1600" b="1" dirty="0">
                <a:latin typeface="Arial" panose="020B0604020202020204" pitchFamily="34" charset="0"/>
                <a:cs typeface="Arial" panose="020B0604020202020204" pitchFamily="34" charset="0"/>
              </a:rPr>
              <a:t>COMBUSTÍVEL MÍNIMO (Conceito e abreviaturas)</a:t>
            </a:r>
          </a:p>
          <a:p>
            <a:pPr marL="0" indent="0" algn="just">
              <a:buNone/>
            </a:pPr>
            <a:r>
              <a:rPr lang="pt-BR" sz="1600" dirty="0">
                <a:latin typeface="Arial" panose="020B0604020202020204" pitchFamily="34" charset="0"/>
                <a:cs typeface="Arial" panose="020B0604020202020204" pitchFamily="34" charset="0"/>
              </a:rPr>
              <a:t>Termo usado para descrever uma situação em que o suprimento de combustível de uma aeronave atingiu um estado tal que deve ser efetuado pouso em um aeródromo específico e nenhuma demora adicional pode ser aceita.</a:t>
            </a:r>
          </a:p>
        </p:txBody>
      </p:sp>
    </p:spTree>
    <p:extLst>
      <p:ext uri="{BB962C8B-B14F-4D97-AF65-F5344CB8AC3E}">
        <p14:creationId xmlns:p14="http://schemas.microsoft.com/office/powerpoint/2010/main" val="718180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16">
                                            <p:txEl>
                                              <p:pRg st="0" end="0"/>
                                            </p:txEl>
                                          </p:spTgt>
                                        </p:tgtEl>
                                        <p:attrNameLst>
                                          <p:attrName>style.visibility</p:attrName>
                                        </p:attrNameLst>
                                      </p:cBhvr>
                                      <p:to>
                                        <p:strVal val="visible"/>
                                      </p:to>
                                    </p:set>
                                    <p:animEffect transition="in" filter="fade">
                                      <p:cBhvr>
                                        <p:cTn id="13" dur="1000"/>
                                        <p:tgtEl>
                                          <p:spTgt spid="16">
                                            <p:txEl>
                                              <p:pRg st="0" end="0"/>
                                            </p:txEl>
                                          </p:spTgt>
                                        </p:tgtEl>
                                      </p:cBhvr>
                                    </p:animEffect>
                                    <p:anim calcmode="lin" valueType="num">
                                      <p:cBhvr>
                                        <p:cTn id="14" dur="1000" fill="hold"/>
                                        <p:tgtEl>
                                          <p:spTgt spid="16">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16">
                                            <p:txEl>
                                              <p:pRg st="0" end="0"/>
                                            </p:txEl>
                                          </p:spTgt>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1000"/>
                                        <p:tgtEl>
                                          <p:spTgt spid="17"/>
                                        </p:tgtEl>
                                      </p:cBhvr>
                                    </p:animEffect>
                                    <p:anim calcmode="lin" valueType="num">
                                      <p:cBhvr>
                                        <p:cTn id="20" dur="1000" fill="hold"/>
                                        <p:tgtEl>
                                          <p:spTgt spid="17"/>
                                        </p:tgtEl>
                                        <p:attrNameLst>
                                          <p:attrName>ppt_x</p:attrName>
                                        </p:attrNameLst>
                                      </p:cBhvr>
                                      <p:tavLst>
                                        <p:tav tm="0">
                                          <p:val>
                                            <p:strVal val="#ppt_x"/>
                                          </p:val>
                                        </p:tav>
                                        <p:tav tm="100000">
                                          <p:val>
                                            <p:strVal val="#ppt_x"/>
                                          </p:val>
                                        </p:tav>
                                      </p:tavLst>
                                    </p:anim>
                                    <p:anim calcmode="lin" valueType="num">
                                      <p:cBhvr>
                                        <p:cTn id="21"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10">
                                            <p:txEl>
                                              <p:pRg st="0" end="0"/>
                                            </p:txEl>
                                          </p:spTgt>
                                        </p:tgtEl>
                                        <p:attrNameLst>
                                          <p:attrName>style.visibility</p:attrName>
                                        </p:attrNameLst>
                                      </p:cBhvr>
                                      <p:to>
                                        <p:strVal val="visible"/>
                                      </p:to>
                                    </p:set>
                                    <p:animEffect transition="in" filter="fade">
                                      <p:cBhvr>
                                        <p:cTn id="26" dur="1000"/>
                                        <p:tgtEl>
                                          <p:spTgt spid="10">
                                            <p:txEl>
                                              <p:pRg st="0" end="0"/>
                                            </p:txEl>
                                          </p:spTgt>
                                        </p:tgtEl>
                                      </p:cBhvr>
                                    </p:animEffect>
                                    <p:anim calcmode="lin" valueType="num">
                                      <p:cBhvr>
                                        <p:cTn id="27" dur="10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28" dur="1000" fill="hold"/>
                                        <p:tgtEl>
                                          <p:spTgt spid="10">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10">
                                            <p:txEl>
                                              <p:pRg st="1" end="1"/>
                                            </p:txEl>
                                          </p:spTgt>
                                        </p:tgtEl>
                                        <p:attrNameLst>
                                          <p:attrName>style.visibility</p:attrName>
                                        </p:attrNameLst>
                                      </p:cBhvr>
                                      <p:to>
                                        <p:strVal val="visible"/>
                                      </p:to>
                                    </p:set>
                                    <p:animEffect transition="in" filter="fade">
                                      <p:cBhvr>
                                        <p:cTn id="33" dur="1000"/>
                                        <p:tgtEl>
                                          <p:spTgt spid="10">
                                            <p:txEl>
                                              <p:pRg st="1" end="1"/>
                                            </p:txEl>
                                          </p:spTgt>
                                        </p:tgtEl>
                                      </p:cBhvr>
                                    </p:animEffect>
                                    <p:anim calcmode="lin" valueType="num">
                                      <p:cBhvr>
                                        <p:cTn id="34" dur="1000" fill="hold"/>
                                        <p:tgtEl>
                                          <p:spTgt spid="10">
                                            <p:txEl>
                                              <p:pRg st="1" end="1"/>
                                            </p:txEl>
                                          </p:spTgt>
                                        </p:tgtEl>
                                        <p:attrNameLst>
                                          <p:attrName>ppt_x</p:attrName>
                                        </p:attrNameLst>
                                      </p:cBhvr>
                                      <p:tavLst>
                                        <p:tav tm="0">
                                          <p:val>
                                            <p:strVal val="#ppt_x"/>
                                          </p:val>
                                        </p:tav>
                                        <p:tav tm="100000">
                                          <p:val>
                                            <p:strVal val="#ppt_x"/>
                                          </p:val>
                                        </p:tav>
                                      </p:tavLst>
                                    </p:anim>
                                    <p:anim calcmode="lin" valueType="num">
                                      <p:cBhvr>
                                        <p:cTn id="35" dur="1000" fill="hold"/>
                                        <p:tgtEl>
                                          <p:spTgt spid="10">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10">
                                            <p:txEl>
                                              <p:pRg st="2" end="2"/>
                                            </p:txEl>
                                          </p:spTgt>
                                        </p:tgtEl>
                                        <p:attrNameLst>
                                          <p:attrName>style.visibility</p:attrName>
                                        </p:attrNameLst>
                                      </p:cBhvr>
                                      <p:to>
                                        <p:strVal val="visible"/>
                                      </p:to>
                                    </p:set>
                                    <p:animEffect transition="in" filter="fade">
                                      <p:cBhvr>
                                        <p:cTn id="40" dur="1000"/>
                                        <p:tgtEl>
                                          <p:spTgt spid="10">
                                            <p:txEl>
                                              <p:pRg st="2" end="2"/>
                                            </p:txEl>
                                          </p:spTgt>
                                        </p:tgtEl>
                                      </p:cBhvr>
                                    </p:animEffect>
                                    <p:anim calcmode="lin" valueType="num">
                                      <p:cBhvr>
                                        <p:cTn id="41" dur="1000" fill="hold"/>
                                        <p:tgtEl>
                                          <p:spTgt spid="10">
                                            <p:txEl>
                                              <p:pRg st="2" end="2"/>
                                            </p:txEl>
                                          </p:spTgt>
                                        </p:tgtEl>
                                        <p:attrNameLst>
                                          <p:attrName>ppt_x</p:attrName>
                                        </p:attrNameLst>
                                      </p:cBhvr>
                                      <p:tavLst>
                                        <p:tav tm="0">
                                          <p:val>
                                            <p:strVal val="#ppt_x"/>
                                          </p:val>
                                        </p:tav>
                                        <p:tav tm="100000">
                                          <p:val>
                                            <p:strVal val="#ppt_x"/>
                                          </p:val>
                                        </p:tav>
                                      </p:tavLst>
                                    </p:anim>
                                    <p:anim calcmode="lin" valueType="num">
                                      <p:cBhvr>
                                        <p:cTn id="42" dur="1000" fill="hold"/>
                                        <p:tgtEl>
                                          <p:spTgt spid="10">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grpId="0" nodeType="click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fade">
                                      <p:cBhvr>
                                        <p:cTn id="47" dur="1000"/>
                                        <p:tgtEl>
                                          <p:spTgt spid="14"/>
                                        </p:tgtEl>
                                      </p:cBhvr>
                                    </p:animEffect>
                                    <p:anim calcmode="lin" valueType="num">
                                      <p:cBhvr>
                                        <p:cTn id="48" dur="1000" fill="hold"/>
                                        <p:tgtEl>
                                          <p:spTgt spid="14"/>
                                        </p:tgtEl>
                                        <p:attrNameLst>
                                          <p:attrName>ppt_x</p:attrName>
                                        </p:attrNameLst>
                                      </p:cBhvr>
                                      <p:tavLst>
                                        <p:tav tm="0">
                                          <p:val>
                                            <p:strVal val="#ppt_x"/>
                                          </p:val>
                                        </p:tav>
                                        <p:tav tm="100000">
                                          <p:val>
                                            <p:strVal val="#ppt_x"/>
                                          </p:val>
                                        </p:tav>
                                      </p:tavLst>
                                    </p:anim>
                                    <p:anim calcmode="lin" valueType="num">
                                      <p:cBhvr>
                                        <p:cTn id="4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10" presetClass="exit" presetSubtype="0" fill="hold" grpId="1" nodeType="clickEffect">
                                  <p:stCondLst>
                                    <p:cond delay="0"/>
                                  </p:stCondLst>
                                  <p:childTnLst>
                                    <p:animEffect transition="out" filter="fade">
                                      <p:cBhvr>
                                        <p:cTn id="53" dur="500"/>
                                        <p:tgtEl>
                                          <p:spTgt spid="10">
                                            <p:txEl>
                                              <p:pRg st="0" end="0"/>
                                            </p:txEl>
                                          </p:spTgt>
                                        </p:tgtEl>
                                      </p:cBhvr>
                                    </p:animEffect>
                                    <p:set>
                                      <p:cBhvr>
                                        <p:cTn id="54" dur="1" fill="hold">
                                          <p:stCondLst>
                                            <p:cond delay="499"/>
                                          </p:stCondLst>
                                        </p:cTn>
                                        <p:tgtEl>
                                          <p:spTgt spid="10">
                                            <p:txEl>
                                              <p:pRg st="0" end="0"/>
                                            </p:txEl>
                                          </p:spTgt>
                                        </p:tgtEl>
                                        <p:attrNameLst>
                                          <p:attrName>style.visibility</p:attrName>
                                        </p:attrNameLst>
                                      </p:cBhvr>
                                      <p:to>
                                        <p:strVal val="hidden"/>
                                      </p:to>
                                    </p:set>
                                  </p:childTnLst>
                                </p:cTn>
                              </p:par>
                              <p:par>
                                <p:cTn id="55" presetID="10" presetClass="exit" presetSubtype="0" fill="hold" grpId="1" nodeType="withEffect">
                                  <p:stCondLst>
                                    <p:cond delay="0"/>
                                  </p:stCondLst>
                                  <p:childTnLst>
                                    <p:animEffect transition="out" filter="fade">
                                      <p:cBhvr>
                                        <p:cTn id="56" dur="500"/>
                                        <p:tgtEl>
                                          <p:spTgt spid="10">
                                            <p:txEl>
                                              <p:pRg st="1" end="1"/>
                                            </p:txEl>
                                          </p:spTgt>
                                        </p:tgtEl>
                                      </p:cBhvr>
                                    </p:animEffect>
                                    <p:set>
                                      <p:cBhvr>
                                        <p:cTn id="57" dur="1" fill="hold">
                                          <p:stCondLst>
                                            <p:cond delay="499"/>
                                          </p:stCondLst>
                                        </p:cTn>
                                        <p:tgtEl>
                                          <p:spTgt spid="10">
                                            <p:txEl>
                                              <p:pRg st="1" end="1"/>
                                            </p:txEl>
                                          </p:spTgt>
                                        </p:tgtEl>
                                        <p:attrNameLst>
                                          <p:attrName>style.visibility</p:attrName>
                                        </p:attrNameLst>
                                      </p:cBhvr>
                                      <p:to>
                                        <p:strVal val="hidden"/>
                                      </p:to>
                                    </p:set>
                                  </p:childTnLst>
                                </p:cTn>
                              </p:par>
                              <p:par>
                                <p:cTn id="58" presetID="10" presetClass="exit" presetSubtype="0" fill="hold" grpId="1" nodeType="withEffect">
                                  <p:stCondLst>
                                    <p:cond delay="0"/>
                                  </p:stCondLst>
                                  <p:childTnLst>
                                    <p:animEffect transition="out" filter="fade">
                                      <p:cBhvr>
                                        <p:cTn id="59" dur="500"/>
                                        <p:tgtEl>
                                          <p:spTgt spid="10">
                                            <p:txEl>
                                              <p:pRg st="2" end="2"/>
                                            </p:txEl>
                                          </p:spTgt>
                                        </p:tgtEl>
                                      </p:cBhvr>
                                    </p:animEffect>
                                    <p:set>
                                      <p:cBhvr>
                                        <p:cTn id="60" dur="1" fill="hold">
                                          <p:stCondLst>
                                            <p:cond delay="499"/>
                                          </p:stCondLst>
                                        </p:cTn>
                                        <p:tgtEl>
                                          <p:spTgt spid="10">
                                            <p:txEl>
                                              <p:pRg st="2" end="2"/>
                                            </p:txEl>
                                          </p:spTgt>
                                        </p:tgtEl>
                                        <p:attrNameLst>
                                          <p:attrName>style.visibility</p:attrName>
                                        </p:attrNameLst>
                                      </p:cBhvr>
                                      <p:to>
                                        <p:strVal val="hidden"/>
                                      </p:to>
                                    </p:set>
                                  </p:childTnLst>
                                </p:cTn>
                              </p:par>
                              <p:par>
                                <p:cTn id="61" presetID="10" presetClass="exit" presetSubtype="0" fill="hold" grpId="1" nodeType="withEffect">
                                  <p:stCondLst>
                                    <p:cond delay="0"/>
                                  </p:stCondLst>
                                  <p:childTnLst>
                                    <p:animEffect transition="out" filter="fade">
                                      <p:cBhvr>
                                        <p:cTn id="62" dur="500"/>
                                        <p:tgtEl>
                                          <p:spTgt spid="14"/>
                                        </p:tgtEl>
                                      </p:cBhvr>
                                    </p:animEffect>
                                    <p:set>
                                      <p:cBhvr>
                                        <p:cTn id="63" dur="1" fill="hold">
                                          <p:stCondLst>
                                            <p:cond delay="499"/>
                                          </p:stCondLst>
                                        </p:cTn>
                                        <p:tgtEl>
                                          <p:spTgt spid="14"/>
                                        </p:tgtEl>
                                        <p:attrNameLst>
                                          <p:attrName>style.visibility</p:attrName>
                                        </p:attrNameLst>
                                      </p:cBhvr>
                                      <p:to>
                                        <p:strVal val="hidden"/>
                                      </p:to>
                                    </p:set>
                                  </p:childTnLst>
                                </p:cTn>
                              </p:par>
                              <p:par>
                                <p:cTn id="64" presetID="10" presetClass="exit" presetSubtype="0" fill="hold" grpId="1" nodeType="withEffect">
                                  <p:stCondLst>
                                    <p:cond delay="0"/>
                                  </p:stCondLst>
                                  <p:childTnLst>
                                    <p:animEffect transition="out" filter="fade">
                                      <p:cBhvr>
                                        <p:cTn id="65" dur="500"/>
                                        <p:tgtEl>
                                          <p:spTgt spid="16">
                                            <p:txEl>
                                              <p:pRg st="0" end="0"/>
                                            </p:txEl>
                                          </p:spTgt>
                                        </p:tgtEl>
                                      </p:cBhvr>
                                    </p:animEffect>
                                    <p:set>
                                      <p:cBhvr>
                                        <p:cTn id="66" dur="1" fill="hold">
                                          <p:stCondLst>
                                            <p:cond delay="499"/>
                                          </p:stCondLst>
                                        </p:cTn>
                                        <p:tgtEl>
                                          <p:spTgt spid="16">
                                            <p:txEl>
                                              <p:pRg st="0" end="0"/>
                                            </p:txEl>
                                          </p:spTgt>
                                        </p:tgtEl>
                                        <p:attrNameLst>
                                          <p:attrName>style.visibility</p:attrName>
                                        </p:attrNameLst>
                                      </p:cBhvr>
                                      <p:to>
                                        <p:strVal val="hidden"/>
                                      </p:to>
                                    </p:set>
                                  </p:childTnLst>
                                </p:cTn>
                              </p:par>
                              <p:par>
                                <p:cTn id="67" presetID="10" presetClass="exit" presetSubtype="0" fill="hold" grpId="1" nodeType="withEffect">
                                  <p:stCondLst>
                                    <p:cond delay="0"/>
                                  </p:stCondLst>
                                  <p:childTnLst>
                                    <p:animEffect transition="out" filter="fade">
                                      <p:cBhvr>
                                        <p:cTn id="68" dur="500"/>
                                        <p:tgtEl>
                                          <p:spTgt spid="17"/>
                                        </p:tgtEl>
                                      </p:cBhvr>
                                    </p:animEffect>
                                    <p:set>
                                      <p:cBhvr>
                                        <p:cTn id="69" dur="1" fill="hold">
                                          <p:stCondLst>
                                            <p:cond delay="499"/>
                                          </p:stCondLst>
                                        </p:cTn>
                                        <p:tgtEl>
                                          <p:spTgt spid="1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0" grpId="0" uiExpand="1" build="p"/>
      <p:bldP spid="10" grpId="1" uiExpand="1" build="p"/>
      <p:bldP spid="14" grpId="0" animBg="1"/>
      <p:bldP spid="14" grpId="1" animBg="1"/>
      <p:bldP spid="16" grpId="0" build="p"/>
      <p:bldP spid="16" grpId="1" build="p"/>
      <p:bldP spid="17" grpId="0" animBg="1"/>
      <p:bldP spid="17" grpId="1"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algn="ctr"/>
            <a:r>
              <a:rPr lang="pt-BR" sz="1600" b="1" dirty="0">
                <a:solidFill>
                  <a:schemeClr val="accent5">
                    <a:lumMod val="75000"/>
                  </a:schemeClr>
                </a:solidFill>
                <a:latin typeface="Arial Black" panose="020B0A04020102020204" pitchFamily="34" charset="0"/>
              </a:rPr>
              <a:t>Prof. Ailton Pinheiro</a:t>
            </a:r>
          </a:p>
        </p:txBody>
      </p:sp>
      <p:pic>
        <p:nvPicPr>
          <p:cNvPr id="12" name="Picture 2" descr="Brevê de Controle de Tráfego Aéreo da Aeronáutica - Asa Artigos Militares"/>
          <p:cNvPicPr>
            <a:picLocks noChangeAspect="1" noChangeArrowheads="1"/>
          </p:cNvPicPr>
          <p:nvPr/>
        </p:nvPicPr>
        <p:blipFill rotWithShape="1">
          <a:blip r:embed="rId3">
            <a:extLst>
              <a:ext uri="{28A0092B-C50C-407E-A947-70E740481C1C}">
                <a14:useLocalDpi xmlns:a14="http://schemas.microsoft.com/office/drawing/2010/main" val="0"/>
              </a:ext>
            </a:extLst>
          </a:blip>
          <a:srcRect l="7270" t="8085" r="7485" b="37531"/>
          <a:stretch/>
        </p:blipFill>
        <p:spPr bwMode="auto">
          <a:xfrm>
            <a:off x="5013889" y="6310648"/>
            <a:ext cx="2164223" cy="519742"/>
          </a:xfrm>
          <a:prstGeom prst="rect">
            <a:avLst/>
          </a:prstGeom>
          <a:noFill/>
          <a:extLst>
            <a:ext uri="{909E8E84-426E-40DD-AFC4-6F175D3DCCD1}">
              <a14:hiddenFill xmlns:a14="http://schemas.microsoft.com/office/drawing/2010/main">
                <a:solidFill>
                  <a:srgbClr val="FFFFFF"/>
                </a:solidFill>
              </a14:hiddenFill>
            </a:ext>
          </a:extLst>
        </p:spPr>
      </p:pic>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 name="Conector reto 12"/>
          <p:cNvCxnSpPr/>
          <p:nvPr/>
        </p:nvCxnSpPr>
        <p:spPr>
          <a:xfrm>
            <a:off x="303740" y="6176963"/>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 name="Título 1"/>
          <p:cNvSpPr>
            <a:spLocks noGrp="1"/>
          </p:cNvSpPr>
          <p:nvPr>
            <p:ph type="title"/>
          </p:nvPr>
        </p:nvSpPr>
        <p:spPr>
          <a:xfrm>
            <a:off x="303740" y="849385"/>
            <a:ext cx="11660732" cy="401191"/>
          </a:xfrm>
        </p:spPr>
        <p:txBody>
          <a:bodyPr>
            <a:noAutofit/>
          </a:bodyPr>
          <a:lstStyle/>
          <a:p>
            <a:pPr algn="ctr"/>
            <a:r>
              <a:rPr lang="pt-BR" sz="2800" b="1" dirty="0">
                <a:latin typeface="Arial Black" panose="020B0A04020102020204" pitchFamily="34" charset="0"/>
              </a:rPr>
              <a:t>SERVIÇOS PARA AERONAVES EM CASO DE EMERGÊNCIA</a:t>
            </a:r>
          </a:p>
        </p:txBody>
      </p:sp>
      <p:sp>
        <p:nvSpPr>
          <p:cNvPr id="3" name="Espaço Reservado para Conteúdo 2"/>
          <p:cNvSpPr>
            <a:spLocks noGrp="1"/>
          </p:cNvSpPr>
          <p:nvPr>
            <p:ph idx="1"/>
          </p:nvPr>
        </p:nvSpPr>
        <p:spPr>
          <a:xfrm>
            <a:off x="303740" y="1384260"/>
            <a:ext cx="11526592" cy="447631"/>
          </a:xfrm>
        </p:spPr>
        <p:txBody>
          <a:bodyPr>
            <a:noAutofit/>
          </a:bodyPr>
          <a:lstStyle/>
          <a:p>
            <a:pPr marL="0" indent="0" algn="just">
              <a:buNone/>
            </a:pPr>
            <a:r>
              <a:rPr lang="pt-BR" sz="2000" b="1" dirty="0">
                <a:latin typeface="Arial" panose="020B0604020202020204" pitchFamily="34" charset="0"/>
                <a:cs typeface="Arial" panose="020B0604020202020204" pitchFamily="34" charset="0"/>
              </a:rPr>
              <a:t>3.34 COMBUSTÍVEL MÍNIMO E EMERGÊNCIA POR COMBUSTÍVEL</a:t>
            </a:r>
          </a:p>
        </p:txBody>
      </p:sp>
      <p:sp>
        <p:nvSpPr>
          <p:cNvPr id="10" name="Espaço Reservado para Conteúdo 2"/>
          <p:cNvSpPr txBox="1">
            <a:spLocks/>
          </p:cNvSpPr>
          <p:nvPr/>
        </p:nvSpPr>
        <p:spPr>
          <a:xfrm>
            <a:off x="332704" y="1965575"/>
            <a:ext cx="11526592" cy="268143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pt-BR" sz="1800" dirty="0">
                <a:latin typeface="Arial" panose="020B0604020202020204" pitchFamily="34" charset="0"/>
                <a:cs typeface="Arial" panose="020B0604020202020204" pitchFamily="34" charset="0"/>
              </a:rPr>
              <a:t>3.34.1.2 As circunstâncias que envolvem uma aeronave que tenha declarado “COMBUSTÍVEL MÍNIMO” devem ser reportadas do órgão ATS transferidor para o órgão ATS aceitante e para o ARCC pertinente.</a:t>
            </a:r>
          </a:p>
          <a:p>
            <a:pPr marL="0" indent="0" algn="just">
              <a:buNone/>
            </a:pPr>
            <a:endParaRPr lang="pt-BR" sz="1800" dirty="0">
              <a:latin typeface="Arial" panose="020B0604020202020204" pitchFamily="34" charset="0"/>
              <a:cs typeface="Arial" panose="020B0604020202020204" pitchFamily="34" charset="0"/>
            </a:endParaRPr>
          </a:p>
          <a:p>
            <a:pPr marL="0" indent="0" algn="just">
              <a:buNone/>
            </a:pPr>
            <a:endParaRPr lang="pt-BR" sz="1800" dirty="0">
              <a:latin typeface="Arial" panose="020B0604020202020204" pitchFamily="34" charset="0"/>
              <a:cs typeface="Arial" panose="020B0604020202020204" pitchFamily="34" charset="0"/>
            </a:endParaRPr>
          </a:p>
          <a:p>
            <a:pPr marL="0" indent="0" algn="just">
              <a:buNone/>
            </a:pPr>
            <a:r>
              <a:rPr lang="pt-BR" sz="1800" dirty="0">
                <a:latin typeface="Arial" panose="020B0604020202020204" pitchFamily="34" charset="0"/>
                <a:cs typeface="Arial" panose="020B0604020202020204" pitchFamily="34" charset="0"/>
              </a:rPr>
              <a:t>3.34.2 EMERGÊNCIA POR COMBUSTÍVEL</a:t>
            </a:r>
          </a:p>
          <a:p>
            <a:pPr marL="0" indent="0" algn="just">
              <a:buNone/>
            </a:pPr>
            <a:r>
              <a:rPr lang="pt-BR" sz="1800" dirty="0">
                <a:latin typeface="Arial" panose="020B0604020202020204" pitchFamily="34" charset="0"/>
                <a:cs typeface="Arial" panose="020B0604020202020204" pitchFamily="34" charset="0"/>
              </a:rPr>
              <a:t>3.34.2.1 No caso de emergência por combustível, o piloto deverá declarar essa situação por meio das palavras “MAYDAY COMBUSTÍVEL”, conforme o previsto no MCA 100-16, “Fraseologia de Tráfego Aéreo”.</a:t>
            </a:r>
          </a:p>
          <a:p>
            <a:pPr marL="0" indent="0" algn="just">
              <a:buNone/>
            </a:pPr>
            <a:r>
              <a:rPr lang="pt-BR" sz="1800" dirty="0">
                <a:latin typeface="Arial" panose="020B0604020202020204" pitchFamily="34" charset="0"/>
                <a:cs typeface="Arial" panose="020B0604020202020204" pitchFamily="34" charset="0"/>
              </a:rPr>
              <a:t>3.34.2.2 Essa situação implica a adoção, por parte do Órgão ATS, dos procedimentos com relação à aeronave em situação de emergência previstos nesta ICA, bem como no MCA 100-16, com relação à fraseologia adequada</a:t>
            </a:r>
          </a:p>
        </p:txBody>
      </p:sp>
    </p:spTree>
    <p:extLst>
      <p:ext uri="{BB962C8B-B14F-4D97-AF65-F5344CB8AC3E}">
        <p14:creationId xmlns:p14="http://schemas.microsoft.com/office/powerpoint/2010/main" val="69625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1000"/>
                                        <p:tgtEl>
                                          <p:spTgt spid="10">
                                            <p:txEl>
                                              <p:pRg st="0" end="0"/>
                                            </p:txEl>
                                          </p:spTgt>
                                        </p:tgtEl>
                                      </p:cBhvr>
                                    </p:animEffect>
                                    <p:anim calcmode="lin" valueType="num">
                                      <p:cBhvr>
                                        <p:cTn id="8" dur="10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0">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0">
                                            <p:txEl>
                                              <p:pRg st="3" end="3"/>
                                            </p:txEl>
                                          </p:spTgt>
                                        </p:tgtEl>
                                        <p:attrNameLst>
                                          <p:attrName>style.visibility</p:attrName>
                                        </p:attrNameLst>
                                      </p:cBhvr>
                                      <p:to>
                                        <p:strVal val="visible"/>
                                      </p:to>
                                    </p:set>
                                    <p:animEffect transition="in" filter="fade">
                                      <p:cBhvr>
                                        <p:cTn id="14" dur="1000"/>
                                        <p:tgtEl>
                                          <p:spTgt spid="10">
                                            <p:txEl>
                                              <p:pRg st="3" end="3"/>
                                            </p:txEl>
                                          </p:spTgt>
                                        </p:tgtEl>
                                      </p:cBhvr>
                                    </p:animEffect>
                                    <p:anim calcmode="lin" valueType="num">
                                      <p:cBhvr>
                                        <p:cTn id="15" dur="1000" fill="hold"/>
                                        <p:tgtEl>
                                          <p:spTgt spid="10">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10">
                                            <p:txEl>
                                              <p:pRg st="3" end="3"/>
                                            </p:txEl>
                                          </p:spTgt>
                                        </p:tgtEl>
                                        <p:attrNameLst>
                                          <p:attrName>ppt_y</p:attrName>
                                        </p:attrNameLst>
                                      </p:cBhvr>
                                      <p:tavLst>
                                        <p:tav tm="0">
                                          <p:val>
                                            <p:strVal val="#ppt_y+.1"/>
                                          </p:val>
                                        </p:tav>
                                        <p:tav tm="100000">
                                          <p:val>
                                            <p:strVal val="#ppt_y"/>
                                          </p:val>
                                        </p:tav>
                                      </p:tavLst>
                                    </p:anim>
                                  </p:childTnLst>
                                </p:cTn>
                              </p:par>
                            </p:childTnLst>
                          </p:cTn>
                        </p:par>
                        <p:par>
                          <p:cTn id="17" fill="hold">
                            <p:stCondLst>
                              <p:cond delay="1000"/>
                            </p:stCondLst>
                            <p:childTnLst>
                              <p:par>
                                <p:cTn id="18" presetID="42" presetClass="entr" presetSubtype="0" fill="hold" grpId="0" nodeType="afterEffect">
                                  <p:stCondLst>
                                    <p:cond delay="0"/>
                                  </p:stCondLst>
                                  <p:childTnLst>
                                    <p:set>
                                      <p:cBhvr>
                                        <p:cTn id="19" dur="1" fill="hold">
                                          <p:stCondLst>
                                            <p:cond delay="0"/>
                                          </p:stCondLst>
                                        </p:cTn>
                                        <p:tgtEl>
                                          <p:spTgt spid="10">
                                            <p:txEl>
                                              <p:pRg st="4" end="4"/>
                                            </p:txEl>
                                          </p:spTgt>
                                        </p:tgtEl>
                                        <p:attrNameLst>
                                          <p:attrName>style.visibility</p:attrName>
                                        </p:attrNameLst>
                                      </p:cBhvr>
                                      <p:to>
                                        <p:strVal val="visible"/>
                                      </p:to>
                                    </p:set>
                                    <p:animEffect transition="in" filter="fade">
                                      <p:cBhvr>
                                        <p:cTn id="20" dur="1000"/>
                                        <p:tgtEl>
                                          <p:spTgt spid="10">
                                            <p:txEl>
                                              <p:pRg st="4" end="4"/>
                                            </p:txEl>
                                          </p:spTgt>
                                        </p:tgtEl>
                                      </p:cBhvr>
                                    </p:animEffect>
                                    <p:anim calcmode="lin" valueType="num">
                                      <p:cBhvr>
                                        <p:cTn id="21" dur="1000" fill="hold"/>
                                        <p:tgtEl>
                                          <p:spTgt spid="10">
                                            <p:txEl>
                                              <p:pRg st="4" end="4"/>
                                            </p:txEl>
                                          </p:spTgt>
                                        </p:tgtEl>
                                        <p:attrNameLst>
                                          <p:attrName>ppt_x</p:attrName>
                                        </p:attrNameLst>
                                      </p:cBhvr>
                                      <p:tavLst>
                                        <p:tav tm="0">
                                          <p:val>
                                            <p:strVal val="#ppt_x"/>
                                          </p:val>
                                        </p:tav>
                                        <p:tav tm="100000">
                                          <p:val>
                                            <p:strVal val="#ppt_x"/>
                                          </p:val>
                                        </p:tav>
                                      </p:tavLst>
                                    </p:anim>
                                    <p:anim calcmode="lin" valueType="num">
                                      <p:cBhvr>
                                        <p:cTn id="22" dur="1000" fill="hold"/>
                                        <p:tgtEl>
                                          <p:spTgt spid="10">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10">
                                            <p:txEl>
                                              <p:pRg st="5" end="5"/>
                                            </p:txEl>
                                          </p:spTgt>
                                        </p:tgtEl>
                                        <p:attrNameLst>
                                          <p:attrName>style.visibility</p:attrName>
                                        </p:attrNameLst>
                                      </p:cBhvr>
                                      <p:to>
                                        <p:strVal val="visible"/>
                                      </p:to>
                                    </p:set>
                                    <p:animEffect transition="in" filter="fade">
                                      <p:cBhvr>
                                        <p:cTn id="27" dur="1000"/>
                                        <p:tgtEl>
                                          <p:spTgt spid="10">
                                            <p:txEl>
                                              <p:pRg st="5" end="5"/>
                                            </p:txEl>
                                          </p:spTgt>
                                        </p:tgtEl>
                                      </p:cBhvr>
                                    </p:animEffect>
                                    <p:anim calcmode="lin" valueType="num">
                                      <p:cBhvr>
                                        <p:cTn id="28" dur="1000" fill="hold"/>
                                        <p:tgtEl>
                                          <p:spTgt spid="10">
                                            <p:txEl>
                                              <p:pRg st="5" end="5"/>
                                            </p:txEl>
                                          </p:spTgt>
                                        </p:tgtEl>
                                        <p:attrNameLst>
                                          <p:attrName>ppt_x</p:attrName>
                                        </p:attrNameLst>
                                      </p:cBhvr>
                                      <p:tavLst>
                                        <p:tav tm="0">
                                          <p:val>
                                            <p:strVal val="#ppt_x"/>
                                          </p:val>
                                        </p:tav>
                                        <p:tav tm="100000">
                                          <p:val>
                                            <p:strVal val="#ppt_x"/>
                                          </p:val>
                                        </p:tav>
                                      </p:tavLst>
                                    </p:anim>
                                    <p:anim calcmode="lin" valueType="num">
                                      <p:cBhvr>
                                        <p:cTn id="29" dur="1000" fill="hold"/>
                                        <p:tgtEl>
                                          <p:spTgt spid="10">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10" presetClass="exit" presetSubtype="0" fill="hold" grpId="1" nodeType="clickEffect">
                                  <p:stCondLst>
                                    <p:cond delay="0"/>
                                  </p:stCondLst>
                                  <p:childTnLst>
                                    <p:animEffect transition="out" filter="fade">
                                      <p:cBhvr>
                                        <p:cTn id="33" dur="500"/>
                                        <p:tgtEl>
                                          <p:spTgt spid="3">
                                            <p:txEl>
                                              <p:pRg st="0" end="0"/>
                                            </p:txEl>
                                          </p:spTgt>
                                        </p:tgtEl>
                                      </p:cBhvr>
                                    </p:animEffect>
                                    <p:set>
                                      <p:cBhvr>
                                        <p:cTn id="34" dur="1" fill="hold">
                                          <p:stCondLst>
                                            <p:cond delay="499"/>
                                          </p:stCondLst>
                                        </p:cTn>
                                        <p:tgtEl>
                                          <p:spTgt spid="3">
                                            <p:txEl>
                                              <p:pRg st="0" end="0"/>
                                            </p:txEl>
                                          </p:spTgt>
                                        </p:tgtEl>
                                        <p:attrNameLst>
                                          <p:attrName>style.visibility</p:attrName>
                                        </p:attrNameLst>
                                      </p:cBhvr>
                                      <p:to>
                                        <p:strVal val="hidden"/>
                                      </p:to>
                                    </p:set>
                                  </p:childTnLst>
                                </p:cTn>
                              </p:par>
                              <p:par>
                                <p:cTn id="35" presetID="10" presetClass="exit" presetSubtype="0" fill="hold" grpId="1" nodeType="withEffect">
                                  <p:stCondLst>
                                    <p:cond delay="0"/>
                                  </p:stCondLst>
                                  <p:childTnLst>
                                    <p:animEffect transition="out" filter="fade">
                                      <p:cBhvr>
                                        <p:cTn id="36" dur="500"/>
                                        <p:tgtEl>
                                          <p:spTgt spid="10">
                                            <p:txEl>
                                              <p:pRg st="0" end="0"/>
                                            </p:txEl>
                                          </p:spTgt>
                                        </p:tgtEl>
                                      </p:cBhvr>
                                    </p:animEffect>
                                    <p:set>
                                      <p:cBhvr>
                                        <p:cTn id="37" dur="1" fill="hold">
                                          <p:stCondLst>
                                            <p:cond delay="499"/>
                                          </p:stCondLst>
                                        </p:cTn>
                                        <p:tgtEl>
                                          <p:spTgt spid="10">
                                            <p:txEl>
                                              <p:pRg st="0" end="0"/>
                                            </p:txEl>
                                          </p:spTgt>
                                        </p:tgtEl>
                                        <p:attrNameLst>
                                          <p:attrName>style.visibility</p:attrName>
                                        </p:attrNameLst>
                                      </p:cBhvr>
                                      <p:to>
                                        <p:strVal val="hidden"/>
                                      </p:to>
                                    </p:set>
                                  </p:childTnLst>
                                </p:cTn>
                              </p:par>
                              <p:par>
                                <p:cTn id="38" presetID="10" presetClass="exit" presetSubtype="0" fill="hold" grpId="1" nodeType="withEffect">
                                  <p:stCondLst>
                                    <p:cond delay="0"/>
                                  </p:stCondLst>
                                  <p:childTnLst>
                                    <p:animEffect transition="out" filter="fade">
                                      <p:cBhvr>
                                        <p:cTn id="39" dur="500"/>
                                        <p:tgtEl>
                                          <p:spTgt spid="10">
                                            <p:txEl>
                                              <p:pRg st="3" end="3"/>
                                            </p:txEl>
                                          </p:spTgt>
                                        </p:tgtEl>
                                      </p:cBhvr>
                                    </p:animEffect>
                                    <p:set>
                                      <p:cBhvr>
                                        <p:cTn id="40" dur="1" fill="hold">
                                          <p:stCondLst>
                                            <p:cond delay="499"/>
                                          </p:stCondLst>
                                        </p:cTn>
                                        <p:tgtEl>
                                          <p:spTgt spid="10">
                                            <p:txEl>
                                              <p:pRg st="3" end="3"/>
                                            </p:txEl>
                                          </p:spTgt>
                                        </p:tgtEl>
                                        <p:attrNameLst>
                                          <p:attrName>style.visibility</p:attrName>
                                        </p:attrNameLst>
                                      </p:cBhvr>
                                      <p:to>
                                        <p:strVal val="hidden"/>
                                      </p:to>
                                    </p:set>
                                  </p:childTnLst>
                                </p:cTn>
                              </p:par>
                              <p:par>
                                <p:cTn id="41" presetID="10" presetClass="exit" presetSubtype="0" fill="hold" grpId="1" nodeType="withEffect">
                                  <p:stCondLst>
                                    <p:cond delay="0"/>
                                  </p:stCondLst>
                                  <p:childTnLst>
                                    <p:animEffect transition="out" filter="fade">
                                      <p:cBhvr>
                                        <p:cTn id="42" dur="500"/>
                                        <p:tgtEl>
                                          <p:spTgt spid="10">
                                            <p:txEl>
                                              <p:pRg st="4" end="4"/>
                                            </p:txEl>
                                          </p:spTgt>
                                        </p:tgtEl>
                                      </p:cBhvr>
                                    </p:animEffect>
                                    <p:set>
                                      <p:cBhvr>
                                        <p:cTn id="43" dur="1" fill="hold">
                                          <p:stCondLst>
                                            <p:cond delay="499"/>
                                          </p:stCondLst>
                                        </p:cTn>
                                        <p:tgtEl>
                                          <p:spTgt spid="10">
                                            <p:txEl>
                                              <p:pRg st="4" end="4"/>
                                            </p:txEl>
                                          </p:spTgt>
                                        </p:tgtEl>
                                        <p:attrNameLst>
                                          <p:attrName>style.visibility</p:attrName>
                                        </p:attrNameLst>
                                      </p:cBhvr>
                                      <p:to>
                                        <p:strVal val="hidden"/>
                                      </p:to>
                                    </p:set>
                                  </p:childTnLst>
                                </p:cTn>
                              </p:par>
                              <p:par>
                                <p:cTn id="44" presetID="10" presetClass="exit" presetSubtype="0" fill="hold" grpId="1" nodeType="withEffect">
                                  <p:stCondLst>
                                    <p:cond delay="0"/>
                                  </p:stCondLst>
                                  <p:childTnLst>
                                    <p:animEffect transition="out" filter="fade">
                                      <p:cBhvr>
                                        <p:cTn id="45" dur="500"/>
                                        <p:tgtEl>
                                          <p:spTgt spid="10">
                                            <p:txEl>
                                              <p:pRg st="5" end="5"/>
                                            </p:txEl>
                                          </p:spTgt>
                                        </p:tgtEl>
                                      </p:cBhvr>
                                    </p:animEffect>
                                    <p:set>
                                      <p:cBhvr>
                                        <p:cTn id="46" dur="1" fill="hold">
                                          <p:stCondLst>
                                            <p:cond delay="499"/>
                                          </p:stCondLst>
                                        </p:cTn>
                                        <p:tgtEl>
                                          <p:spTgt spid="10">
                                            <p:txEl>
                                              <p:pRg st="5" end="5"/>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1" build="p"/>
      <p:bldP spid="10" grpId="0" uiExpand="1" build="p"/>
      <p:bldP spid="10" grpId="1" build="p"/>
    </p:bldLst>
  </p:timing>
</p:sld>
</file>

<file path=ppt/slides/slide2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algn="ctr"/>
            <a:r>
              <a:rPr lang="pt-BR" sz="1600" b="1" dirty="0">
                <a:solidFill>
                  <a:schemeClr val="accent5">
                    <a:lumMod val="75000"/>
                  </a:schemeClr>
                </a:solidFill>
                <a:latin typeface="Arial Black" panose="020B0A04020102020204" pitchFamily="34" charset="0"/>
              </a:rPr>
              <a:t>Prof. Ailton Pinheiro</a:t>
            </a:r>
          </a:p>
        </p:txBody>
      </p:sp>
      <p:pic>
        <p:nvPicPr>
          <p:cNvPr id="12" name="Picture 2" descr="Brevê de Controle de Tráfego Aéreo da Aeronáutica - Asa Artigos Militares"/>
          <p:cNvPicPr>
            <a:picLocks noChangeAspect="1" noChangeArrowheads="1"/>
          </p:cNvPicPr>
          <p:nvPr/>
        </p:nvPicPr>
        <p:blipFill rotWithShape="1">
          <a:blip r:embed="rId3">
            <a:extLst>
              <a:ext uri="{28A0092B-C50C-407E-A947-70E740481C1C}">
                <a14:useLocalDpi xmlns:a14="http://schemas.microsoft.com/office/drawing/2010/main" val="0"/>
              </a:ext>
            </a:extLst>
          </a:blip>
          <a:srcRect l="7270" t="8085" r="7485" b="37531"/>
          <a:stretch/>
        </p:blipFill>
        <p:spPr bwMode="auto">
          <a:xfrm>
            <a:off x="5013889" y="6310648"/>
            <a:ext cx="2164223" cy="519742"/>
          </a:xfrm>
          <a:prstGeom prst="rect">
            <a:avLst/>
          </a:prstGeom>
          <a:noFill/>
          <a:extLst>
            <a:ext uri="{909E8E84-426E-40DD-AFC4-6F175D3DCCD1}">
              <a14:hiddenFill xmlns:a14="http://schemas.microsoft.com/office/drawing/2010/main">
                <a:solidFill>
                  <a:srgbClr val="FFFFFF"/>
                </a:solidFill>
              </a14:hiddenFill>
            </a:ext>
          </a:extLst>
        </p:spPr>
      </p:pic>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 name="Conector reto 12"/>
          <p:cNvCxnSpPr/>
          <p:nvPr/>
        </p:nvCxnSpPr>
        <p:spPr>
          <a:xfrm>
            <a:off x="303740" y="6176963"/>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 name="Título 1"/>
          <p:cNvSpPr>
            <a:spLocks noGrp="1"/>
          </p:cNvSpPr>
          <p:nvPr>
            <p:ph type="title"/>
          </p:nvPr>
        </p:nvSpPr>
        <p:spPr>
          <a:xfrm>
            <a:off x="303740" y="889141"/>
            <a:ext cx="11660732" cy="401191"/>
          </a:xfrm>
        </p:spPr>
        <p:txBody>
          <a:bodyPr>
            <a:noAutofit/>
          </a:bodyPr>
          <a:lstStyle/>
          <a:p>
            <a:pPr algn="ctr"/>
            <a:r>
              <a:rPr lang="pt-BR" sz="2400" b="1" i="0" u="none" strike="noStrike" baseline="0" dirty="0">
                <a:latin typeface="Times New Roman" panose="02020603050405020304" pitchFamily="18" charset="0"/>
              </a:rPr>
              <a:t>SERVIÇO DE ELABORAÇÃO DE PROCEDIMENTOS DE NAVEGAÇÃO AÉREA</a:t>
            </a:r>
            <a:br>
              <a:rPr lang="pt-BR" sz="2400" b="1" i="0" u="none" strike="noStrike" baseline="0" dirty="0">
                <a:latin typeface="Times New Roman" panose="02020603050405020304" pitchFamily="18" charset="0"/>
              </a:rPr>
            </a:br>
            <a:r>
              <a:rPr lang="pt-BR" sz="2400" b="1" i="0" u="none" strike="noStrike" baseline="0" dirty="0">
                <a:latin typeface="Times New Roman" panose="02020603050405020304" pitchFamily="18" charset="0"/>
              </a:rPr>
              <a:t>PARA VOO POR INSTRUMENTOS</a:t>
            </a:r>
            <a:endParaRPr lang="pt-BR" sz="2400" b="1" dirty="0">
              <a:latin typeface="Arial Black" panose="020B0A04020102020204" pitchFamily="34" charset="0"/>
            </a:endParaRPr>
          </a:p>
        </p:txBody>
      </p:sp>
      <p:sp>
        <p:nvSpPr>
          <p:cNvPr id="8" name="CaixaDeTexto 7">
            <a:extLst>
              <a:ext uri="{FF2B5EF4-FFF2-40B4-BE49-F238E27FC236}">
                <a16:creationId xmlns:a16="http://schemas.microsoft.com/office/drawing/2014/main" id="{30F77DA0-6F45-B53C-EC20-7E88E7AB7CE6}"/>
              </a:ext>
            </a:extLst>
          </p:cNvPr>
          <p:cNvSpPr txBox="1"/>
          <p:nvPr/>
        </p:nvSpPr>
        <p:spPr>
          <a:xfrm>
            <a:off x="303740" y="2242355"/>
            <a:ext cx="11318417" cy="1938992"/>
          </a:xfrm>
          <a:prstGeom prst="rect">
            <a:avLst/>
          </a:prstGeom>
          <a:solidFill>
            <a:schemeClr val="accent4">
              <a:lumMod val="60000"/>
              <a:lumOff val="40000"/>
            </a:schemeClr>
          </a:solidFill>
        </p:spPr>
        <p:txBody>
          <a:bodyPr wrap="square">
            <a:spAutoFit/>
          </a:bodyPr>
          <a:lstStyle/>
          <a:p>
            <a:pPr algn="just"/>
            <a:r>
              <a:rPr lang="pt-BR" sz="2400" b="0" i="0" u="none" strike="noStrike" baseline="0" dirty="0">
                <a:latin typeface="Times New Roman" panose="02020603050405020304" pitchFamily="18" charset="0"/>
              </a:rPr>
              <a:t>No Brasil, o Instituto de Cartografia Aeronáutica (ICA) é a unidade do DECEA responsável pelo provimento do serviço de elaboração de procedimento de navegação aérea para voo por instrumentos. Esse serviço será prestado de acordo com o previsto na ICA 100-24, </a:t>
            </a:r>
            <a:r>
              <a:rPr lang="pt-BR" sz="2400" b="0" i="0" u="none" strike="noStrike" baseline="0" dirty="0">
                <a:latin typeface="TimesNewRomanPSMT"/>
              </a:rPr>
              <a:t>“Elaboração de Procedimentos de Navegação Aérea”, e demais publicações esp</a:t>
            </a:r>
            <a:r>
              <a:rPr lang="pt-BR" sz="2400" b="0" i="0" u="none" strike="noStrike" baseline="0" dirty="0">
                <a:latin typeface="Times New Roman" panose="02020603050405020304" pitchFamily="18" charset="0"/>
              </a:rPr>
              <a:t>ecíficas pertinentes.</a:t>
            </a:r>
            <a:endParaRPr lang="pt-BR" sz="2400" dirty="0"/>
          </a:p>
        </p:txBody>
      </p:sp>
    </p:spTree>
    <p:extLst>
      <p:ext uri="{BB962C8B-B14F-4D97-AF65-F5344CB8AC3E}">
        <p14:creationId xmlns:p14="http://schemas.microsoft.com/office/powerpoint/2010/main" val="103650660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algn="ctr"/>
            <a:r>
              <a:rPr lang="pt-BR" sz="1600" b="1" dirty="0">
                <a:solidFill>
                  <a:schemeClr val="accent5">
                    <a:lumMod val="75000"/>
                  </a:schemeClr>
                </a:solidFill>
                <a:latin typeface="Arial Black" panose="020B0A04020102020204" pitchFamily="34" charset="0"/>
              </a:rPr>
              <a:t>Prof. Ailton Pinheiro</a:t>
            </a:r>
          </a:p>
        </p:txBody>
      </p:sp>
      <p:pic>
        <p:nvPicPr>
          <p:cNvPr id="12" name="Picture 2" descr="Brevê de Controle de Tráfego Aéreo da Aeronáutica - Asa Artigos Militares"/>
          <p:cNvPicPr>
            <a:picLocks noChangeAspect="1" noChangeArrowheads="1"/>
          </p:cNvPicPr>
          <p:nvPr/>
        </p:nvPicPr>
        <p:blipFill rotWithShape="1">
          <a:blip r:embed="rId3">
            <a:extLst>
              <a:ext uri="{28A0092B-C50C-407E-A947-70E740481C1C}">
                <a14:useLocalDpi xmlns:a14="http://schemas.microsoft.com/office/drawing/2010/main" val="0"/>
              </a:ext>
            </a:extLst>
          </a:blip>
          <a:srcRect l="7270" t="8085" r="7485" b="37531"/>
          <a:stretch/>
        </p:blipFill>
        <p:spPr bwMode="auto">
          <a:xfrm>
            <a:off x="5013889" y="6310648"/>
            <a:ext cx="2164223" cy="519742"/>
          </a:xfrm>
          <a:prstGeom prst="rect">
            <a:avLst/>
          </a:prstGeom>
          <a:noFill/>
          <a:extLst>
            <a:ext uri="{909E8E84-426E-40DD-AFC4-6F175D3DCCD1}">
              <a14:hiddenFill xmlns:a14="http://schemas.microsoft.com/office/drawing/2010/main">
                <a:solidFill>
                  <a:srgbClr val="FFFFFF"/>
                </a:solidFill>
              </a14:hiddenFill>
            </a:ext>
          </a:extLst>
        </p:spPr>
      </p:pic>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 name="Conector reto 12"/>
          <p:cNvCxnSpPr/>
          <p:nvPr/>
        </p:nvCxnSpPr>
        <p:spPr>
          <a:xfrm>
            <a:off x="303740" y="6176963"/>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 name="Título 1"/>
          <p:cNvSpPr>
            <a:spLocks noGrp="1"/>
          </p:cNvSpPr>
          <p:nvPr>
            <p:ph type="title"/>
          </p:nvPr>
        </p:nvSpPr>
        <p:spPr>
          <a:xfrm>
            <a:off x="303740" y="849385"/>
            <a:ext cx="11660732" cy="401191"/>
          </a:xfrm>
        </p:spPr>
        <p:txBody>
          <a:bodyPr>
            <a:noAutofit/>
          </a:bodyPr>
          <a:lstStyle/>
          <a:p>
            <a:pPr algn="ctr"/>
            <a:r>
              <a:rPr lang="pt-BR" sz="2800" b="1" dirty="0">
                <a:latin typeface="Arial Black" panose="020B0A04020102020204" pitchFamily="34" charset="0"/>
              </a:rPr>
              <a:t>SERVIÇOS PARA AERONAVES EM CASO DE EMERGÊNCIA</a:t>
            </a:r>
          </a:p>
        </p:txBody>
      </p:sp>
      <p:sp>
        <p:nvSpPr>
          <p:cNvPr id="3" name="Espaço Reservado para Conteúdo 2"/>
          <p:cNvSpPr>
            <a:spLocks noGrp="1"/>
          </p:cNvSpPr>
          <p:nvPr>
            <p:ph idx="1"/>
          </p:nvPr>
        </p:nvSpPr>
        <p:spPr>
          <a:xfrm>
            <a:off x="303740" y="1384260"/>
            <a:ext cx="11526592" cy="484881"/>
          </a:xfrm>
        </p:spPr>
        <p:txBody>
          <a:bodyPr>
            <a:noAutofit/>
          </a:bodyPr>
          <a:lstStyle/>
          <a:p>
            <a:pPr marL="0" indent="0" algn="just">
              <a:buNone/>
            </a:pPr>
            <a:r>
              <a:rPr lang="pt-BR" sz="2400" b="1" dirty="0">
                <a:latin typeface="Arial" panose="020B0604020202020204" pitchFamily="34" charset="0"/>
                <a:cs typeface="Arial" panose="020B0604020202020204" pitchFamily="34" charset="0"/>
              </a:rPr>
              <a:t>3.14.5 DESCIDA DE EMERGÊNCIA</a:t>
            </a:r>
          </a:p>
        </p:txBody>
      </p:sp>
      <p:sp>
        <p:nvSpPr>
          <p:cNvPr id="10" name="Espaço Reservado para Conteúdo 2"/>
          <p:cNvSpPr txBox="1">
            <a:spLocks/>
          </p:cNvSpPr>
          <p:nvPr/>
        </p:nvSpPr>
        <p:spPr>
          <a:xfrm>
            <a:off x="149192" y="1869141"/>
            <a:ext cx="11526592" cy="444150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pt-BR" sz="2000" dirty="0">
                <a:latin typeface="Arial" panose="020B0604020202020204" pitchFamily="34" charset="0"/>
                <a:cs typeface="Arial" panose="020B0604020202020204" pitchFamily="34" charset="0"/>
              </a:rPr>
              <a:t>3.14.5.1 Quando se tiver conhecimento ou percepção de que uma aeronave está efetuando uma descida de emergência, o órgão ATS responsável adotará, imediatamente, todas as ações apropriadas para salvaguardar todas as aeronaves envolvidas. As seguintes ações podem, na ordem adequada a cada circunstância, incluir:</a:t>
            </a:r>
          </a:p>
          <a:p>
            <a:pPr marL="0" indent="0" algn="just">
              <a:buNone/>
            </a:pPr>
            <a:r>
              <a:rPr lang="pt-BR" sz="2000" dirty="0">
                <a:latin typeface="Arial" panose="020B0604020202020204" pitchFamily="34" charset="0"/>
                <a:cs typeface="Arial" panose="020B0604020202020204" pitchFamily="34" charset="0"/>
              </a:rPr>
              <a:t>a) emitir uma mensagem de emergência;</a:t>
            </a:r>
          </a:p>
          <a:p>
            <a:pPr marL="0" indent="0" algn="just">
              <a:buNone/>
            </a:pPr>
            <a:r>
              <a:rPr lang="pt-BR" sz="2000" dirty="0">
                <a:latin typeface="Arial" panose="020B0604020202020204" pitchFamily="34" charset="0"/>
                <a:cs typeface="Arial" panose="020B0604020202020204" pitchFamily="34" charset="0"/>
              </a:rPr>
              <a:t>b) emitir informação de tráfego e/ou instruções ATC para as aeronaves afetadas pela descida;</a:t>
            </a:r>
          </a:p>
          <a:p>
            <a:pPr marL="0" indent="0" algn="just">
              <a:buNone/>
            </a:pPr>
            <a:r>
              <a:rPr lang="pt-BR" sz="2000" dirty="0">
                <a:latin typeface="Arial" panose="020B0604020202020204" pitchFamily="34" charset="0"/>
                <a:cs typeface="Arial" panose="020B0604020202020204" pitchFamily="34" charset="0"/>
              </a:rPr>
              <a:t>c) informar a altitude mínima de voo e o ajuste do altímetro para a área em que esteja ocorrendo a operação; e</a:t>
            </a:r>
          </a:p>
          <a:p>
            <a:pPr marL="0" indent="0" algn="just">
              <a:buNone/>
            </a:pPr>
            <a:r>
              <a:rPr lang="pt-BR" sz="2000" dirty="0">
                <a:latin typeface="Arial" panose="020B0604020202020204" pitchFamily="34" charset="0"/>
                <a:cs typeface="Arial" panose="020B0604020202020204" pitchFamily="34" charset="0"/>
              </a:rPr>
              <a:t>d) informar a situação a outros órgãos ATS que possam ser afetados pela descida de emergência.</a:t>
            </a:r>
          </a:p>
        </p:txBody>
      </p:sp>
    </p:spTree>
    <p:extLst>
      <p:ext uri="{BB962C8B-B14F-4D97-AF65-F5344CB8AC3E}">
        <p14:creationId xmlns:p14="http://schemas.microsoft.com/office/powerpoint/2010/main" val="3774047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10">
                                            <p:txEl>
                                              <p:pRg st="0" end="0"/>
                                            </p:txEl>
                                          </p:spTgt>
                                        </p:tgtEl>
                                        <p:attrNameLst>
                                          <p:attrName>style.visibility</p:attrName>
                                        </p:attrNameLst>
                                      </p:cBhvr>
                                      <p:to>
                                        <p:strVal val="visible"/>
                                      </p:to>
                                    </p:set>
                                    <p:animEffect transition="in" filter="fade">
                                      <p:cBhvr>
                                        <p:cTn id="13" dur="1000"/>
                                        <p:tgtEl>
                                          <p:spTgt spid="10">
                                            <p:txEl>
                                              <p:pRg st="0" end="0"/>
                                            </p:txEl>
                                          </p:spTgt>
                                        </p:tgtEl>
                                      </p:cBhvr>
                                    </p:animEffect>
                                    <p:anim calcmode="lin" valueType="num">
                                      <p:cBhvr>
                                        <p:cTn id="14" dur="10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10">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10">
                                            <p:txEl>
                                              <p:pRg st="1" end="1"/>
                                            </p:txEl>
                                          </p:spTgt>
                                        </p:tgtEl>
                                        <p:attrNameLst>
                                          <p:attrName>style.visibility</p:attrName>
                                        </p:attrNameLst>
                                      </p:cBhvr>
                                      <p:to>
                                        <p:strVal val="visible"/>
                                      </p:to>
                                    </p:set>
                                    <p:animEffect transition="in" filter="fade">
                                      <p:cBhvr>
                                        <p:cTn id="20" dur="1000"/>
                                        <p:tgtEl>
                                          <p:spTgt spid="10">
                                            <p:txEl>
                                              <p:pRg st="1" end="1"/>
                                            </p:txEl>
                                          </p:spTgt>
                                        </p:tgtEl>
                                      </p:cBhvr>
                                    </p:animEffect>
                                    <p:anim calcmode="lin" valueType="num">
                                      <p:cBhvr>
                                        <p:cTn id="21" dur="1000" fill="hold"/>
                                        <p:tgtEl>
                                          <p:spTgt spid="10">
                                            <p:txEl>
                                              <p:pRg st="1" end="1"/>
                                            </p:txEl>
                                          </p:spTgt>
                                        </p:tgtEl>
                                        <p:attrNameLst>
                                          <p:attrName>ppt_x</p:attrName>
                                        </p:attrNameLst>
                                      </p:cBhvr>
                                      <p:tavLst>
                                        <p:tav tm="0">
                                          <p:val>
                                            <p:strVal val="#ppt_x"/>
                                          </p:val>
                                        </p:tav>
                                        <p:tav tm="100000">
                                          <p:val>
                                            <p:strVal val="#ppt_x"/>
                                          </p:val>
                                        </p:tav>
                                      </p:tavLst>
                                    </p:anim>
                                    <p:anim calcmode="lin" valueType="num">
                                      <p:cBhvr>
                                        <p:cTn id="22" dur="1000" fill="hold"/>
                                        <p:tgtEl>
                                          <p:spTgt spid="10">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10">
                                            <p:txEl>
                                              <p:pRg st="2" end="2"/>
                                            </p:txEl>
                                          </p:spTgt>
                                        </p:tgtEl>
                                        <p:attrNameLst>
                                          <p:attrName>style.visibility</p:attrName>
                                        </p:attrNameLst>
                                      </p:cBhvr>
                                      <p:to>
                                        <p:strVal val="visible"/>
                                      </p:to>
                                    </p:set>
                                    <p:animEffect transition="in" filter="fade">
                                      <p:cBhvr>
                                        <p:cTn id="27" dur="1000"/>
                                        <p:tgtEl>
                                          <p:spTgt spid="10">
                                            <p:txEl>
                                              <p:pRg st="2" end="2"/>
                                            </p:txEl>
                                          </p:spTgt>
                                        </p:tgtEl>
                                      </p:cBhvr>
                                    </p:animEffect>
                                    <p:anim calcmode="lin" valueType="num">
                                      <p:cBhvr>
                                        <p:cTn id="28" dur="1000" fill="hold"/>
                                        <p:tgtEl>
                                          <p:spTgt spid="10">
                                            <p:txEl>
                                              <p:pRg st="2" end="2"/>
                                            </p:txEl>
                                          </p:spTgt>
                                        </p:tgtEl>
                                        <p:attrNameLst>
                                          <p:attrName>ppt_x</p:attrName>
                                        </p:attrNameLst>
                                      </p:cBhvr>
                                      <p:tavLst>
                                        <p:tav tm="0">
                                          <p:val>
                                            <p:strVal val="#ppt_x"/>
                                          </p:val>
                                        </p:tav>
                                        <p:tav tm="100000">
                                          <p:val>
                                            <p:strVal val="#ppt_x"/>
                                          </p:val>
                                        </p:tav>
                                      </p:tavLst>
                                    </p:anim>
                                    <p:anim calcmode="lin" valueType="num">
                                      <p:cBhvr>
                                        <p:cTn id="29" dur="1000" fill="hold"/>
                                        <p:tgtEl>
                                          <p:spTgt spid="10">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10">
                                            <p:txEl>
                                              <p:pRg st="3" end="3"/>
                                            </p:txEl>
                                          </p:spTgt>
                                        </p:tgtEl>
                                        <p:attrNameLst>
                                          <p:attrName>style.visibility</p:attrName>
                                        </p:attrNameLst>
                                      </p:cBhvr>
                                      <p:to>
                                        <p:strVal val="visible"/>
                                      </p:to>
                                    </p:set>
                                    <p:animEffect transition="in" filter="fade">
                                      <p:cBhvr>
                                        <p:cTn id="34" dur="1000"/>
                                        <p:tgtEl>
                                          <p:spTgt spid="10">
                                            <p:txEl>
                                              <p:pRg st="3" end="3"/>
                                            </p:txEl>
                                          </p:spTgt>
                                        </p:tgtEl>
                                      </p:cBhvr>
                                    </p:animEffect>
                                    <p:anim calcmode="lin" valueType="num">
                                      <p:cBhvr>
                                        <p:cTn id="35" dur="1000" fill="hold"/>
                                        <p:tgtEl>
                                          <p:spTgt spid="10">
                                            <p:txEl>
                                              <p:pRg st="3" end="3"/>
                                            </p:txEl>
                                          </p:spTgt>
                                        </p:tgtEl>
                                        <p:attrNameLst>
                                          <p:attrName>ppt_x</p:attrName>
                                        </p:attrNameLst>
                                      </p:cBhvr>
                                      <p:tavLst>
                                        <p:tav tm="0">
                                          <p:val>
                                            <p:strVal val="#ppt_x"/>
                                          </p:val>
                                        </p:tav>
                                        <p:tav tm="100000">
                                          <p:val>
                                            <p:strVal val="#ppt_x"/>
                                          </p:val>
                                        </p:tav>
                                      </p:tavLst>
                                    </p:anim>
                                    <p:anim calcmode="lin" valueType="num">
                                      <p:cBhvr>
                                        <p:cTn id="36" dur="1000" fill="hold"/>
                                        <p:tgtEl>
                                          <p:spTgt spid="10">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10">
                                            <p:txEl>
                                              <p:pRg st="4" end="4"/>
                                            </p:txEl>
                                          </p:spTgt>
                                        </p:tgtEl>
                                        <p:attrNameLst>
                                          <p:attrName>style.visibility</p:attrName>
                                        </p:attrNameLst>
                                      </p:cBhvr>
                                      <p:to>
                                        <p:strVal val="visible"/>
                                      </p:to>
                                    </p:set>
                                    <p:animEffect transition="in" filter="fade">
                                      <p:cBhvr>
                                        <p:cTn id="41" dur="1000"/>
                                        <p:tgtEl>
                                          <p:spTgt spid="10">
                                            <p:txEl>
                                              <p:pRg st="4" end="4"/>
                                            </p:txEl>
                                          </p:spTgt>
                                        </p:tgtEl>
                                      </p:cBhvr>
                                    </p:animEffect>
                                    <p:anim calcmode="lin" valueType="num">
                                      <p:cBhvr>
                                        <p:cTn id="42" dur="1000" fill="hold"/>
                                        <p:tgtEl>
                                          <p:spTgt spid="10">
                                            <p:txEl>
                                              <p:pRg st="4" end="4"/>
                                            </p:txEl>
                                          </p:spTgt>
                                        </p:tgtEl>
                                        <p:attrNameLst>
                                          <p:attrName>ppt_x</p:attrName>
                                        </p:attrNameLst>
                                      </p:cBhvr>
                                      <p:tavLst>
                                        <p:tav tm="0">
                                          <p:val>
                                            <p:strVal val="#ppt_x"/>
                                          </p:val>
                                        </p:tav>
                                        <p:tav tm="100000">
                                          <p:val>
                                            <p:strVal val="#ppt_x"/>
                                          </p:val>
                                        </p:tav>
                                      </p:tavLst>
                                    </p:anim>
                                    <p:anim calcmode="lin" valueType="num">
                                      <p:cBhvr>
                                        <p:cTn id="43" dur="1000" fill="hold"/>
                                        <p:tgtEl>
                                          <p:spTgt spid="10">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10" presetClass="exit" presetSubtype="0" fill="hold" grpId="1" nodeType="clickEffect">
                                  <p:stCondLst>
                                    <p:cond delay="0"/>
                                  </p:stCondLst>
                                  <p:childTnLst>
                                    <p:animEffect transition="out" filter="fade">
                                      <p:cBhvr>
                                        <p:cTn id="47" dur="500"/>
                                        <p:tgtEl>
                                          <p:spTgt spid="10">
                                            <p:txEl>
                                              <p:pRg st="0" end="0"/>
                                            </p:txEl>
                                          </p:spTgt>
                                        </p:tgtEl>
                                      </p:cBhvr>
                                    </p:animEffect>
                                    <p:set>
                                      <p:cBhvr>
                                        <p:cTn id="48" dur="1" fill="hold">
                                          <p:stCondLst>
                                            <p:cond delay="499"/>
                                          </p:stCondLst>
                                        </p:cTn>
                                        <p:tgtEl>
                                          <p:spTgt spid="10">
                                            <p:txEl>
                                              <p:pRg st="0" end="0"/>
                                            </p:txEl>
                                          </p:spTgt>
                                        </p:tgtEl>
                                        <p:attrNameLst>
                                          <p:attrName>style.visibility</p:attrName>
                                        </p:attrNameLst>
                                      </p:cBhvr>
                                      <p:to>
                                        <p:strVal val="hidden"/>
                                      </p:to>
                                    </p:set>
                                  </p:childTnLst>
                                </p:cTn>
                              </p:par>
                              <p:par>
                                <p:cTn id="49" presetID="10" presetClass="exit" presetSubtype="0" fill="hold" grpId="1" nodeType="withEffect">
                                  <p:stCondLst>
                                    <p:cond delay="0"/>
                                  </p:stCondLst>
                                  <p:childTnLst>
                                    <p:animEffect transition="out" filter="fade">
                                      <p:cBhvr>
                                        <p:cTn id="50" dur="500"/>
                                        <p:tgtEl>
                                          <p:spTgt spid="10">
                                            <p:txEl>
                                              <p:pRg st="1" end="1"/>
                                            </p:txEl>
                                          </p:spTgt>
                                        </p:tgtEl>
                                      </p:cBhvr>
                                    </p:animEffect>
                                    <p:set>
                                      <p:cBhvr>
                                        <p:cTn id="51" dur="1" fill="hold">
                                          <p:stCondLst>
                                            <p:cond delay="499"/>
                                          </p:stCondLst>
                                        </p:cTn>
                                        <p:tgtEl>
                                          <p:spTgt spid="10">
                                            <p:txEl>
                                              <p:pRg st="1" end="1"/>
                                            </p:txEl>
                                          </p:spTgt>
                                        </p:tgtEl>
                                        <p:attrNameLst>
                                          <p:attrName>style.visibility</p:attrName>
                                        </p:attrNameLst>
                                      </p:cBhvr>
                                      <p:to>
                                        <p:strVal val="hidden"/>
                                      </p:to>
                                    </p:set>
                                  </p:childTnLst>
                                </p:cTn>
                              </p:par>
                              <p:par>
                                <p:cTn id="52" presetID="10" presetClass="exit" presetSubtype="0" fill="hold" grpId="1" nodeType="withEffect">
                                  <p:stCondLst>
                                    <p:cond delay="0"/>
                                  </p:stCondLst>
                                  <p:childTnLst>
                                    <p:animEffect transition="out" filter="fade">
                                      <p:cBhvr>
                                        <p:cTn id="53" dur="500"/>
                                        <p:tgtEl>
                                          <p:spTgt spid="10">
                                            <p:txEl>
                                              <p:pRg st="2" end="2"/>
                                            </p:txEl>
                                          </p:spTgt>
                                        </p:tgtEl>
                                      </p:cBhvr>
                                    </p:animEffect>
                                    <p:set>
                                      <p:cBhvr>
                                        <p:cTn id="54" dur="1" fill="hold">
                                          <p:stCondLst>
                                            <p:cond delay="499"/>
                                          </p:stCondLst>
                                        </p:cTn>
                                        <p:tgtEl>
                                          <p:spTgt spid="10">
                                            <p:txEl>
                                              <p:pRg st="2" end="2"/>
                                            </p:txEl>
                                          </p:spTgt>
                                        </p:tgtEl>
                                        <p:attrNameLst>
                                          <p:attrName>style.visibility</p:attrName>
                                        </p:attrNameLst>
                                      </p:cBhvr>
                                      <p:to>
                                        <p:strVal val="hidden"/>
                                      </p:to>
                                    </p:set>
                                  </p:childTnLst>
                                </p:cTn>
                              </p:par>
                              <p:par>
                                <p:cTn id="55" presetID="10" presetClass="exit" presetSubtype="0" fill="hold" grpId="1" nodeType="withEffect">
                                  <p:stCondLst>
                                    <p:cond delay="0"/>
                                  </p:stCondLst>
                                  <p:childTnLst>
                                    <p:animEffect transition="out" filter="fade">
                                      <p:cBhvr>
                                        <p:cTn id="56" dur="500"/>
                                        <p:tgtEl>
                                          <p:spTgt spid="10">
                                            <p:txEl>
                                              <p:pRg st="3" end="3"/>
                                            </p:txEl>
                                          </p:spTgt>
                                        </p:tgtEl>
                                      </p:cBhvr>
                                    </p:animEffect>
                                    <p:set>
                                      <p:cBhvr>
                                        <p:cTn id="57" dur="1" fill="hold">
                                          <p:stCondLst>
                                            <p:cond delay="499"/>
                                          </p:stCondLst>
                                        </p:cTn>
                                        <p:tgtEl>
                                          <p:spTgt spid="10">
                                            <p:txEl>
                                              <p:pRg st="3" end="3"/>
                                            </p:txEl>
                                          </p:spTgt>
                                        </p:tgtEl>
                                        <p:attrNameLst>
                                          <p:attrName>style.visibility</p:attrName>
                                        </p:attrNameLst>
                                      </p:cBhvr>
                                      <p:to>
                                        <p:strVal val="hidden"/>
                                      </p:to>
                                    </p:set>
                                  </p:childTnLst>
                                </p:cTn>
                              </p:par>
                              <p:par>
                                <p:cTn id="58" presetID="10" presetClass="exit" presetSubtype="0" fill="hold" grpId="1" nodeType="withEffect">
                                  <p:stCondLst>
                                    <p:cond delay="0"/>
                                  </p:stCondLst>
                                  <p:childTnLst>
                                    <p:animEffect transition="out" filter="fade">
                                      <p:cBhvr>
                                        <p:cTn id="59" dur="500"/>
                                        <p:tgtEl>
                                          <p:spTgt spid="10">
                                            <p:txEl>
                                              <p:pRg st="4" end="4"/>
                                            </p:txEl>
                                          </p:spTgt>
                                        </p:tgtEl>
                                      </p:cBhvr>
                                    </p:animEffect>
                                    <p:set>
                                      <p:cBhvr>
                                        <p:cTn id="60" dur="1" fill="hold">
                                          <p:stCondLst>
                                            <p:cond delay="499"/>
                                          </p:stCondLst>
                                        </p:cTn>
                                        <p:tgtEl>
                                          <p:spTgt spid="10">
                                            <p:txEl>
                                              <p:pRg st="4" end="4"/>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0" grpId="0" build="p"/>
      <p:bldP spid="10" grpId="1" uiExpand="1" build="p"/>
    </p:bldLst>
  </p:timing>
</p:sld>
</file>

<file path=ppt/slides/slide2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algn="ctr"/>
            <a:r>
              <a:rPr lang="pt-BR" sz="1600" b="1" dirty="0">
                <a:solidFill>
                  <a:schemeClr val="accent5">
                    <a:lumMod val="75000"/>
                  </a:schemeClr>
                </a:solidFill>
                <a:latin typeface="Arial Black" panose="020B0A04020102020204" pitchFamily="34" charset="0"/>
              </a:rPr>
              <a:t>Prof. Ailton Pinheiro</a:t>
            </a:r>
          </a:p>
        </p:txBody>
      </p:sp>
      <p:pic>
        <p:nvPicPr>
          <p:cNvPr id="12" name="Picture 2" descr="Brevê de Controle de Tráfego Aéreo da Aeronáutica - Asa Artigos Militares"/>
          <p:cNvPicPr>
            <a:picLocks noChangeAspect="1" noChangeArrowheads="1"/>
          </p:cNvPicPr>
          <p:nvPr/>
        </p:nvPicPr>
        <p:blipFill rotWithShape="1">
          <a:blip r:embed="rId3">
            <a:extLst>
              <a:ext uri="{28A0092B-C50C-407E-A947-70E740481C1C}">
                <a14:useLocalDpi xmlns:a14="http://schemas.microsoft.com/office/drawing/2010/main" val="0"/>
              </a:ext>
            </a:extLst>
          </a:blip>
          <a:srcRect l="7270" t="8085" r="7485" b="37531"/>
          <a:stretch/>
        </p:blipFill>
        <p:spPr bwMode="auto">
          <a:xfrm>
            <a:off x="5013889" y="6310648"/>
            <a:ext cx="2164223" cy="519742"/>
          </a:xfrm>
          <a:prstGeom prst="rect">
            <a:avLst/>
          </a:prstGeom>
          <a:noFill/>
          <a:extLst>
            <a:ext uri="{909E8E84-426E-40DD-AFC4-6F175D3DCCD1}">
              <a14:hiddenFill xmlns:a14="http://schemas.microsoft.com/office/drawing/2010/main">
                <a:solidFill>
                  <a:srgbClr val="FFFFFF"/>
                </a:solidFill>
              </a14:hiddenFill>
            </a:ext>
          </a:extLst>
        </p:spPr>
      </p:pic>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 name="Conector reto 12"/>
          <p:cNvCxnSpPr/>
          <p:nvPr/>
        </p:nvCxnSpPr>
        <p:spPr>
          <a:xfrm>
            <a:off x="303740" y="6176963"/>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 name="Título 1"/>
          <p:cNvSpPr>
            <a:spLocks noGrp="1"/>
          </p:cNvSpPr>
          <p:nvPr>
            <p:ph type="title"/>
          </p:nvPr>
        </p:nvSpPr>
        <p:spPr>
          <a:xfrm>
            <a:off x="303740" y="849385"/>
            <a:ext cx="11660732" cy="401191"/>
          </a:xfrm>
        </p:spPr>
        <p:txBody>
          <a:bodyPr>
            <a:noAutofit/>
          </a:bodyPr>
          <a:lstStyle/>
          <a:p>
            <a:pPr algn="ctr"/>
            <a:r>
              <a:rPr lang="pt-BR" sz="2800" b="1" dirty="0">
                <a:latin typeface="Arial Black" panose="020B0A04020102020204" pitchFamily="34" charset="0"/>
              </a:rPr>
              <a:t>SERVIÇOS PARA AERONAVES EM CASO DE EMERGÊNCIA</a:t>
            </a:r>
          </a:p>
        </p:txBody>
      </p:sp>
      <p:sp>
        <p:nvSpPr>
          <p:cNvPr id="3" name="Espaço Reservado para Conteúdo 2"/>
          <p:cNvSpPr>
            <a:spLocks noGrp="1"/>
          </p:cNvSpPr>
          <p:nvPr>
            <p:ph idx="1"/>
          </p:nvPr>
        </p:nvSpPr>
        <p:spPr>
          <a:xfrm>
            <a:off x="303740" y="1384260"/>
            <a:ext cx="11526592" cy="484881"/>
          </a:xfrm>
        </p:spPr>
        <p:txBody>
          <a:bodyPr>
            <a:noAutofit/>
          </a:bodyPr>
          <a:lstStyle/>
          <a:p>
            <a:pPr marL="0" indent="0" algn="just">
              <a:buNone/>
            </a:pPr>
            <a:r>
              <a:rPr lang="pt-BR" sz="2400" b="1" dirty="0">
                <a:latin typeface="Arial" panose="020B0604020202020204" pitchFamily="34" charset="0"/>
                <a:cs typeface="Arial" panose="020B0604020202020204" pitchFamily="34" charset="0"/>
              </a:rPr>
              <a:t>3.14.5 DESCIDA DE EMERGÊNCIA</a:t>
            </a:r>
          </a:p>
        </p:txBody>
      </p:sp>
      <p:sp>
        <p:nvSpPr>
          <p:cNvPr id="10" name="Espaço Reservado para Conteúdo 2"/>
          <p:cNvSpPr txBox="1">
            <a:spLocks/>
          </p:cNvSpPr>
          <p:nvPr/>
        </p:nvSpPr>
        <p:spPr>
          <a:xfrm>
            <a:off x="149192" y="1869141"/>
            <a:ext cx="11526592" cy="444150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pt-BR" sz="2000" dirty="0">
                <a:latin typeface="Arial" panose="020B0604020202020204" pitchFamily="34" charset="0"/>
                <a:cs typeface="Arial" panose="020B0604020202020204" pitchFamily="34" charset="0"/>
              </a:rPr>
              <a:t>3.14.5.2 O piloto da aeronave em descida de emergência, logo que possível, deve tomar as seguintes medidas apropriadas à circunstância:</a:t>
            </a:r>
          </a:p>
          <a:p>
            <a:pPr marL="0" indent="0" algn="just">
              <a:buNone/>
            </a:pPr>
            <a:r>
              <a:rPr lang="pt-BR" sz="2000" dirty="0">
                <a:latin typeface="Arial" panose="020B0604020202020204" pitchFamily="34" charset="0"/>
                <a:cs typeface="Arial" panose="020B0604020202020204" pitchFamily="34" charset="0"/>
              </a:rPr>
              <a:t>a) navegar conforme considerar apropriado;</a:t>
            </a:r>
          </a:p>
          <a:p>
            <a:pPr marL="0" indent="0" algn="just">
              <a:buNone/>
            </a:pPr>
            <a:r>
              <a:rPr lang="pt-BR" sz="2000" dirty="0">
                <a:latin typeface="Arial" panose="020B0604020202020204" pitchFamily="34" charset="0"/>
                <a:cs typeface="Arial" panose="020B0604020202020204" pitchFamily="34" charset="0"/>
              </a:rPr>
              <a:t>b) informar ao órgão ATS adequado da descida em emergência e, se possível, suas intenções;</a:t>
            </a:r>
          </a:p>
          <a:p>
            <a:pPr marL="0" indent="0" algn="just">
              <a:buNone/>
            </a:pPr>
            <a:r>
              <a:rPr lang="pt-BR" sz="2000" dirty="0">
                <a:latin typeface="Arial" panose="020B0604020202020204" pitchFamily="34" charset="0"/>
                <a:cs typeface="Arial" panose="020B0604020202020204" pitchFamily="34" charset="0"/>
              </a:rPr>
              <a:t>c) inserir o código 7700 no transponder e, se for o caso, selecionar o modo de emergência adequado no ADS-B e/ou ADS-C;</a:t>
            </a:r>
          </a:p>
          <a:p>
            <a:pPr marL="0" indent="0" algn="just">
              <a:buNone/>
            </a:pPr>
            <a:r>
              <a:rPr lang="pt-BR" sz="2000" dirty="0">
                <a:latin typeface="Arial" panose="020B0604020202020204" pitchFamily="34" charset="0"/>
                <a:cs typeface="Arial" panose="020B0604020202020204" pitchFamily="34" charset="0"/>
              </a:rPr>
              <a:t>d) ligar as luzes exteriores da aeronave (compatível com as limitações operacionais);</a:t>
            </a:r>
          </a:p>
          <a:p>
            <a:pPr marL="0" indent="0" algn="just">
              <a:buNone/>
            </a:pPr>
            <a:r>
              <a:rPr lang="pt-BR" sz="2000" dirty="0">
                <a:latin typeface="Arial" panose="020B0604020202020204" pitchFamily="34" charset="0"/>
                <a:cs typeface="Arial" panose="020B0604020202020204" pitchFamily="34" charset="0"/>
              </a:rPr>
              <a:t>e) ficar atento para os possíveis tráfegos conflitantes, tanto visualmente quanto por referência ao ACAS (se disponível); e</a:t>
            </a:r>
          </a:p>
          <a:p>
            <a:pPr marL="0" indent="0" algn="just">
              <a:buNone/>
            </a:pPr>
            <a:r>
              <a:rPr lang="pt-BR" sz="2000" dirty="0">
                <a:latin typeface="Arial" panose="020B0604020202020204" pitchFamily="34" charset="0"/>
                <a:cs typeface="Arial" panose="020B0604020202020204" pitchFamily="34" charset="0"/>
              </a:rPr>
              <a:t>f) terminada a descida de emergência, coordenar demais intenções com o órgão ATS apropriado.</a:t>
            </a:r>
          </a:p>
        </p:txBody>
      </p:sp>
    </p:spTree>
    <p:extLst>
      <p:ext uri="{BB962C8B-B14F-4D97-AF65-F5344CB8AC3E}">
        <p14:creationId xmlns:p14="http://schemas.microsoft.com/office/powerpoint/2010/main" val="32268225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1000"/>
                                        <p:tgtEl>
                                          <p:spTgt spid="10">
                                            <p:txEl>
                                              <p:pRg st="0" end="0"/>
                                            </p:txEl>
                                          </p:spTgt>
                                        </p:tgtEl>
                                      </p:cBhvr>
                                    </p:animEffect>
                                    <p:anim calcmode="lin" valueType="num">
                                      <p:cBhvr>
                                        <p:cTn id="8" dur="10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0">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0">
                                            <p:txEl>
                                              <p:pRg st="1" end="1"/>
                                            </p:txEl>
                                          </p:spTgt>
                                        </p:tgtEl>
                                        <p:attrNameLst>
                                          <p:attrName>style.visibility</p:attrName>
                                        </p:attrNameLst>
                                      </p:cBhvr>
                                      <p:to>
                                        <p:strVal val="visible"/>
                                      </p:to>
                                    </p:set>
                                    <p:animEffect transition="in" filter="fade">
                                      <p:cBhvr>
                                        <p:cTn id="14" dur="1000"/>
                                        <p:tgtEl>
                                          <p:spTgt spid="10">
                                            <p:txEl>
                                              <p:pRg st="1" end="1"/>
                                            </p:txEl>
                                          </p:spTgt>
                                        </p:tgtEl>
                                      </p:cBhvr>
                                    </p:animEffect>
                                    <p:anim calcmode="lin" valueType="num">
                                      <p:cBhvr>
                                        <p:cTn id="15" dur="1000" fill="hold"/>
                                        <p:tgtEl>
                                          <p:spTgt spid="10">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0">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0">
                                            <p:txEl>
                                              <p:pRg st="2" end="2"/>
                                            </p:txEl>
                                          </p:spTgt>
                                        </p:tgtEl>
                                        <p:attrNameLst>
                                          <p:attrName>style.visibility</p:attrName>
                                        </p:attrNameLst>
                                      </p:cBhvr>
                                      <p:to>
                                        <p:strVal val="visible"/>
                                      </p:to>
                                    </p:set>
                                    <p:animEffect transition="in" filter="fade">
                                      <p:cBhvr>
                                        <p:cTn id="21" dur="1000"/>
                                        <p:tgtEl>
                                          <p:spTgt spid="10">
                                            <p:txEl>
                                              <p:pRg st="2" end="2"/>
                                            </p:txEl>
                                          </p:spTgt>
                                        </p:tgtEl>
                                      </p:cBhvr>
                                    </p:animEffect>
                                    <p:anim calcmode="lin" valueType="num">
                                      <p:cBhvr>
                                        <p:cTn id="22" dur="1000" fill="hold"/>
                                        <p:tgtEl>
                                          <p:spTgt spid="10">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0">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0">
                                            <p:txEl>
                                              <p:pRg st="3" end="3"/>
                                            </p:txEl>
                                          </p:spTgt>
                                        </p:tgtEl>
                                        <p:attrNameLst>
                                          <p:attrName>style.visibility</p:attrName>
                                        </p:attrNameLst>
                                      </p:cBhvr>
                                      <p:to>
                                        <p:strVal val="visible"/>
                                      </p:to>
                                    </p:set>
                                    <p:animEffect transition="in" filter="fade">
                                      <p:cBhvr>
                                        <p:cTn id="28" dur="1000"/>
                                        <p:tgtEl>
                                          <p:spTgt spid="10">
                                            <p:txEl>
                                              <p:pRg st="3" end="3"/>
                                            </p:txEl>
                                          </p:spTgt>
                                        </p:tgtEl>
                                      </p:cBhvr>
                                    </p:animEffect>
                                    <p:anim calcmode="lin" valueType="num">
                                      <p:cBhvr>
                                        <p:cTn id="29" dur="1000" fill="hold"/>
                                        <p:tgtEl>
                                          <p:spTgt spid="10">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10">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0">
                                            <p:txEl>
                                              <p:pRg st="4" end="4"/>
                                            </p:txEl>
                                          </p:spTgt>
                                        </p:tgtEl>
                                        <p:attrNameLst>
                                          <p:attrName>style.visibility</p:attrName>
                                        </p:attrNameLst>
                                      </p:cBhvr>
                                      <p:to>
                                        <p:strVal val="visible"/>
                                      </p:to>
                                    </p:set>
                                    <p:animEffect transition="in" filter="fade">
                                      <p:cBhvr>
                                        <p:cTn id="35" dur="1000"/>
                                        <p:tgtEl>
                                          <p:spTgt spid="10">
                                            <p:txEl>
                                              <p:pRg st="4" end="4"/>
                                            </p:txEl>
                                          </p:spTgt>
                                        </p:tgtEl>
                                      </p:cBhvr>
                                    </p:animEffect>
                                    <p:anim calcmode="lin" valueType="num">
                                      <p:cBhvr>
                                        <p:cTn id="36" dur="1000" fill="hold"/>
                                        <p:tgtEl>
                                          <p:spTgt spid="10">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10">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10">
                                            <p:txEl>
                                              <p:pRg st="5" end="5"/>
                                            </p:txEl>
                                          </p:spTgt>
                                        </p:tgtEl>
                                        <p:attrNameLst>
                                          <p:attrName>style.visibility</p:attrName>
                                        </p:attrNameLst>
                                      </p:cBhvr>
                                      <p:to>
                                        <p:strVal val="visible"/>
                                      </p:to>
                                    </p:set>
                                    <p:animEffect transition="in" filter="fade">
                                      <p:cBhvr>
                                        <p:cTn id="42" dur="1000"/>
                                        <p:tgtEl>
                                          <p:spTgt spid="10">
                                            <p:txEl>
                                              <p:pRg st="5" end="5"/>
                                            </p:txEl>
                                          </p:spTgt>
                                        </p:tgtEl>
                                      </p:cBhvr>
                                    </p:animEffect>
                                    <p:anim calcmode="lin" valueType="num">
                                      <p:cBhvr>
                                        <p:cTn id="43" dur="1000" fill="hold"/>
                                        <p:tgtEl>
                                          <p:spTgt spid="10">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10">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10">
                                            <p:txEl>
                                              <p:pRg st="6" end="6"/>
                                            </p:txEl>
                                          </p:spTgt>
                                        </p:tgtEl>
                                        <p:attrNameLst>
                                          <p:attrName>style.visibility</p:attrName>
                                        </p:attrNameLst>
                                      </p:cBhvr>
                                      <p:to>
                                        <p:strVal val="visible"/>
                                      </p:to>
                                    </p:set>
                                    <p:animEffect transition="in" filter="fade">
                                      <p:cBhvr>
                                        <p:cTn id="49" dur="1000"/>
                                        <p:tgtEl>
                                          <p:spTgt spid="10">
                                            <p:txEl>
                                              <p:pRg st="6" end="6"/>
                                            </p:txEl>
                                          </p:spTgt>
                                        </p:tgtEl>
                                      </p:cBhvr>
                                    </p:animEffect>
                                    <p:anim calcmode="lin" valueType="num">
                                      <p:cBhvr>
                                        <p:cTn id="50" dur="1000" fill="hold"/>
                                        <p:tgtEl>
                                          <p:spTgt spid="10">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10">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10" presetClass="exit" presetSubtype="0" fill="hold" grpId="1" nodeType="clickEffect">
                                  <p:stCondLst>
                                    <p:cond delay="0"/>
                                  </p:stCondLst>
                                  <p:childTnLst>
                                    <p:animEffect transition="out" filter="fade">
                                      <p:cBhvr>
                                        <p:cTn id="55" dur="500"/>
                                        <p:tgtEl>
                                          <p:spTgt spid="3">
                                            <p:txEl>
                                              <p:pRg st="0" end="0"/>
                                            </p:txEl>
                                          </p:spTgt>
                                        </p:tgtEl>
                                      </p:cBhvr>
                                    </p:animEffect>
                                    <p:set>
                                      <p:cBhvr>
                                        <p:cTn id="56" dur="1" fill="hold">
                                          <p:stCondLst>
                                            <p:cond delay="499"/>
                                          </p:stCondLst>
                                        </p:cTn>
                                        <p:tgtEl>
                                          <p:spTgt spid="3">
                                            <p:txEl>
                                              <p:pRg st="0" end="0"/>
                                            </p:txEl>
                                          </p:spTgt>
                                        </p:tgtEl>
                                        <p:attrNameLst>
                                          <p:attrName>style.visibility</p:attrName>
                                        </p:attrNameLst>
                                      </p:cBhvr>
                                      <p:to>
                                        <p:strVal val="hidden"/>
                                      </p:to>
                                    </p:set>
                                  </p:childTnLst>
                                </p:cTn>
                              </p:par>
                              <p:par>
                                <p:cTn id="57" presetID="10" presetClass="exit" presetSubtype="0" fill="hold" grpId="1" nodeType="withEffect">
                                  <p:stCondLst>
                                    <p:cond delay="0"/>
                                  </p:stCondLst>
                                  <p:childTnLst>
                                    <p:animEffect transition="out" filter="fade">
                                      <p:cBhvr>
                                        <p:cTn id="58" dur="500"/>
                                        <p:tgtEl>
                                          <p:spTgt spid="10">
                                            <p:txEl>
                                              <p:pRg st="0" end="0"/>
                                            </p:txEl>
                                          </p:spTgt>
                                        </p:tgtEl>
                                      </p:cBhvr>
                                    </p:animEffect>
                                    <p:set>
                                      <p:cBhvr>
                                        <p:cTn id="59" dur="1" fill="hold">
                                          <p:stCondLst>
                                            <p:cond delay="499"/>
                                          </p:stCondLst>
                                        </p:cTn>
                                        <p:tgtEl>
                                          <p:spTgt spid="10">
                                            <p:txEl>
                                              <p:pRg st="0" end="0"/>
                                            </p:txEl>
                                          </p:spTgt>
                                        </p:tgtEl>
                                        <p:attrNameLst>
                                          <p:attrName>style.visibility</p:attrName>
                                        </p:attrNameLst>
                                      </p:cBhvr>
                                      <p:to>
                                        <p:strVal val="hidden"/>
                                      </p:to>
                                    </p:set>
                                  </p:childTnLst>
                                </p:cTn>
                              </p:par>
                              <p:par>
                                <p:cTn id="60" presetID="10" presetClass="exit" presetSubtype="0" fill="hold" grpId="1" nodeType="withEffect">
                                  <p:stCondLst>
                                    <p:cond delay="0"/>
                                  </p:stCondLst>
                                  <p:childTnLst>
                                    <p:animEffect transition="out" filter="fade">
                                      <p:cBhvr>
                                        <p:cTn id="61" dur="500"/>
                                        <p:tgtEl>
                                          <p:spTgt spid="10">
                                            <p:txEl>
                                              <p:pRg st="1" end="1"/>
                                            </p:txEl>
                                          </p:spTgt>
                                        </p:tgtEl>
                                      </p:cBhvr>
                                    </p:animEffect>
                                    <p:set>
                                      <p:cBhvr>
                                        <p:cTn id="62" dur="1" fill="hold">
                                          <p:stCondLst>
                                            <p:cond delay="499"/>
                                          </p:stCondLst>
                                        </p:cTn>
                                        <p:tgtEl>
                                          <p:spTgt spid="10">
                                            <p:txEl>
                                              <p:pRg st="1" end="1"/>
                                            </p:txEl>
                                          </p:spTgt>
                                        </p:tgtEl>
                                        <p:attrNameLst>
                                          <p:attrName>style.visibility</p:attrName>
                                        </p:attrNameLst>
                                      </p:cBhvr>
                                      <p:to>
                                        <p:strVal val="hidden"/>
                                      </p:to>
                                    </p:set>
                                  </p:childTnLst>
                                </p:cTn>
                              </p:par>
                              <p:par>
                                <p:cTn id="63" presetID="10" presetClass="exit" presetSubtype="0" fill="hold" grpId="1" nodeType="withEffect">
                                  <p:stCondLst>
                                    <p:cond delay="0"/>
                                  </p:stCondLst>
                                  <p:childTnLst>
                                    <p:animEffect transition="out" filter="fade">
                                      <p:cBhvr>
                                        <p:cTn id="64" dur="500"/>
                                        <p:tgtEl>
                                          <p:spTgt spid="10">
                                            <p:txEl>
                                              <p:pRg st="2" end="2"/>
                                            </p:txEl>
                                          </p:spTgt>
                                        </p:tgtEl>
                                      </p:cBhvr>
                                    </p:animEffect>
                                    <p:set>
                                      <p:cBhvr>
                                        <p:cTn id="65" dur="1" fill="hold">
                                          <p:stCondLst>
                                            <p:cond delay="499"/>
                                          </p:stCondLst>
                                        </p:cTn>
                                        <p:tgtEl>
                                          <p:spTgt spid="10">
                                            <p:txEl>
                                              <p:pRg st="2" end="2"/>
                                            </p:txEl>
                                          </p:spTgt>
                                        </p:tgtEl>
                                        <p:attrNameLst>
                                          <p:attrName>style.visibility</p:attrName>
                                        </p:attrNameLst>
                                      </p:cBhvr>
                                      <p:to>
                                        <p:strVal val="hidden"/>
                                      </p:to>
                                    </p:set>
                                  </p:childTnLst>
                                </p:cTn>
                              </p:par>
                              <p:par>
                                <p:cTn id="66" presetID="10" presetClass="exit" presetSubtype="0" fill="hold" grpId="1" nodeType="withEffect">
                                  <p:stCondLst>
                                    <p:cond delay="0"/>
                                  </p:stCondLst>
                                  <p:childTnLst>
                                    <p:animEffect transition="out" filter="fade">
                                      <p:cBhvr>
                                        <p:cTn id="67" dur="500"/>
                                        <p:tgtEl>
                                          <p:spTgt spid="10">
                                            <p:txEl>
                                              <p:pRg st="3" end="3"/>
                                            </p:txEl>
                                          </p:spTgt>
                                        </p:tgtEl>
                                      </p:cBhvr>
                                    </p:animEffect>
                                    <p:set>
                                      <p:cBhvr>
                                        <p:cTn id="68" dur="1" fill="hold">
                                          <p:stCondLst>
                                            <p:cond delay="499"/>
                                          </p:stCondLst>
                                        </p:cTn>
                                        <p:tgtEl>
                                          <p:spTgt spid="10">
                                            <p:txEl>
                                              <p:pRg st="3" end="3"/>
                                            </p:txEl>
                                          </p:spTgt>
                                        </p:tgtEl>
                                        <p:attrNameLst>
                                          <p:attrName>style.visibility</p:attrName>
                                        </p:attrNameLst>
                                      </p:cBhvr>
                                      <p:to>
                                        <p:strVal val="hidden"/>
                                      </p:to>
                                    </p:set>
                                  </p:childTnLst>
                                </p:cTn>
                              </p:par>
                              <p:par>
                                <p:cTn id="69" presetID="10" presetClass="exit" presetSubtype="0" fill="hold" grpId="1" nodeType="withEffect">
                                  <p:stCondLst>
                                    <p:cond delay="0"/>
                                  </p:stCondLst>
                                  <p:childTnLst>
                                    <p:animEffect transition="out" filter="fade">
                                      <p:cBhvr>
                                        <p:cTn id="70" dur="500"/>
                                        <p:tgtEl>
                                          <p:spTgt spid="10">
                                            <p:txEl>
                                              <p:pRg st="4" end="4"/>
                                            </p:txEl>
                                          </p:spTgt>
                                        </p:tgtEl>
                                      </p:cBhvr>
                                    </p:animEffect>
                                    <p:set>
                                      <p:cBhvr>
                                        <p:cTn id="71" dur="1" fill="hold">
                                          <p:stCondLst>
                                            <p:cond delay="499"/>
                                          </p:stCondLst>
                                        </p:cTn>
                                        <p:tgtEl>
                                          <p:spTgt spid="10">
                                            <p:txEl>
                                              <p:pRg st="4" end="4"/>
                                            </p:txEl>
                                          </p:spTgt>
                                        </p:tgtEl>
                                        <p:attrNameLst>
                                          <p:attrName>style.visibility</p:attrName>
                                        </p:attrNameLst>
                                      </p:cBhvr>
                                      <p:to>
                                        <p:strVal val="hidden"/>
                                      </p:to>
                                    </p:set>
                                  </p:childTnLst>
                                </p:cTn>
                              </p:par>
                              <p:par>
                                <p:cTn id="72" presetID="10" presetClass="exit" presetSubtype="0" fill="hold" grpId="1" nodeType="withEffect">
                                  <p:stCondLst>
                                    <p:cond delay="0"/>
                                  </p:stCondLst>
                                  <p:childTnLst>
                                    <p:animEffect transition="out" filter="fade">
                                      <p:cBhvr>
                                        <p:cTn id="73" dur="500"/>
                                        <p:tgtEl>
                                          <p:spTgt spid="10">
                                            <p:txEl>
                                              <p:pRg st="5" end="5"/>
                                            </p:txEl>
                                          </p:spTgt>
                                        </p:tgtEl>
                                      </p:cBhvr>
                                    </p:animEffect>
                                    <p:set>
                                      <p:cBhvr>
                                        <p:cTn id="74" dur="1" fill="hold">
                                          <p:stCondLst>
                                            <p:cond delay="499"/>
                                          </p:stCondLst>
                                        </p:cTn>
                                        <p:tgtEl>
                                          <p:spTgt spid="10">
                                            <p:txEl>
                                              <p:pRg st="5" end="5"/>
                                            </p:txEl>
                                          </p:spTgt>
                                        </p:tgtEl>
                                        <p:attrNameLst>
                                          <p:attrName>style.visibility</p:attrName>
                                        </p:attrNameLst>
                                      </p:cBhvr>
                                      <p:to>
                                        <p:strVal val="hidden"/>
                                      </p:to>
                                    </p:set>
                                  </p:childTnLst>
                                </p:cTn>
                              </p:par>
                              <p:par>
                                <p:cTn id="75" presetID="10" presetClass="exit" presetSubtype="0" fill="hold" grpId="1" nodeType="withEffect">
                                  <p:stCondLst>
                                    <p:cond delay="0"/>
                                  </p:stCondLst>
                                  <p:childTnLst>
                                    <p:animEffect transition="out" filter="fade">
                                      <p:cBhvr>
                                        <p:cTn id="76" dur="500"/>
                                        <p:tgtEl>
                                          <p:spTgt spid="10">
                                            <p:txEl>
                                              <p:pRg st="6" end="6"/>
                                            </p:txEl>
                                          </p:spTgt>
                                        </p:tgtEl>
                                      </p:cBhvr>
                                    </p:animEffect>
                                    <p:set>
                                      <p:cBhvr>
                                        <p:cTn id="77" dur="1" fill="hold">
                                          <p:stCondLst>
                                            <p:cond delay="499"/>
                                          </p:stCondLst>
                                        </p:cTn>
                                        <p:tgtEl>
                                          <p:spTgt spid="10">
                                            <p:txEl>
                                              <p:pRg st="6" end="6"/>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1" build="p"/>
      <p:bldP spid="10" grpId="0" build="p"/>
      <p:bldP spid="10" grpId="1" build="p"/>
    </p:bldLst>
  </p:timing>
</p:sld>
</file>

<file path=ppt/slides/slide2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algn="ctr"/>
            <a:r>
              <a:rPr lang="pt-BR" sz="1600" b="1" dirty="0">
                <a:solidFill>
                  <a:schemeClr val="accent5">
                    <a:lumMod val="75000"/>
                  </a:schemeClr>
                </a:solidFill>
                <a:latin typeface="Arial Black" panose="020B0A04020102020204" pitchFamily="34" charset="0"/>
              </a:rPr>
              <a:t>Prof. Ailton Pinheiro</a:t>
            </a:r>
          </a:p>
        </p:txBody>
      </p:sp>
      <p:pic>
        <p:nvPicPr>
          <p:cNvPr id="12" name="Picture 2" descr="Brevê de Controle de Tráfego Aéreo da Aeronáutica - Asa Artigos Militares"/>
          <p:cNvPicPr>
            <a:picLocks noChangeAspect="1" noChangeArrowheads="1"/>
          </p:cNvPicPr>
          <p:nvPr/>
        </p:nvPicPr>
        <p:blipFill rotWithShape="1">
          <a:blip r:embed="rId3">
            <a:extLst>
              <a:ext uri="{28A0092B-C50C-407E-A947-70E740481C1C}">
                <a14:useLocalDpi xmlns:a14="http://schemas.microsoft.com/office/drawing/2010/main" val="0"/>
              </a:ext>
            </a:extLst>
          </a:blip>
          <a:srcRect l="7270" t="8085" r="7485" b="37531"/>
          <a:stretch/>
        </p:blipFill>
        <p:spPr bwMode="auto">
          <a:xfrm>
            <a:off x="5013889" y="6310648"/>
            <a:ext cx="2164223" cy="519742"/>
          </a:xfrm>
          <a:prstGeom prst="rect">
            <a:avLst/>
          </a:prstGeom>
          <a:noFill/>
          <a:extLst>
            <a:ext uri="{909E8E84-426E-40DD-AFC4-6F175D3DCCD1}">
              <a14:hiddenFill xmlns:a14="http://schemas.microsoft.com/office/drawing/2010/main">
                <a:solidFill>
                  <a:srgbClr val="FFFFFF"/>
                </a:solidFill>
              </a14:hiddenFill>
            </a:ext>
          </a:extLst>
        </p:spPr>
      </p:pic>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 name="Conector reto 12"/>
          <p:cNvCxnSpPr/>
          <p:nvPr/>
        </p:nvCxnSpPr>
        <p:spPr>
          <a:xfrm>
            <a:off x="303740" y="6176963"/>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 name="Título 1"/>
          <p:cNvSpPr>
            <a:spLocks noGrp="1"/>
          </p:cNvSpPr>
          <p:nvPr>
            <p:ph type="title"/>
          </p:nvPr>
        </p:nvSpPr>
        <p:spPr>
          <a:xfrm>
            <a:off x="265634" y="849385"/>
            <a:ext cx="11660732" cy="401191"/>
          </a:xfrm>
        </p:spPr>
        <p:txBody>
          <a:bodyPr>
            <a:noAutofit/>
          </a:bodyPr>
          <a:lstStyle/>
          <a:p>
            <a:pPr algn="ctr"/>
            <a:r>
              <a:rPr lang="pt-BR" sz="2800" b="1" dirty="0">
                <a:latin typeface="Arial Black" panose="020B0A04020102020204" pitchFamily="34" charset="0"/>
              </a:rPr>
              <a:t>SERVIÇOS PARA AERONAVES EM CASO DE EMERGÊNCIA</a:t>
            </a:r>
          </a:p>
        </p:txBody>
      </p:sp>
      <p:sp>
        <p:nvSpPr>
          <p:cNvPr id="3" name="Espaço Reservado para Conteúdo 2"/>
          <p:cNvSpPr>
            <a:spLocks noGrp="1"/>
          </p:cNvSpPr>
          <p:nvPr>
            <p:ph idx="1"/>
          </p:nvPr>
        </p:nvSpPr>
        <p:spPr>
          <a:xfrm>
            <a:off x="303740" y="1384260"/>
            <a:ext cx="11526592" cy="484881"/>
          </a:xfrm>
        </p:spPr>
        <p:txBody>
          <a:bodyPr>
            <a:noAutofit/>
          </a:bodyPr>
          <a:lstStyle/>
          <a:p>
            <a:pPr marL="0" indent="0" algn="just">
              <a:buNone/>
            </a:pPr>
            <a:r>
              <a:rPr lang="pt-BR" sz="2400" b="1" dirty="0">
                <a:latin typeface="Arial" panose="020B0604020202020204" pitchFamily="34" charset="0"/>
                <a:cs typeface="Arial" panose="020B0604020202020204" pitchFamily="34" charset="0"/>
              </a:rPr>
              <a:t>3.14.7 DESCIDAS DE AERONAVES DEVIDO À RADIAÇÃO SOLAR DE EVENTOS CLIMÁTICOS DO ESPAÇO</a:t>
            </a:r>
          </a:p>
        </p:txBody>
      </p:sp>
      <p:sp>
        <p:nvSpPr>
          <p:cNvPr id="10" name="Espaço Reservado para Conteúdo 2"/>
          <p:cNvSpPr txBox="1">
            <a:spLocks/>
          </p:cNvSpPr>
          <p:nvPr/>
        </p:nvSpPr>
        <p:spPr>
          <a:xfrm>
            <a:off x="149192" y="2178424"/>
            <a:ext cx="11526592" cy="149884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pt-BR" sz="2000" dirty="0">
                <a:latin typeface="Arial" panose="020B0604020202020204" pitchFamily="34" charset="0"/>
                <a:cs typeface="Arial" panose="020B0604020202020204" pitchFamily="34" charset="0"/>
              </a:rPr>
              <a:t>3.14.7.1 Os órgãos de controle de tráfego aéreo devem estar preparados para a possibilidade de a aeronave poder, em raras ocasiões, </a:t>
            </a:r>
            <a:r>
              <a:rPr lang="pt-BR" sz="2000" dirty="0" err="1">
                <a:latin typeface="Arial" panose="020B0604020202020204" pitchFamily="34" charset="0"/>
                <a:cs typeface="Arial" panose="020B0604020202020204" pitchFamily="34" charset="0"/>
              </a:rPr>
              <a:t>experienciar</a:t>
            </a:r>
            <a:r>
              <a:rPr lang="pt-BR" sz="2000" dirty="0">
                <a:latin typeface="Arial" panose="020B0604020202020204" pitchFamily="34" charset="0"/>
                <a:cs typeface="Arial" panose="020B0604020202020204" pitchFamily="34" charset="0"/>
              </a:rPr>
              <a:t> um </a:t>
            </a:r>
            <a:r>
              <a:rPr lang="pt-BR" sz="2000" b="1" dirty="0">
                <a:latin typeface="Arial" panose="020B0604020202020204" pitchFamily="34" charset="0"/>
                <a:cs typeface="Arial" panose="020B0604020202020204" pitchFamily="34" charset="0"/>
              </a:rPr>
              <a:t>aumento da radiação solar, o que fará com que ela desça para níveis mais baixos</a:t>
            </a:r>
            <a:r>
              <a:rPr lang="pt-BR" sz="2000" dirty="0">
                <a:latin typeface="Arial" panose="020B0604020202020204" pitchFamily="34" charset="0"/>
                <a:cs typeface="Arial" panose="020B0604020202020204" pitchFamily="34" charset="0"/>
              </a:rPr>
              <a:t>. Quando tal situação for conhecida ou suspeitada, as unidades de controle de tráfego aéreo devem executar todas as ações possíveis para salvaguardar as aeronaves envolvidas, incluindo qualquer aeronave afetada pela descida.</a:t>
            </a:r>
          </a:p>
        </p:txBody>
      </p:sp>
      <p:sp>
        <p:nvSpPr>
          <p:cNvPr id="14" name="Espaço Reservado para Conteúdo 3"/>
          <p:cNvSpPr txBox="1">
            <a:spLocks/>
          </p:cNvSpPr>
          <p:nvPr/>
        </p:nvSpPr>
        <p:spPr>
          <a:xfrm>
            <a:off x="417158" y="3677267"/>
            <a:ext cx="11433896" cy="2366012"/>
          </a:xfrm>
          <a:prstGeom prst="rect">
            <a:avLst/>
          </a:prstGeom>
        </p:spPr>
        <p:style>
          <a:lnRef idx="0">
            <a:schemeClr val="accent1"/>
          </a:lnRef>
          <a:fillRef idx="3">
            <a:schemeClr val="accent1"/>
          </a:fillRef>
          <a:effectRef idx="3">
            <a:schemeClr val="accent1"/>
          </a:effectRef>
          <a:fontRef idx="minor">
            <a:schemeClr val="lt1"/>
          </a:fontRef>
        </p:style>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pt-BR" sz="2000" dirty="0">
                <a:latin typeface="Arial" panose="020B0604020202020204" pitchFamily="34" charset="0"/>
                <a:cs typeface="Arial" panose="020B0604020202020204" pitchFamily="34" charset="0"/>
              </a:rPr>
              <a:t>NOTA: Todas as aeronaves em uma porção particular do espaço aéreo e acima de uma certa altitude podem ser afetadas ao mesmo tempo, e o evento pode ser acompanhado por uma deterioração ou perda de comunicações ar-solo. É esperado que a aeronave alerte os órgãos de </a:t>
            </a:r>
            <a:r>
              <a:rPr lang="pt-BR" sz="2000" b="1" dirty="0">
                <a:latin typeface="Arial" panose="020B0604020202020204" pitchFamily="34" charset="0"/>
                <a:cs typeface="Arial" panose="020B0604020202020204" pitchFamily="34" charset="0"/>
              </a:rPr>
              <a:t>controle de tráfego aéreo </a:t>
            </a:r>
            <a:r>
              <a:rPr lang="pt-BR" sz="2000" dirty="0">
                <a:latin typeface="Arial" panose="020B0604020202020204" pitchFamily="34" charset="0"/>
                <a:cs typeface="Arial" panose="020B0604020202020204" pitchFamily="34" charset="0"/>
              </a:rPr>
              <a:t>antes que a radiação atinja um nível crítico e solicite uma autorização de descida quando um nível crítico for atingido. Contudo, situações podem ocorrer em que a aeronave precisará descer sem esperar pela autorização de descida. Em tais situações, é esperado que as aeronaves avisem os órgãos de controle de tráfego aéreo, tão logo possível, da ação de emergência tomada.</a:t>
            </a:r>
          </a:p>
        </p:txBody>
      </p:sp>
    </p:spTree>
    <p:extLst>
      <p:ext uri="{BB962C8B-B14F-4D97-AF65-F5344CB8AC3E}">
        <p14:creationId xmlns:p14="http://schemas.microsoft.com/office/powerpoint/2010/main" val="4231425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1000"/>
                                        <p:tgtEl>
                                          <p:spTgt spid="10"/>
                                        </p:tgtEl>
                                      </p:cBhvr>
                                    </p:animEffect>
                                    <p:anim calcmode="lin" valueType="num">
                                      <p:cBhvr>
                                        <p:cTn id="14" dur="1000" fill="hold"/>
                                        <p:tgtEl>
                                          <p:spTgt spid="10"/>
                                        </p:tgtEl>
                                        <p:attrNameLst>
                                          <p:attrName>ppt_x</p:attrName>
                                        </p:attrNameLst>
                                      </p:cBhvr>
                                      <p:tavLst>
                                        <p:tav tm="0">
                                          <p:val>
                                            <p:strVal val="#ppt_x"/>
                                          </p:val>
                                        </p:tav>
                                        <p:tav tm="100000">
                                          <p:val>
                                            <p:strVal val="#ppt_x"/>
                                          </p:val>
                                        </p:tav>
                                      </p:tavLst>
                                    </p:anim>
                                    <p:anim calcmode="lin" valueType="num">
                                      <p:cBhvr>
                                        <p:cTn id="15"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1000"/>
                                        <p:tgtEl>
                                          <p:spTgt spid="14"/>
                                        </p:tgtEl>
                                      </p:cBhvr>
                                    </p:animEffect>
                                    <p:anim calcmode="lin" valueType="num">
                                      <p:cBhvr>
                                        <p:cTn id="21" dur="1000" fill="hold"/>
                                        <p:tgtEl>
                                          <p:spTgt spid="14"/>
                                        </p:tgtEl>
                                        <p:attrNameLst>
                                          <p:attrName>ppt_x</p:attrName>
                                        </p:attrNameLst>
                                      </p:cBhvr>
                                      <p:tavLst>
                                        <p:tav tm="0">
                                          <p:val>
                                            <p:strVal val="#ppt_x"/>
                                          </p:val>
                                        </p:tav>
                                        <p:tav tm="100000">
                                          <p:val>
                                            <p:strVal val="#ppt_x"/>
                                          </p:val>
                                        </p:tav>
                                      </p:tavLst>
                                    </p:anim>
                                    <p:anim calcmode="lin" valueType="num">
                                      <p:cBhvr>
                                        <p:cTn id="22"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14" presetClass="exit" presetSubtype="10" fill="hold" grpId="0" nodeType="clickEffect">
                                  <p:stCondLst>
                                    <p:cond delay="0"/>
                                  </p:stCondLst>
                                  <p:childTnLst>
                                    <p:animEffect transition="out" filter="randombar(horizontal)">
                                      <p:cBhvr>
                                        <p:cTn id="26" dur="500"/>
                                        <p:tgtEl>
                                          <p:spTgt spid="2"/>
                                        </p:tgtEl>
                                      </p:cBhvr>
                                    </p:animEffect>
                                    <p:set>
                                      <p:cBhvr>
                                        <p:cTn id="27" dur="1" fill="hold">
                                          <p:stCondLst>
                                            <p:cond delay="499"/>
                                          </p:stCondLst>
                                        </p:cTn>
                                        <p:tgtEl>
                                          <p:spTgt spid="2"/>
                                        </p:tgtEl>
                                        <p:attrNameLst>
                                          <p:attrName>style.visibility</p:attrName>
                                        </p:attrNameLst>
                                      </p:cBhvr>
                                      <p:to>
                                        <p:strVal val="hidden"/>
                                      </p:to>
                                    </p:set>
                                  </p:childTnLst>
                                </p:cTn>
                              </p:par>
                              <p:par>
                                <p:cTn id="28" presetID="14" presetClass="exit" presetSubtype="10" fill="hold" grpId="1" nodeType="withEffect">
                                  <p:stCondLst>
                                    <p:cond delay="0"/>
                                  </p:stCondLst>
                                  <p:childTnLst>
                                    <p:animEffect transition="out" filter="randombar(horizontal)">
                                      <p:cBhvr>
                                        <p:cTn id="29" dur="500"/>
                                        <p:tgtEl>
                                          <p:spTgt spid="3">
                                            <p:txEl>
                                              <p:pRg st="0" end="0"/>
                                            </p:txEl>
                                          </p:spTgt>
                                        </p:tgtEl>
                                      </p:cBhvr>
                                    </p:animEffect>
                                    <p:set>
                                      <p:cBhvr>
                                        <p:cTn id="30" dur="1" fill="hold">
                                          <p:stCondLst>
                                            <p:cond delay="499"/>
                                          </p:stCondLst>
                                        </p:cTn>
                                        <p:tgtEl>
                                          <p:spTgt spid="3">
                                            <p:txEl>
                                              <p:pRg st="0" end="0"/>
                                            </p:txEl>
                                          </p:spTgt>
                                        </p:tgtEl>
                                        <p:attrNameLst>
                                          <p:attrName>style.visibility</p:attrName>
                                        </p:attrNameLst>
                                      </p:cBhvr>
                                      <p:to>
                                        <p:strVal val="hidden"/>
                                      </p:to>
                                    </p:set>
                                  </p:childTnLst>
                                </p:cTn>
                              </p:par>
                              <p:par>
                                <p:cTn id="31" presetID="14" presetClass="exit" presetSubtype="10" fill="hold" grpId="1" nodeType="withEffect">
                                  <p:stCondLst>
                                    <p:cond delay="0"/>
                                  </p:stCondLst>
                                  <p:childTnLst>
                                    <p:animEffect transition="out" filter="randombar(horizontal)">
                                      <p:cBhvr>
                                        <p:cTn id="32" dur="500"/>
                                        <p:tgtEl>
                                          <p:spTgt spid="10"/>
                                        </p:tgtEl>
                                      </p:cBhvr>
                                    </p:animEffect>
                                    <p:set>
                                      <p:cBhvr>
                                        <p:cTn id="33" dur="1" fill="hold">
                                          <p:stCondLst>
                                            <p:cond delay="499"/>
                                          </p:stCondLst>
                                        </p:cTn>
                                        <p:tgtEl>
                                          <p:spTgt spid="10"/>
                                        </p:tgtEl>
                                        <p:attrNameLst>
                                          <p:attrName>style.visibility</p:attrName>
                                        </p:attrNameLst>
                                      </p:cBhvr>
                                      <p:to>
                                        <p:strVal val="hidden"/>
                                      </p:to>
                                    </p:set>
                                  </p:childTnLst>
                                </p:cTn>
                              </p:par>
                              <p:par>
                                <p:cTn id="34" presetID="14" presetClass="exit" presetSubtype="10" fill="hold" grpId="1" nodeType="withEffect">
                                  <p:stCondLst>
                                    <p:cond delay="0"/>
                                  </p:stCondLst>
                                  <p:childTnLst>
                                    <p:animEffect transition="out" filter="randombar(horizontal)">
                                      <p:cBhvr>
                                        <p:cTn id="35" dur="500"/>
                                        <p:tgtEl>
                                          <p:spTgt spid="14"/>
                                        </p:tgtEl>
                                      </p:cBhvr>
                                    </p:animEffect>
                                    <p:set>
                                      <p:cBhvr>
                                        <p:cTn id="36" dur="1" fill="hold">
                                          <p:stCondLst>
                                            <p:cond delay="4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3" grpId="1" build="p"/>
      <p:bldP spid="10" grpId="0"/>
      <p:bldP spid="10" grpId="1"/>
      <p:bldP spid="14" grpId="0" animBg="1"/>
      <p:bldP spid="14" grpId="1" animBg="1"/>
    </p:bldLst>
  </p:timing>
</p:sld>
</file>

<file path=ppt/slides/slide2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algn="ctr"/>
            <a:r>
              <a:rPr lang="pt-BR" sz="1600" b="1" dirty="0">
                <a:solidFill>
                  <a:schemeClr val="accent5">
                    <a:lumMod val="75000"/>
                  </a:schemeClr>
                </a:solidFill>
                <a:latin typeface="Arial Black" panose="020B0A04020102020204" pitchFamily="34" charset="0"/>
              </a:rPr>
              <a:t>Prof. Ailton Pinheiro</a:t>
            </a:r>
          </a:p>
        </p:txBody>
      </p:sp>
      <p:pic>
        <p:nvPicPr>
          <p:cNvPr id="12" name="Picture 2" descr="Brevê de Controle de Tráfego Aéreo da Aeronáutica - Asa Artigos Militares"/>
          <p:cNvPicPr>
            <a:picLocks noChangeAspect="1" noChangeArrowheads="1"/>
          </p:cNvPicPr>
          <p:nvPr/>
        </p:nvPicPr>
        <p:blipFill rotWithShape="1">
          <a:blip r:embed="rId3">
            <a:extLst>
              <a:ext uri="{28A0092B-C50C-407E-A947-70E740481C1C}">
                <a14:useLocalDpi xmlns:a14="http://schemas.microsoft.com/office/drawing/2010/main" val="0"/>
              </a:ext>
            </a:extLst>
          </a:blip>
          <a:srcRect l="7270" t="8085" r="7485" b="37531"/>
          <a:stretch/>
        </p:blipFill>
        <p:spPr bwMode="auto">
          <a:xfrm>
            <a:off x="4855335" y="6310648"/>
            <a:ext cx="2189409" cy="519742"/>
          </a:xfrm>
          <a:prstGeom prst="rect">
            <a:avLst/>
          </a:prstGeom>
          <a:noFill/>
          <a:extLst>
            <a:ext uri="{909E8E84-426E-40DD-AFC4-6F175D3DCCD1}">
              <a14:hiddenFill xmlns:a14="http://schemas.microsoft.com/office/drawing/2010/main">
                <a:solidFill>
                  <a:srgbClr val="FFFFFF"/>
                </a:solidFill>
              </a14:hiddenFill>
            </a:ext>
          </a:extLst>
        </p:spPr>
      </p:pic>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 name="Conector reto 12"/>
          <p:cNvCxnSpPr/>
          <p:nvPr/>
        </p:nvCxnSpPr>
        <p:spPr>
          <a:xfrm>
            <a:off x="303740" y="6176963"/>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 name="Título 1"/>
          <p:cNvSpPr>
            <a:spLocks noGrp="1"/>
          </p:cNvSpPr>
          <p:nvPr>
            <p:ph type="title"/>
          </p:nvPr>
        </p:nvSpPr>
        <p:spPr>
          <a:xfrm>
            <a:off x="303740" y="849385"/>
            <a:ext cx="11660732" cy="401191"/>
          </a:xfrm>
        </p:spPr>
        <p:txBody>
          <a:bodyPr>
            <a:noAutofit/>
          </a:bodyPr>
          <a:lstStyle/>
          <a:p>
            <a:pPr algn="ctr"/>
            <a:r>
              <a:rPr lang="pt-BR" sz="2800" b="1" dirty="0">
                <a:latin typeface="Arial Black" panose="020B0A04020102020204" pitchFamily="34" charset="0"/>
              </a:rPr>
              <a:t>FALHA DE COMUNICAÇÕES</a:t>
            </a:r>
          </a:p>
        </p:txBody>
      </p:sp>
      <p:sp>
        <p:nvSpPr>
          <p:cNvPr id="15" name="Espaço Reservado para Conteúdo 2"/>
          <p:cNvSpPr txBox="1">
            <a:spLocks/>
          </p:cNvSpPr>
          <p:nvPr/>
        </p:nvSpPr>
        <p:spPr>
          <a:xfrm>
            <a:off x="303740" y="1250576"/>
            <a:ext cx="11526592" cy="492638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spcBef>
                <a:spcPts val="600"/>
              </a:spcBef>
              <a:spcAft>
                <a:spcPts val="600"/>
              </a:spcAft>
              <a:buNone/>
            </a:pPr>
            <a:r>
              <a:rPr lang="pt-BR" sz="2000" dirty="0">
                <a:latin typeface="Arial" panose="020B0604020202020204" pitchFamily="34" charset="0"/>
                <a:cs typeface="Arial" panose="020B0604020202020204" pitchFamily="34" charset="0"/>
              </a:rPr>
              <a:t>3.15.1 Quando os órgãos ATC não puderem manter comunicação bilateral com uma aeronave em voo, deverão tomar as seguintes medidas:</a:t>
            </a:r>
          </a:p>
          <a:p>
            <a:pPr marL="457200" indent="-457200" algn="just">
              <a:spcBef>
                <a:spcPts val="600"/>
              </a:spcBef>
              <a:spcAft>
                <a:spcPts val="600"/>
              </a:spcAft>
              <a:buAutoNum type="alphaLcParenR"/>
            </a:pPr>
            <a:r>
              <a:rPr lang="pt-BR" sz="2000" dirty="0">
                <a:latin typeface="Arial" panose="020B0604020202020204" pitchFamily="34" charset="0"/>
                <a:cs typeface="Arial" panose="020B0604020202020204" pitchFamily="34" charset="0"/>
              </a:rPr>
              <a:t>verificar se a aeronave pode receber as transmissões do órgão, pedindo-lhe que execute manobras específicas que possam ser observadas na tela de vigilância ou que transmita, caso possível, um sinal especificado com a finalidade de acusar o recebimento da mensagem; e </a:t>
            </a:r>
          </a:p>
          <a:p>
            <a:pPr marL="457200" indent="-457200" algn="just">
              <a:spcBef>
                <a:spcPts val="600"/>
              </a:spcBef>
              <a:spcAft>
                <a:spcPts val="600"/>
              </a:spcAft>
              <a:buAutoNum type="alphaLcParenR"/>
            </a:pPr>
            <a:r>
              <a:rPr lang="pt-BR" sz="2000" dirty="0">
                <a:latin typeface="Arial" panose="020B0604020202020204" pitchFamily="34" charset="0"/>
                <a:cs typeface="Arial" panose="020B0604020202020204" pitchFamily="34" charset="0"/>
              </a:rPr>
              <a:t>se a aeronave nada acusar, o controlador deverá manter a separação entre a aeronave com falha de comunicação e as demais, supondo que a aeronave adotará os procedimentos estabelecidos para falha de comunicações. </a:t>
            </a:r>
          </a:p>
          <a:p>
            <a:pPr marL="0" indent="0" algn="just">
              <a:spcBef>
                <a:spcPts val="600"/>
              </a:spcBef>
              <a:spcAft>
                <a:spcPts val="600"/>
              </a:spcAft>
              <a:buNone/>
            </a:pPr>
            <a:r>
              <a:rPr lang="pt-BR" sz="2000" dirty="0">
                <a:latin typeface="Arial" panose="020B0604020202020204" pitchFamily="34" charset="0"/>
                <a:cs typeface="Arial" panose="020B0604020202020204" pitchFamily="34" charset="0"/>
              </a:rPr>
              <a:t>3.15.2 Tão logo se constatar uma falha de comunicação bilateral, todos os dados pertinentes e relacionados com as medidas tomadas pelo órgão ATC, ou com as instruções que a situação justificar, serão transmitidos às cegas para conhecimento da aeronave na escuta, inclusive nas frequências dos auxílios à navegação e aproximação. Também informar-se-ão:</a:t>
            </a:r>
          </a:p>
          <a:p>
            <a:pPr marL="457200" indent="-457200" algn="just">
              <a:spcBef>
                <a:spcPts val="600"/>
              </a:spcBef>
              <a:spcAft>
                <a:spcPts val="600"/>
              </a:spcAft>
              <a:buAutoNum type="alphaLcParenR"/>
            </a:pPr>
            <a:r>
              <a:rPr lang="pt-BR" sz="2000" dirty="0">
                <a:latin typeface="Arial" panose="020B0604020202020204" pitchFamily="34" charset="0"/>
                <a:cs typeface="Arial" panose="020B0604020202020204" pitchFamily="34" charset="0"/>
              </a:rPr>
              <a:t>condições meteorológicas que permitam uma descida visual, evitando, consequentemente, regiões de tráfego congestionado; e </a:t>
            </a:r>
          </a:p>
          <a:p>
            <a:pPr marL="457200" indent="-457200" algn="just">
              <a:spcBef>
                <a:spcPts val="600"/>
              </a:spcBef>
              <a:spcAft>
                <a:spcPts val="600"/>
              </a:spcAft>
              <a:buAutoNum type="alphaLcParenR"/>
            </a:pPr>
            <a:r>
              <a:rPr lang="pt-BR" sz="2000" dirty="0">
                <a:latin typeface="Arial" panose="020B0604020202020204" pitchFamily="34" charset="0"/>
                <a:cs typeface="Arial" panose="020B0604020202020204" pitchFamily="34" charset="0"/>
              </a:rPr>
              <a:t>condições meteorológicas dos aeródromos convenientes. </a:t>
            </a:r>
          </a:p>
        </p:txBody>
      </p:sp>
    </p:spTree>
    <p:extLst>
      <p:ext uri="{BB962C8B-B14F-4D97-AF65-F5344CB8AC3E}">
        <p14:creationId xmlns:p14="http://schemas.microsoft.com/office/powerpoint/2010/main" val="18325220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15">
                                            <p:txEl>
                                              <p:pRg st="0" end="0"/>
                                            </p:txEl>
                                          </p:spTgt>
                                        </p:tgtEl>
                                        <p:attrNameLst>
                                          <p:attrName>style.visibility</p:attrName>
                                        </p:attrNameLst>
                                      </p:cBhvr>
                                      <p:to>
                                        <p:strVal val="visible"/>
                                      </p:to>
                                    </p:set>
                                    <p:animEffect transition="in" filter="fade">
                                      <p:cBhvr>
                                        <p:cTn id="13" dur="1000"/>
                                        <p:tgtEl>
                                          <p:spTgt spid="15">
                                            <p:txEl>
                                              <p:pRg st="0" end="0"/>
                                            </p:txEl>
                                          </p:spTgt>
                                        </p:tgtEl>
                                      </p:cBhvr>
                                    </p:animEffect>
                                    <p:anim calcmode="lin" valueType="num">
                                      <p:cBhvr>
                                        <p:cTn id="14" dur="1000" fill="hold"/>
                                        <p:tgtEl>
                                          <p:spTgt spid="15">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1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15">
                                            <p:txEl>
                                              <p:pRg st="1" end="1"/>
                                            </p:txEl>
                                          </p:spTgt>
                                        </p:tgtEl>
                                        <p:attrNameLst>
                                          <p:attrName>style.visibility</p:attrName>
                                        </p:attrNameLst>
                                      </p:cBhvr>
                                      <p:to>
                                        <p:strVal val="visible"/>
                                      </p:to>
                                    </p:set>
                                    <p:animEffect transition="in" filter="fade">
                                      <p:cBhvr>
                                        <p:cTn id="20" dur="1000"/>
                                        <p:tgtEl>
                                          <p:spTgt spid="15">
                                            <p:txEl>
                                              <p:pRg st="1" end="1"/>
                                            </p:txEl>
                                          </p:spTgt>
                                        </p:tgtEl>
                                      </p:cBhvr>
                                    </p:animEffect>
                                    <p:anim calcmode="lin" valueType="num">
                                      <p:cBhvr>
                                        <p:cTn id="21" dur="1000" fill="hold"/>
                                        <p:tgtEl>
                                          <p:spTgt spid="15">
                                            <p:txEl>
                                              <p:pRg st="1" end="1"/>
                                            </p:txEl>
                                          </p:spTgt>
                                        </p:tgtEl>
                                        <p:attrNameLst>
                                          <p:attrName>ppt_x</p:attrName>
                                        </p:attrNameLst>
                                      </p:cBhvr>
                                      <p:tavLst>
                                        <p:tav tm="0">
                                          <p:val>
                                            <p:strVal val="#ppt_x"/>
                                          </p:val>
                                        </p:tav>
                                        <p:tav tm="100000">
                                          <p:val>
                                            <p:strVal val="#ppt_x"/>
                                          </p:val>
                                        </p:tav>
                                      </p:tavLst>
                                    </p:anim>
                                    <p:anim calcmode="lin" valueType="num">
                                      <p:cBhvr>
                                        <p:cTn id="22" dur="1000" fill="hold"/>
                                        <p:tgtEl>
                                          <p:spTgt spid="1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15">
                                            <p:txEl>
                                              <p:pRg st="2" end="2"/>
                                            </p:txEl>
                                          </p:spTgt>
                                        </p:tgtEl>
                                        <p:attrNameLst>
                                          <p:attrName>style.visibility</p:attrName>
                                        </p:attrNameLst>
                                      </p:cBhvr>
                                      <p:to>
                                        <p:strVal val="visible"/>
                                      </p:to>
                                    </p:set>
                                    <p:animEffect transition="in" filter="fade">
                                      <p:cBhvr>
                                        <p:cTn id="27" dur="1000"/>
                                        <p:tgtEl>
                                          <p:spTgt spid="15">
                                            <p:txEl>
                                              <p:pRg st="2" end="2"/>
                                            </p:txEl>
                                          </p:spTgt>
                                        </p:tgtEl>
                                      </p:cBhvr>
                                    </p:animEffect>
                                    <p:anim calcmode="lin" valueType="num">
                                      <p:cBhvr>
                                        <p:cTn id="28" dur="1000" fill="hold"/>
                                        <p:tgtEl>
                                          <p:spTgt spid="15">
                                            <p:txEl>
                                              <p:pRg st="2" end="2"/>
                                            </p:txEl>
                                          </p:spTgt>
                                        </p:tgtEl>
                                        <p:attrNameLst>
                                          <p:attrName>ppt_x</p:attrName>
                                        </p:attrNameLst>
                                      </p:cBhvr>
                                      <p:tavLst>
                                        <p:tav tm="0">
                                          <p:val>
                                            <p:strVal val="#ppt_x"/>
                                          </p:val>
                                        </p:tav>
                                        <p:tav tm="100000">
                                          <p:val>
                                            <p:strVal val="#ppt_x"/>
                                          </p:val>
                                        </p:tav>
                                      </p:tavLst>
                                    </p:anim>
                                    <p:anim calcmode="lin" valueType="num">
                                      <p:cBhvr>
                                        <p:cTn id="29" dur="1000" fill="hold"/>
                                        <p:tgtEl>
                                          <p:spTgt spid="1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15">
                                            <p:txEl>
                                              <p:pRg st="3" end="3"/>
                                            </p:txEl>
                                          </p:spTgt>
                                        </p:tgtEl>
                                        <p:attrNameLst>
                                          <p:attrName>style.visibility</p:attrName>
                                        </p:attrNameLst>
                                      </p:cBhvr>
                                      <p:to>
                                        <p:strVal val="visible"/>
                                      </p:to>
                                    </p:set>
                                    <p:animEffect transition="in" filter="fade">
                                      <p:cBhvr>
                                        <p:cTn id="34" dur="1000"/>
                                        <p:tgtEl>
                                          <p:spTgt spid="15">
                                            <p:txEl>
                                              <p:pRg st="3" end="3"/>
                                            </p:txEl>
                                          </p:spTgt>
                                        </p:tgtEl>
                                      </p:cBhvr>
                                    </p:animEffect>
                                    <p:anim calcmode="lin" valueType="num">
                                      <p:cBhvr>
                                        <p:cTn id="35" dur="1000" fill="hold"/>
                                        <p:tgtEl>
                                          <p:spTgt spid="15">
                                            <p:txEl>
                                              <p:pRg st="3" end="3"/>
                                            </p:txEl>
                                          </p:spTgt>
                                        </p:tgtEl>
                                        <p:attrNameLst>
                                          <p:attrName>ppt_x</p:attrName>
                                        </p:attrNameLst>
                                      </p:cBhvr>
                                      <p:tavLst>
                                        <p:tav tm="0">
                                          <p:val>
                                            <p:strVal val="#ppt_x"/>
                                          </p:val>
                                        </p:tav>
                                        <p:tav tm="100000">
                                          <p:val>
                                            <p:strVal val="#ppt_x"/>
                                          </p:val>
                                        </p:tav>
                                      </p:tavLst>
                                    </p:anim>
                                    <p:anim calcmode="lin" valueType="num">
                                      <p:cBhvr>
                                        <p:cTn id="36" dur="1000" fill="hold"/>
                                        <p:tgtEl>
                                          <p:spTgt spid="1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15">
                                            <p:txEl>
                                              <p:pRg st="4" end="4"/>
                                            </p:txEl>
                                          </p:spTgt>
                                        </p:tgtEl>
                                        <p:attrNameLst>
                                          <p:attrName>style.visibility</p:attrName>
                                        </p:attrNameLst>
                                      </p:cBhvr>
                                      <p:to>
                                        <p:strVal val="visible"/>
                                      </p:to>
                                    </p:set>
                                    <p:animEffect transition="in" filter="fade">
                                      <p:cBhvr>
                                        <p:cTn id="41" dur="1000"/>
                                        <p:tgtEl>
                                          <p:spTgt spid="15">
                                            <p:txEl>
                                              <p:pRg st="4" end="4"/>
                                            </p:txEl>
                                          </p:spTgt>
                                        </p:tgtEl>
                                      </p:cBhvr>
                                    </p:animEffect>
                                    <p:anim calcmode="lin" valueType="num">
                                      <p:cBhvr>
                                        <p:cTn id="42" dur="1000" fill="hold"/>
                                        <p:tgtEl>
                                          <p:spTgt spid="15">
                                            <p:txEl>
                                              <p:pRg st="4" end="4"/>
                                            </p:txEl>
                                          </p:spTgt>
                                        </p:tgtEl>
                                        <p:attrNameLst>
                                          <p:attrName>ppt_x</p:attrName>
                                        </p:attrNameLst>
                                      </p:cBhvr>
                                      <p:tavLst>
                                        <p:tav tm="0">
                                          <p:val>
                                            <p:strVal val="#ppt_x"/>
                                          </p:val>
                                        </p:tav>
                                        <p:tav tm="100000">
                                          <p:val>
                                            <p:strVal val="#ppt_x"/>
                                          </p:val>
                                        </p:tav>
                                      </p:tavLst>
                                    </p:anim>
                                    <p:anim calcmode="lin" valueType="num">
                                      <p:cBhvr>
                                        <p:cTn id="43" dur="1000" fill="hold"/>
                                        <p:tgtEl>
                                          <p:spTgt spid="1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grpId="0" nodeType="clickEffect">
                                  <p:stCondLst>
                                    <p:cond delay="0"/>
                                  </p:stCondLst>
                                  <p:childTnLst>
                                    <p:set>
                                      <p:cBhvr>
                                        <p:cTn id="47" dur="1" fill="hold">
                                          <p:stCondLst>
                                            <p:cond delay="0"/>
                                          </p:stCondLst>
                                        </p:cTn>
                                        <p:tgtEl>
                                          <p:spTgt spid="15">
                                            <p:txEl>
                                              <p:pRg st="5" end="5"/>
                                            </p:txEl>
                                          </p:spTgt>
                                        </p:tgtEl>
                                        <p:attrNameLst>
                                          <p:attrName>style.visibility</p:attrName>
                                        </p:attrNameLst>
                                      </p:cBhvr>
                                      <p:to>
                                        <p:strVal val="visible"/>
                                      </p:to>
                                    </p:set>
                                    <p:animEffect transition="in" filter="fade">
                                      <p:cBhvr>
                                        <p:cTn id="48" dur="1000"/>
                                        <p:tgtEl>
                                          <p:spTgt spid="15">
                                            <p:txEl>
                                              <p:pRg st="5" end="5"/>
                                            </p:txEl>
                                          </p:spTgt>
                                        </p:tgtEl>
                                      </p:cBhvr>
                                    </p:animEffect>
                                    <p:anim calcmode="lin" valueType="num">
                                      <p:cBhvr>
                                        <p:cTn id="49" dur="1000" fill="hold"/>
                                        <p:tgtEl>
                                          <p:spTgt spid="15">
                                            <p:txEl>
                                              <p:pRg st="5" end="5"/>
                                            </p:txEl>
                                          </p:spTgt>
                                        </p:tgtEl>
                                        <p:attrNameLst>
                                          <p:attrName>ppt_x</p:attrName>
                                        </p:attrNameLst>
                                      </p:cBhvr>
                                      <p:tavLst>
                                        <p:tav tm="0">
                                          <p:val>
                                            <p:strVal val="#ppt_x"/>
                                          </p:val>
                                        </p:tav>
                                        <p:tav tm="100000">
                                          <p:val>
                                            <p:strVal val="#ppt_x"/>
                                          </p:val>
                                        </p:tav>
                                      </p:tavLst>
                                    </p:anim>
                                    <p:anim calcmode="lin" valueType="num">
                                      <p:cBhvr>
                                        <p:cTn id="50" dur="1000" fill="hold"/>
                                        <p:tgtEl>
                                          <p:spTgt spid="15">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10" presetClass="exit" presetSubtype="0" fill="hold" grpId="1" nodeType="clickEffect">
                                  <p:stCondLst>
                                    <p:cond delay="0"/>
                                  </p:stCondLst>
                                  <p:childTnLst>
                                    <p:animEffect transition="out" filter="fade">
                                      <p:cBhvr>
                                        <p:cTn id="54" dur="500"/>
                                        <p:tgtEl>
                                          <p:spTgt spid="15">
                                            <p:txEl>
                                              <p:pRg st="0" end="0"/>
                                            </p:txEl>
                                          </p:spTgt>
                                        </p:tgtEl>
                                      </p:cBhvr>
                                    </p:animEffect>
                                    <p:set>
                                      <p:cBhvr>
                                        <p:cTn id="55" dur="1" fill="hold">
                                          <p:stCondLst>
                                            <p:cond delay="499"/>
                                          </p:stCondLst>
                                        </p:cTn>
                                        <p:tgtEl>
                                          <p:spTgt spid="15">
                                            <p:txEl>
                                              <p:pRg st="0" end="0"/>
                                            </p:txEl>
                                          </p:spTgt>
                                        </p:tgtEl>
                                        <p:attrNameLst>
                                          <p:attrName>style.visibility</p:attrName>
                                        </p:attrNameLst>
                                      </p:cBhvr>
                                      <p:to>
                                        <p:strVal val="hidden"/>
                                      </p:to>
                                    </p:set>
                                  </p:childTnLst>
                                </p:cTn>
                              </p:par>
                              <p:par>
                                <p:cTn id="56" presetID="10" presetClass="exit" presetSubtype="0" fill="hold" grpId="1" nodeType="withEffect">
                                  <p:stCondLst>
                                    <p:cond delay="0"/>
                                  </p:stCondLst>
                                  <p:childTnLst>
                                    <p:animEffect transition="out" filter="fade">
                                      <p:cBhvr>
                                        <p:cTn id="57" dur="500"/>
                                        <p:tgtEl>
                                          <p:spTgt spid="15">
                                            <p:txEl>
                                              <p:pRg st="1" end="1"/>
                                            </p:txEl>
                                          </p:spTgt>
                                        </p:tgtEl>
                                      </p:cBhvr>
                                    </p:animEffect>
                                    <p:set>
                                      <p:cBhvr>
                                        <p:cTn id="58" dur="1" fill="hold">
                                          <p:stCondLst>
                                            <p:cond delay="499"/>
                                          </p:stCondLst>
                                        </p:cTn>
                                        <p:tgtEl>
                                          <p:spTgt spid="15">
                                            <p:txEl>
                                              <p:pRg st="1" end="1"/>
                                            </p:txEl>
                                          </p:spTgt>
                                        </p:tgtEl>
                                        <p:attrNameLst>
                                          <p:attrName>style.visibility</p:attrName>
                                        </p:attrNameLst>
                                      </p:cBhvr>
                                      <p:to>
                                        <p:strVal val="hidden"/>
                                      </p:to>
                                    </p:set>
                                  </p:childTnLst>
                                </p:cTn>
                              </p:par>
                              <p:par>
                                <p:cTn id="59" presetID="10" presetClass="exit" presetSubtype="0" fill="hold" grpId="1" nodeType="withEffect">
                                  <p:stCondLst>
                                    <p:cond delay="0"/>
                                  </p:stCondLst>
                                  <p:childTnLst>
                                    <p:animEffect transition="out" filter="fade">
                                      <p:cBhvr>
                                        <p:cTn id="60" dur="500"/>
                                        <p:tgtEl>
                                          <p:spTgt spid="15">
                                            <p:txEl>
                                              <p:pRg st="2" end="2"/>
                                            </p:txEl>
                                          </p:spTgt>
                                        </p:tgtEl>
                                      </p:cBhvr>
                                    </p:animEffect>
                                    <p:set>
                                      <p:cBhvr>
                                        <p:cTn id="61" dur="1" fill="hold">
                                          <p:stCondLst>
                                            <p:cond delay="499"/>
                                          </p:stCondLst>
                                        </p:cTn>
                                        <p:tgtEl>
                                          <p:spTgt spid="15">
                                            <p:txEl>
                                              <p:pRg st="2" end="2"/>
                                            </p:txEl>
                                          </p:spTgt>
                                        </p:tgtEl>
                                        <p:attrNameLst>
                                          <p:attrName>style.visibility</p:attrName>
                                        </p:attrNameLst>
                                      </p:cBhvr>
                                      <p:to>
                                        <p:strVal val="hidden"/>
                                      </p:to>
                                    </p:set>
                                  </p:childTnLst>
                                </p:cTn>
                              </p:par>
                              <p:par>
                                <p:cTn id="62" presetID="10" presetClass="exit" presetSubtype="0" fill="hold" grpId="1" nodeType="withEffect">
                                  <p:stCondLst>
                                    <p:cond delay="0"/>
                                  </p:stCondLst>
                                  <p:childTnLst>
                                    <p:animEffect transition="out" filter="fade">
                                      <p:cBhvr>
                                        <p:cTn id="63" dur="500"/>
                                        <p:tgtEl>
                                          <p:spTgt spid="15">
                                            <p:txEl>
                                              <p:pRg st="3" end="3"/>
                                            </p:txEl>
                                          </p:spTgt>
                                        </p:tgtEl>
                                      </p:cBhvr>
                                    </p:animEffect>
                                    <p:set>
                                      <p:cBhvr>
                                        <p:cTn id="64" dur="1" fill="hold">
                                          <p:stCondLst>
                                            <p:cond delay="499"/>
                                          </p:stCondLst>
                                        </p:cTn>
                                        <p:tgtEl>
                                          <p:spTgt spid="15">
                                            <p:txEl>
                                              <p:pRg st="3" end="3"/>
                                            </p:txEl>
                                          </p:spTgt>
                                        </p:tgtEl>
                                        <p:attrNameLst>
                                          <p:attrName>style.visibility</p:attrName>
                                        </p:attrNameLst>
                                      </p:cBhvr>
                                      <p:to>
                                        <p:strVal val="hidden"/>
                                      </p:to>
                                    </p:set>
                                  </p:childTnLst>
                                </p:cTn>
                              </p:par>
                              <p:par>
                                <p:cTn id="65" presetID="10" presetClass="exit" presetSubtype="0" fill="hold" grpId="1" nodeType="withEffect">
                                  <p:stCondLst>
                                    <p:cond delay="0"/>
                                  </p:stCondLst>
                                  <p:childTnLst>
                                    <p:animEffect transition="out" filter="fade">
                                      <p:cBhvr>
                                        <p:cTn id="66" dur="500"/>
                                        <p:tgtEl>
                                          <p:spTgt spid="15">
                                            <p:txEl>
                                              <p:pRg st="4" end="4"/>
                                            </p:txEl>
                                          </p:spTgt>
                                        </p:tgtEl>
                                      </p:cBhvr>
                                    </p:animEffect>
                                    <p:set>
                                      <p:cBhvr>
                                        <p:cTn id="67" dur="1" fill="hold">
                                          <p:stCondLst>
                                            <p:cond delay="499"/>
                                          </p:stCondLst>
                                        </p:cTn>
                                        <p:tgtEl>
                                          <p:spTgt spid="15">
                                            <p:txEl>
                                              <p:pRg st="4" end="4"/>
                                            </p:txEl>
                                          </p:spTgt>
                                        </p:tgtEl>
                                        <p:attrNameLst>
                                          <p:attrName>style.visibility</p:attrName>
                                        </p:attrNameLst>
                                      </p:cBhvr>
                                      <p:to>
                                        <p:strVal val="hidden"/>
                                      </p:to>
                                    </p:set>
                                  </p:childTnLst>
                                </p:cTn>
                              </p:par>
                              <p:par>
                                <p:cTn id="68" presetID="10" presetClass="exit" presetSubtype="0" fill="hold" grpId="1" nodeType="withEffect">
                                  <p:stCondLst>
                                    <p:cond delay="0"/>
                                  </p:stCondLst>
                                  <p:childTnLst>
                                    <p:animEffect transition="out" filter="fade">
                                      <p:cBhvr>
                                        <p:cTn id="69" dur="500"/>
                                        <p:tgtEl>
                                          <p:spTgt spid="15">
                                            <p:txEl>
                                              <p:pRg st="5" end="5"/>
                                            </p:txEl>
                                          </p:spTgt>
                                        </p:tgtEl>
                                      </p:cBhvr>
                                    </p:animEffect>
                                    <p:set>
                                      <p:cBhvr>
                                        <p:cTn id="70" dur="1" fill="hold">
                                          <p:stCondLst>
                                            <p:cond delay="499"/>
                                          </p:stCondLst>
                                        </p:cTn>
                                        <p:tgtEl>
                                          <p:spTgt spid="15">
                                            <p:txEl>
                                              <p:pRg st="5" end="5"/>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5" grpId="0" uiExpand="1" build="p"/>
      <p:bldP spid="15" grpId="1" uiExpand="1" build="allAtOnce"/>
    </p:bldLst>
  </p:timing>
</p:sld>
</file>

<file path=ppt/slides/slide3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algn="ctr"/>
            <a:r>
              <a:rPr lang="pt-BR" sz="1600" b="1" dirty="0">
                <a:solidFill>
                  <a:schemeClr val="accent5">
                    <a:lumMod val="75000"/>
                  </a:schemeClr>
                </a:solidFill>
                <a:latin typeface="Arial Black" panose="020B0A04020102020204" pitchFamily="34" charset="0"/>
              </a:rPr>
              <a:t>Prof. Ailton Pinheiro</a:t>
            </a:r>
          </a:p>
        </p:txBody>
      </p:sp>
      <p:pic>
        <p:nvPicPr>
          <p:cNvPr id="12" name="Picture 2" descr="Brevê de Controle de Tráfego Aéreo da Aeronáutica - Asa Artigos Militares"/>
          <p:cNvPicPr>
            <a:picLocks noChangeAspect="1" noChangeArrowheads="1"/>
          </p:cNvPicPr>
          <p:nvPr/>
        </p:nvPicPr>
        <p:blipFill rotWithShape="1">
          <a:blip r:embed="rId3">
            <a:extLst>
              <a:ext uri="{28A0092B-C50C-407E-A947-70E740481C1C}">
                <a14:useLocalDpi xmlns:a14="http://schemas.microsoft.com/office/drawing/2010/main" val="0"/>
              </a:ext>
            </a:extLst>
          </a:blip>
          <a:srcRect l="7270" t="8085" r="7485" b="37531"/>
          <a:stretch/>
        </p:blipFill>
        <p:spPr bwMode="auto">
          <a:xfrm>
            <a:off x="4855335" y="6310648"/>
            <a:ext cx="2189409" cy="519742"/>
          </a:xfrm>
          <a:prstGeom prst="rect">
            <a:avLst/>
          </a:prstGeom>
          <a:noFill/>
          <a:extLst>
            <a:ext uri="{909E8E84-426E-40DD-AFC4-6F175D3DCCD1}">
              <a14:hiddenFill xmlns:a14="http://schemas.microsoft.com/office/drawing/2010/main">
                <a:solidFill>
                  <a:srgbClr val="FFFFFF"/>
                </a:solidFill>
              </a14:hiddenFill>
            </a:ext>
          </a:extLst>
        </p:spPr>
      </p:pic>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 name="Conector reto 12"/>
          <p:cNvCxnSpPr/>
          <p:nvPr/>
        </p:nvCxnSpPr>
        <p:spPr>
          <a:xfrm>
            <a:off x="303740" y="6176963"/>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 name="Título 1"/>
          <p:cNvSpPr>
            <a:spLocks noGrp="1"/>
          </p:cNvSpPr>
          <p:nvPr>
            <p:ph type="title"/>
          </p:nvPr>
        </p:nvSpPr>
        <p:spPr>
          <a:xfrm>
            <a:off x="303740" y="849385"/>
            <a:ext cx="11660732" cy="401191"/>
          </a:xfrm>
        </p:spPr>
        <p:txBody>
          <a:bodyPr>
            <a:noAutofit/>
          </a:bodyPr>
          <a:lstStyle/>
          <a:p>
            <a:pPr algn="ctr"/>
            <a:r>
              <a:rPr lang="pt-BR" sz="2800" b="1" dirty="0">
                <a:latin typeface="Arial Black" panose="020B0A04020102020204" pitchFamily="34" charset="0"/>
              </a:rPr>
              <a:t>FALHA DE COMUNICAÇÕES</a:t>
            </a:r>
          </a:p>
        </p:txBody>
      </p:sp>
      <p:sp>
        <p:nvSpPr>
          <p:cNvPr id="15" name="Espaço Reservado para Conteúdo 2"/>
          <p:cNvSpPr txBox="1">
            <a:spLocks/>
          </p:cNvSpPr>
          <p:nvPr/>
        </p:nvSpPr>
        <p:spPr>
          <a:xfrm>
            <a:off x="303740" y="1384260"/>
            <a:ext cx="11526592" cy="250589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spcBef>
                <a:spcPts val="600"/>
              </a:spcBef>
              <a:spcAft>
                <a:spcPts val="600"/>
              </a:spcAft>
              <a:buNone/>
            </a:pPr>
            <a:r>
              <a:rPr lang="pt-BR" sz="2000" dirty="0">
                <a:latin typeface="Arial" panose="020B0604020202020204" pitchFamily="34" charset="0"/>
                <a:cs typeface="Arial" panose="020B0604020202020204" pitchFamily="34" charset="0"/>
              </a:rPr>
              <a:t>3.15.3 Caberá também ao órgão ATC providenciar a extensão do horário de funcionamento dos auxílios ou órgão, se isso for necessário.</a:t>
            </a:r>
          </a:p>
          <a:p>
            <a:pPr marL="0" indent="0" algn="just">
              <a:spcBef>
                <a:spcPts val="600"/>
              </a:spcBef>
              <a:spcAft>
                <a:spcPts val="600"/>
              </a:spcAft>
              <a:buNone/>
            </a:pPr>
            <a:endParaRPr lang="pt-BR" sz="2000" dirty="0">
              <a:latin typeface="Arial" panose="020B0604020202020204" pitchFamily="34" charset="0"/>
              <a:cs typeface="Arial" panose="020B0604020202020204" pitchFamily="34" charset="0"/>
            </a:endParaRPr>
          </a:p>
          <a:p>
            <a:pPr marL="0" indent="0" algn="just">
              <a:spcBef>
                <a:spcPts val="600"/>
              </a:spcBef>
              <a:spcAft>
                <a:spcPts val="600"/>
              </a:spcAft>
              <a:buNone/>
            </a:pPr>
            <a:r>
              <a:rPr lang="pt-BR" sz="2000" dirty="0">
                <a:latin typeface="Arial" panose="020B0604020202020204" pitchFamily="34" charset="0"/>
                <a:cs typeface="Arial" panose="020B0604020202020204" pitchFamily="34" charset="0"/>
              </a:rPr>
              <a:t>3.15.4 Informações pertinentes serão fornecidas às outras aeronaves que estiverem nas vizinhanças da posição presumida da aeronave com falha de comunicação. </a:t>
            </a:r>
          </a:p>
          <a:p>
            <a:pPr marL="0" indent="0" algn="just">
              <a:spcBef>
                <a:spcPts val="600"/>
              </a:spcBef>
              <a:spcAft>
                <a:spcPts val="600"/>
              </a:spcAft>
              <a:buNone/>
            </a:pPr>
            <a:endParaRPr lang="pt-BR" sz="2000" dirty="0">
              <a:latin typeface="Arial" panose="020B0604020202020204" pitchFamily="34" charset="0"/>
              <a:cs typeface="Arial" panose="020B0604020202020204" pitchFamily="34" charset="0"/>
            </a:endParaRPr>
          </a:p>
          <a:p>
            <a:pPr marL="0" indent="0" algn="just">
              <a:spcBef>
                <a:spcPts val="600"/>
              </a:spcBef>
              <a:spcAft>
                <a:spcPts val="600"/>
              </a:spcAft>
              <a:buNone/>
            </a:pPr>
            <a:r>
              <a:rPr lang="pt-BR" sz="2000" dirty="0">
                <a:latin typeface="Arial" panose="020B0604020202020204" pitchFamily="34" charset="0"/>
                <a:cs typeface="Arial" panose="020B0604020202020204" pitchFamily="34" charset="0"/>
              </a:rPr>
              <a:t>3.15.5 Assim que o órgão ATS tomar conhecimento de que a aeronave, em sua área de responsabilidade, se encontra com falha de comunicação, transmitirá todas as informações relativas à falha de comunicações a todos os órgãos ATS situados ao longo da rota de voo. O ACC tomará medidas para obter informações referentes ao aeródromo de alternativa e demais informações relativas ao Plano de Voo. </a:t>
            </a:r>
          </a:p>
        </p:txBody>
      </p:sp>
    </p:spTree>
    <p:extLst>
      <p:ext uri="{BB962C8B-B14F-4D97-AF65-F5344CB8AC3E}">
        <p14:creationId xmlns:p14="http://schemas.microsoft.com/office/powerpoint/2010/main" val="37045293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Effect transition="in" filter="fade">
                                      <p:cBhvr>
                                        <p:cTn id="7" dur="1000"/>
                                        <p:tgtEl>
                                          <p:spTgt spid="15">
                                            <p:txEl>
                                              <p:pRg st="0" end="0"/>
                                            </p:txEl>
                                          </p:spTgt>
                                        </p:tgtEl>
                                      </p:cBhvr>
                                    </p:animEffect>
                                    <p:anim calcmode="lin" valueType="num">
                                      <p:cBhvr>
                                        <p:cTn id="8" dur="1000" fill="hold"/>
                                        <p:tgtEl>
                                          <p:spTgt spid="1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5">
                                            <p:txEl>
                                              <p:pRg st="2" end="2"/>
                                            </p:txEl>
                                          </p:spTgt>
                                        </p:tgtEl>
                                        <p:attrNameLst>
                                          <p:attrName>style.visibility</p:attrName>
                                        </p:attrNameLst>
                                      </p:cBhvr>
                                      <p:to>
                                        <p:strVal val="visible"/>
                                      </p:to>
                                    </p:set>
                                    <p:animEffect transition="in" filter="fade">
                                      <p:cBhvr>
                                        <p:cTn id="14" dur="1000"/>
                                        <p:tgtEl>
                                          <p:spTgt spid="15">
                                            <p:txEl>
                                              <p:pRg st="2" end="2"/>
                                            </p:txEl>
                                          </p:spTgt>
                                        </p:tgtEl>
                                      </p:cBhvr>
                                    </p:animEffect>
                                    <p:anim calcmode="lin" valueType="num">
                                      <p:cBhvr>
                                        <p:cTn id="15" dur="1000" fill="hold"/>
                                        <p:tgtEl>
                                          <p:spTgt spid="15">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1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5">
                                            <p:txEl>
                                              <p:pRg st="4" end="4"/>
                                            </p:txEl>
                                          </p:spTgt>
                                        </p:tgtEl>
                                        <p:attrNameLst>
                                          <p:attrName>style.visibility</p:attrName>
                                        </p:attrNameLst>
                                      </p:cBhvr>
                                      <p:to>
                                        <p:strVal val="visible"/>
                                      </p:to>
                                    </p:set>
                                    <p:animEffect transition="in" filter="fade">
                                      <p:cBhvr>
                                        <p:cTn id="21" dur="1000"/>
                                        <p:tgtEl>
                                          <p:spTgt spid="15">
                                            <p:txEl>
                                              <p:pRg st="4" end="4"/>
                                            </p:txEl>
                                          </p:spTgt>
                                        </p:tgtEl>
                                      </p:cBhvr>
                                    </p:animEffect>
                                    <p:anim calcmode="lin" valueType="num">
                                      <p:cBhvr>
                                        <p:cTn id="22" dur="1000" fill="hold"/>
                                        <p:tgtEl>
                                          <p:spTgt spid="15">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1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0" presetClass="exit" presetSubtype="0" fill="hold" grpId="1" nodeType="clickEffect">
                                  <p:stCondLst>
                                    <p:cond delay="0"/>
                                  </p:stCondLst>
                                  <p:childTnLst>
                                    <p:animEffect transition="out" filter="fade">
                                      <p:cBhvr>
                                        <p:cTn id="27" dur="500"/>
                                        <p:tgtEl>
                                          <p:spTgt spid="15">
                                            <p:txEl>
                                              <p:pRg st="0" end="0"/>
                                            </p:txEl>
                                          </p:spTgt>
                                        </p:tgtEl>
                                      </p:cBhvr>
                                    </p:animEffect>
                                    <p:set>
                                      <p:cBhvr>
                                        <p:cTn id="28" dur="1" fill="hold">
                                          <p:stCondLst>
                                            <p:cond delay="499"/>
                                          </p:stCondLst>
                                        </p:cTn>
                                        <p:tgtEl>
                                          <p:spTgt spid="15">
                                            <p:txEl>
                                              <p:pRg st="0" end="0"/>
                                            </p:txEl>
                                          </p:spTgt>
                                        </p:tgtEl>
                                        <p:attrNameLst>
                                          <p:attrName>style.visibility</p:attrName>
                                        </p:attrNameLst>
                                      </p:cBhvr>
                                      <p:to>
                                        <p:strVal val="hidden"/>
                                      </p:to>
                                    </p:set>
                                  </p:childTnLst>
                                </p:cTn>
                              </p:par>
                              <p:par>
                                <p:cTn id="29" presetID="10" presetClass="exit" presetSubtype="0" fill="hold" grpId="1" nodeType="withEffect">
                                  <p:stCondLst>
                                    <p:cond delay="0"/>
                                  </p:stCondLst>
                                  <p:childTnLst>
                                    <p:animEffect transition="out" filter="fade">
                                      <p:cBhvr>
                                        <p:cTn id="30" dur="500"/>
                                        <p:tgtEl>
                                          <p:spTgt spid="15">
                                            <p:txEl>
                                              <p:pRg st="2" end="2"/>
                                            </p:txEl>
                                          </p:spTgt>
                                        </p:tgtEl>
                                      </p:cBhvr>
                                    </p:animEffect>
                                    <p:set>
                                      <p:cBhvr>
                                        <p:cTn id="31" dur="1" fill="hold">
                                          <p:stCondLst>
                                            <p:cond delay="499"/>
                                          </p:stCondLst>
                                        </p:cTn>
                                        <p:tgtEl>
                                          <p:spTgt spid="15">
                                            <p:txEl>
                                              <p:pRg st="2" end="2"/>
                                            </p:txEl>
                                          </p:spTgt>
                                        </p:tgtEl>
                                        <p:attrNameLst>
                                          <p:attrName>style.visibility</p:attrName>
                                        </p:attrNameLst>
                                      </p:cBhvr>
                                      <p:to>
                                        <p:strVal val="hidden"/>
                                      </p:to>
                                    </p:set>
                                  </p:childTnLst>
                                </p:cTn>
                              </p:par>
                              <p:par>
                                <p:cTn id="32" presetID="10" presetClass="exit" presetSubtype="0" fill="hold" grpId="1" nodeType="withEffect">
                                  <p:stCondLst>
                                    <p:cond delay="0"/>
                                  </p:stCondLst>
                                  <p:childTnLst>
                                    <p:animEffect transition="out" filter="fade">
                                      <p:cBhvr>
                                        <p:cTn id="33" dur="500"/>
                                        <p:tgtEl>
                                          <p:spTgt spid="15">
                                            <p:txEl>
                                              <p:pRg st="4" end="4"/>
                                            </p:txEl>
                                          </p:spTgt>
                                        </p:tgtEl>
                                      </p:cBhvr>
                                    </p:animEffect>
                                    <p:set>
                                      <p:cBhvr>
                                        <p:cTn id="34" dur="1" fill="hold">
                                          <p:stCondLst>
                                            <p:cond delay="499"/>
                                          </p:stCondLst>
                                        </p:cTn>
                                        <p:tgtEl>
                                          <p:spTgt spid="15">
                                            <p:txEl>
                                              <p:pRg st="4" end="4"/>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uiExpand="1" build="p"/>
      <p:bldP spid="15" grpId="1" uiExpand="1" build="allAtOnce"/>
    </p:bldLst>
  </p:timing>
</p:sld>
</file>

<file path=ppt/slides/slide3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algn="ctr"/>
            <a:r>
              <a:rPr lang="pt-BR" sz="1600" b="1" dirty="0">
                <a:solidFill>
                  <a:schemeClr val="accent5">
                    <a:lumMod val="75000"/>
                  </a:schemeClr>
                </a:solidFill>
                <a:latin typeface="Arial Black" panose="020B0A04020102020204" pitchFamily="34" charset="0"/>
              </a:rPr>
              <a:t>Prof. Ailton Pinheiro</a:t>
            </a:r>
          </a:p>
        </p:txBody>
      </p:sp>
      <p:pic>
        <p:nvPicPr>
          <p:cNvPr id="12" name="Picture 2" descr="Brevê de Controle de Tráfego Aéreo da Aeronáutica - Asa Artigos Militares"/>
          <p:cNvPicPr>
            <a:picLocks noChangeAspect="1" noChangeArrowheads="1"/>
          </p:cNvPicPr>
          <p:nvPr/>
        </p:nvPicPr>
        <p:blipFill rotWithShape="1">
          <a:blip r:embed="rId3">
            <a:extLst>
              <a:ext uri="{28A0092B-C50C-407E-A947-70E740481C1C}">
                <a14:useLocalDpi xmlns:a14="http://schemas.microsoft.com/office/drawing/2010/main" val="0"/>
              </a:ext>
            </a:extLst>
          </a:blip>
          <a:srcRect l="7270" t="8085" r="7485" b="37531"/>
          <a:stretch/>
        </p:blipFill>
        <p:spPr bwMode="auto">
          <a:xfrm>
            <a:off x="4855335" y="6310648"/>
            <a:ext cx="2189409" cy="519742"/>
          </a:xfrm>
          <a:prstGeom prst="rect">
            <a:avLst/>
          </a:prstGeom>
          <a:noFill/>
          <a:extLst>
            <a:ext uri="{909E8E84-426E-40DD-AFC4-6F175D3DCCD1}">
              <a14:hiddenFill xmlns:a14="http://schemas.microsoft.com/office/drawing/2010/main">
                <a:solidFill>
                  <a:srgbClr val="FFFFFF"/>
                </a:solidFill>
              </a14:hiddenFill>
            </a:ext>
          </a:extLst>
        </p:spPr>
      </p:pic>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 name="Conector reto 12"/>
          <p:cNvCxnSpPr/>
          <p:nvPr/>
        </p:nvCxnSpPr>
        <p:spPr>
          <a:xfrm>
            <a:off x="303740" y="6176963"/>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 name="Título 1"/>
          <p:cNvSpPr>
            <a:spLocks noGrp="1"/>
          </p:cNvSpPr>
          <p:nvPr>
            <p:ph type="title"/>
          </p:nvPr>
        </p:nvSpPr>
        <p:spPr>
          <a:xfrm>
            <a:off x="303740" y="849385"/>
            <a:ext cx="11660732" cy="401191"/>
          </a:xfrm>
        </p:spPr>
        <p:txBody>
          <a:bodyPr>
            <a:noAutofit/>
          </a:bodyPr>
          <a:lstStyle/>
          <a:p>
            <a:pPr algn="ctr"/>
            <a:r>
              <a:rPr lang="pt-BR" sz="2800" b="1" dirty="0">
                <a:latin typeface="Arial Black" panose="020B0A04020102020204" pitchFamily="34" charset="0"/>
              </a:rPr>
              <a:t>FALHA DE COMUNICAÇÕES</a:t>
            </a:r>
          </a:p>
        </p:txBody>
      </p:sp>
      <p:sp>
        <p:nvSpPr>
          <p:cNvPr id="15" name="Espaço Reservado para Conteúdo 2"/>
          <p:cNvSpPr txBox="1">
            <a:spLocks/>
          </p:cNvSpPr>
          <p:nvPr/>
        </p:nvSpPr>
        <p:spPr>
          <a:xfrm>
            <a:off x="303740" y="1384260"/>
            <a:ext cx="11526592" cy="400660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spcBef>
                <a:spcPts val="600"/>
              </a:spcBef>
              <a:spcAft>
                <a:spcPts val="600"/>
              </a:spcAft>
              <a:buNone/>
            </a:pPr>
            <a:r>
              <a:rPr lang="pt-BR" sz="2000" dirty="0">
                <a:latin typeface="Arial" panose="020B0604020202020204" pitchFamily="34" charset="0"/>
                <a:cs typeface="Arial" panose="020B0604020202020204" pitchFamily="34" charset="0"/>
              </a:rPr>
              <a:t>3.15.6 Se as circunstâncias indicarem que um voo controlado seguirá com falha de comunicação, para uma das alternativas do Plano de Voo, o órgão ATC do aeródromo de alternativa e todos os outros que possam ser envolvidos por um possível desvio do voo serão informados da natureza da falha e a eles caberá a iniciativa de tentar estabelecer comunicação com aquela aeronave, na hora em que se pressupõe sua entrada na área de alcance das comunicações. Isso será aplicado, particularmente, quando as condições meteorológicas do aeródromo de destino forem tais que se considere provável o desvio para um aeródromo de alternativa. </a:t>
            </a:r>
          </a:p>
          <a:p>
            <a:pPr marL="0" indent="0" algn="just">
              <a:spcBef>
                <a:spcPts val="600"/>
              </a:spcBef>
              <a:spcAft>
                <a:spcPts val="600"/>
              </a:spcAft>
              <a:buNone/>
            </a:pPr>
            <a:endParaRPr lang="pt-BR" sz="2000" dirty="0">
              <a:latin typeface="Arial" panose="020B0604020202020204" pitchFamily="34" charset="0"/>
              <a:cs typeface="Arial" panose="020B0604020202020204" pitchFamily="34" charset="0"/>
            </a:endParaRPr>
          </a:p>
          <a:p>
            <a:pPr marL="0" indent="0" algn="just">
              <a:spcBef>
                <a:spcPts val="600"/>
              </a:spcBef>
              <a:spcAft>
                <a:spcPts val="600"/>
              </a:spcAft>
              <a:buNone/>
            </a:pPr>
            <a:r>
              <a:rPr lang="pt-BR" sz="2000" dirty="0">
                <a:latin typeface="Arial" panose="020B0604020202020204" pitchFamily="34" charset="0"/>
                <a:cs typeface="Arial" panose="020B0604020202020204" pitchFamily="34" charset="0"/>
              </a:rPr>
              <a:t>3.15.7 Quando um órgão ATS receber a informação de que uma aeronave restabeleceu as comunicações ou pousou, notificará ao órgão ATC em cuja área estava operando a aeronave ao ocorrer a falha, bem como aos demais órgãos interessados ao longo da rota de voo, transmitindo-lhes os dados necessários para que continuem exercendo o controle da aeronave, caso continue em voo. </a:t>
            </a:r>
          </a:p>
        </p:txBody>
      </p:sp>
    </p:spTree>
    <p:extLst>
      <p:ext uri="{BB962C8B-B14F-4D97-AF65-F5344CB8AC3E}">
        <p14:creationId xmlns:p14="http://schemas.microsoft.com/office/powerpoint/2010/main" val="7165092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Effect transition="in" filter="fade">
                                      <p:cBhvr>
                                        <p:cTn id="7" dur="1000"/>
                                        <p:tgtEl>
                                          <p:spTgt spid="15">
                                            <p:txEl>
                                              <p:pRg st="0" end="0"/>
                                            </p:txEl>
                                          </p:spTgt>
                                        </p:tgtEl>
                                      </p:cBhvr>
                                    </p:animEffect>
                                    <p:anim calcmode="lin" valueType="num">
                                      <p:cBhvr>
                                        <p:cTn id="8" dur="1000" fill="hold"/>
                                        <p:tgtEl>
                                          <p:spTgt spid="1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5">
                                            <p:txEl>
                                              <p:pRg st="2" end="2"/>
                                            </p:txEl>
                                          </p:spTgt>
                                        </p:tgtEl>
                                        <p:attrNameLst>
                                          <p:attrName>style.visibility</p:attrName>
                                        </p:attrNameLst>
                                      </p:cBhvr>
                                      <p:to>
                                        <p:strVal val="visible"/>
                                      </p:to>
                                    </p:set>
                                    <p:animEffect transition="in" filter="fade">
                                      <p:cBhvr>
                                        <p:cTn id="14" dur="1000"/>
                                        <p:tgtEl>
                                          <p:spTgt spid="15">
                                            <p:txEl>
                                              <p:pRg st="2" end="2"/>
                                            </p:txEl>
                                          </p:spTgt>
                                        </p:tgtEl>
                                      </p:cBhvr>
                                    </p:animEffect>
                                    <p:anim calcmode="lin" valueType="num">
                                      <p:cBhvr>
                                        <p:cTn id="15" dur="1000" fill="hold"/>
                                        <p:tgtEl>
                                          <p:spTgt spid="15">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1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0" presetClass="exit" presetSubtype="0" fill="hold" grpId="1" nodeType="clickEffect">
                                  <p:stCondLst>
                                    <p:cond delay="0"/>
                                  </p:stCondLst>
                                  <p:childTnLst>
                                    <p:animEffect transition="out" filter="fade">
                                      <p:cBhvr>
                                        <p:cTn id="20" dur="500"/>
                                        <p:tgtEl>
                                          <p:spTgt spid="15">
                                            <p:txEl>
                                              <p:pRg st="0" end="0"/>
                                            </p:txEl>
                                          </p:spTgt>
                                        </p:tgtEl>
                                      </p:cBhvr>
                                    </p:animEffect>
                                    <p:set>
                                      <p:cBhvr>
                                        <p:cTn id="21" dur="1" fill="hold">
                                          <p:stCondLst>
                                            <p:cond delay="499"/>
                                          </p:stCondLst>
                                        </p:cTn>
                                        <p:tgtEl>
                                          <p:spTgt spid="15">
                                            <p:txEl>
                                              <p:pRg st="0" end="0"/>
                                            </p:txEl>
                                          </p:spTgt>
                                        </p:tgtEl>
                                        <p:attrNameLst>
                                          <p:attrName>style.visibility</p:attrName>
                                        </p:attrNameLst>
                                      </p:cBhvr>
                                      <p:to>
                                        <p:strVal val="hidden"/>
                                      </p:to>
                                    </p:set>
                                  </p:childTnLst>
                                </p:cTn>
                              </p:par>
                              <p:par>
                                <p:cTn id="22" presetID="10" presetClass="exit" presetSubtype="0" fill="hold" grpId="1" nodeType="withEffect">
                                  <p:stCondLst>
                                    <p:cond delay="0"/>
                                  </p:stCondLst>
                                  <p:childTnLst>
                                    <p:animEffect transition="out" filter="fade">
                                      <p:cBhvr>
                                        <p:cTn id="23" dur="500"/>
                                        <p:tgtEl>
                                          <p:spTgt spid="15">
                                            <p:txEl>
                                              <p:pRg st="2" end="2"/>
                                            </p:txEl>
                                          </p:spTgt>
                                        </p:tgtEl>
                                      </p:cBhvr>
                                    </p:animEffect>
                                    <p:set>
                                      <p:cBhvr>
                                        <p:cTn id="24" dur="1" fill="hold">
                                          <p:stCondLst>
                                            <p:cond delay="499"/>
                                          </p:stCondLst>
                                        </p:cTn>
                                        <p:tgtEl>
                                          <p:spTgt spid="15">
                                            <p:txEl>
                                              <p:pRg st="2" end="2"/>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uiExpand="1" build="p"/>
      <p:bldP spid="15" grpId="1" uiExpand="1" build="p"/>
    </p:bldLst>
  </p:timing>
</p:sld>
</file>

<file path=ppt/slides/slide3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algn="ctr"/>
            <a:r>
              <a:rPr lang="pt-BR" sz="1600" b="1" dirty="0">
                <a:solidFill>
                  <a:schemeClr val="accent5">
                    <a:lumMod val="75000"/>
                  </a:schemeClr>
                </a:solidFill>
                <a:latin typeface="Arial Black" panose="020B0A04020102020204" pitchFamily="34" charset="0"/>
              </a:rPr>
              <a:t>Prof. Ailton Pinheiro</a:t>
            </a:r>
          </a:p>
        </p:txBody>
      </p:sp>
      <p:pic>
        <p:nvPicPr>
          <p:cNvPr id="12" name="Picture 2" descr="Brevê de Controle de Tráfego Aéreo da Aeronáutica - Asa Artigos Militares"/>
          <p:cNvPicPr>
            <a:picLocks noChangeAspect="1" noChangeArrowheads="1"/>
          </p:cNvPicPr>
          <p:nvPr/>
        </p:nvPicPr>
        <p:blipFill rotWithShape="1">
          <a:blip r:embed="rId3">
            <a:extLst>
              <a:ext uri="{28A0092B-C50C-407E-A947-70E740481C1C}">
                <a14:useLocalDpi xmlns:a14="http://schemas.microsoft.com/office/drawing/2010/main" val="0"/>
              </a:ext>
            </a:extLst>
          </a:blip>
          <a:srcRect l="7270" t="8085" r="7485" b="37531"/>
          <a:stretch/>
        </p:blipFill>
        <p:spPr bwMode="auto">
          <a:xfrm>
            <a:off x="4855335" y="6310648"/>
            <a:ext cx="2189409" cy="519742"/>
          </a:xfrm>
          <a:prstGeom prst="rect">
            <a:avLst/>
          </a:prstGeom>
          <a:noFill/>
          <a:extLst>
            <a:ext uri="{909E8E84-426E-40DD-AFC4-6F175D3DCCD1}">
              <a14:hiddenFill xmlns:a14="http://schemas.microsoft.com/office/drawing/2010/main">
                <a:solidFill>
                  <a:srgbClr val="FFFFFF"/>
                </a:solidFill>
              </a14:hiddenFill>
            </a:ext>
          </a:extLst>
        </p:spPr>
      </p:pic>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 name="Conector reto 12"/>
          <p:cNvCxnSpPr/>
          <p:nvPr/>
        </p:nvCxnSpPr>
        <p:spPr>
          <a:xfrm>
            <a:off x="303740" y="6176963"/>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 name="Título 1"/>
          <p:cNvSpPr>
            <a:spLocks noGrp="1"/>
          </p:cNvSpPr>
          <p:nvPr>
            <p:ph type="title"/>
          </p:nvPr>
        </p:nvSpPr>
        <p:spPr>
          <a:xfrm>
            <a:off x="303740" y="849385"/>
            <a:ext cx="11660732" cy="401191"/>
          </a:xfrm>
        </p:spPr>
        <p:txBody>
          <a:bodyPr>
            <a:noAutofit/>
          </a:bodyPr>
          <a:lstStyle/>
          <a:p>
            <a:pPr algn="ctr"/>
            <a:r>
              <a:rPr lang="pt-BR" sz="2800" b="1" dirty="0">
                <a:latin typeface="Arial Black" panose="020B0A04020102020204" pitchFamily="34" charset="0"/>
              </a:rPr>
              <a:t>FALHA DE COMUNICAÇÕES</a:t>
            </a:r>
          </a:p>
        </p:txBody>
      </p:sp>
      <p:sp>
        <p:nvSpPr>
          <p:cNvPr id="15" name="Espaço Reservado para Conteúdo 2"/>
          <p:cNvSpPr txBox="1">
            <a:spLocks/>
          </p:cNvSpPr>
          <p:nvPr/>
        </p:nvSpPr>
        <p:spPr>
          <a:xfrm>
            <a:off x="303740" y="1384260"/>
            <a:ext cx="11526592" cy="269642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spcBef>
                <a:spcPts val="600"/>
              </a:spcBef>
              <a:spcAft>
                <a:spcPts val="600"/>
              </a:spcAft>
              <a:buNone/>
            </a:pPr>
            <a:r>
              <a:rPr lang="pt-BR" sz="2000" dirty="0">
                <a:latin typeface="Arial" panose="020B0604020202020204" pitchFamily="34" charset="0"/>
                <a:cs typeface="Arial" panose="020B0604020202020204" pitchFamily="34" charset="0"/>
              </a:rPr>
              <a:t>3.15.8 Se a aeronave não estabelecer comunicação bilateral até 30 minutos após a hora estimada de chegada do Plano de Voo ou aquela calculada pelo ACC ou ainda a última hora estimada de aproximação que a aeronave haja acusado recebimento e, entre essas, a que for considerada posterior, as informações relativas à aeronave deverão ser fornecidas aos exploradores e pilotos de aeronaves envolvidas, cabendo aos mesmos decidirem sobre o retorno à operação normal. </a:t>
            </a:r>
          </a:p>
          <a:p>
            <a:pPr marL="0" indent="0" algn="just">
              <a:spcBef>
                <a:spcPts val="600"/>
              </a:spcBef>
              <a:spcAft>
                <a:spcPts val="600"/>
              </a:spcAft>
              <a:buNone/>
            </a:pPr>
            <a:endParaRPr lang="pt-BR" sz="2000" dirty="0">
              <a:latin typeface="Arial" panose="020B0604020202020204" pitchFamily="34" charset="0"/>
              <a:cs typeface="Arial" panose="020B0604020202020204" pitchFamily="34" charset="0"/>
            </a:endParaRPr>
          </a:p>
          <a:p>
            <a:pPr marL="0" indent="0" algn="just">
              <a:spcBef>
                <a:spcPts val="600"/>
              </a:spcBef>
              <a:spcAft>
                <a:spcPts val="600"/>
              </a:spcAft>
              <a:buNone/>
            </a:pPr>
            <a:r>
              <a:rPr lang="pt-BR" sz="2000" dirty="0">
                <a:latin typeface="Arial" panose="020B0604020202020204" pitchFamily="34" charset="0"/>
                <a:cs typeface="Arial" panose="020B0604020202020204" pitchFamily="34" charset="0"/>
              </a:rPr>
              <a:t>3.15.9 No caso de falha de comunicação, as aeronaves deverão executar os procedimentos constantes na publicação específica do DECEA sobre as Regras do Ar. </a:t>
            </a:r>
          </a:p>
        </p:txBody>
      </p:sp>
    </p:spTree>
    <p:extLst>
      <p:ext uri="{BB962C8B-B14F-4D97-AF65-F5344CB8AC3E}">
        <p14:creationId xmlns:p14="http://schemas.microsoft.com/office/powerpoint/2010/main" val="21429066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Effect transition="in" filter="fade">
                                      <p:cBhvr>
                                        <p:cTn id="7" dur="1000"/>
                                        <p:tgtEl>
                                          <p:spTgt spid="15">
                                            <p:txEl>
                                              <p:pRg st="0" end="0"/>
                                            </p:txEl>
                                          </p:spTgt>
                                        </p:tgtEl>
                                      </p:cBhvr>
                                    </p:animEffect>
                                    <p:anim calcmode="lin" valueType="num">
                                      <p:cBhvr>
                                        <p:cTn id="8" dur="1000" fill="hold"/>
                                        <p:tgtEl>
                                          <p:spTgt spid="1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5">
                                            <p:txEl>
                                              <p:pRg st="2" end="2"/>
                                            </p:txEl>
                                          </p:spTgt>
                                        </p:tgtEl>
                                        <p:attrNameLst>
                                          <p:attrName>style.visibility</p:attrName>
                                        </p:attrNameLst>
                                      </p:cBhvr>
                                      <p:to>
                                        <p:strVal val="visible"/>
                                      </p:to>
                                    </p:set>
                                    <p:animEffect transition="in" filter="fade">
                                      <p:cBhvr>
                                        <p:cTn id="14" dur="1000"/>
                                        <p:tgtEl>
                                          <p:spTgt spid="15">
                                            <p:txEl>
                                              <p:pRg st="2" end="2"/>
                                            </p:txEl>
                                          </p:spTgt>
                                        </p:tgtEl>
                                      </p:cBhvr>
                                    </p:animEffect>
                                    <p:anim calcmode="lin" valueType="num">
                                      <p:cBhvr>
                                        <p:cTn id="15" dur="1000" fill="hold"/>
                                        <p:tgtEl>
                                          <p:spTgt spid="15">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1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0" presetClass="exit" presetSubtype="0" fill="hold" grpId="1" nodeType="clickEffect">
                                  <p:stCondLst>
                                    <p:cond delay="0"/>
                                  </p:stCondLst>
                                  <p:childTnLst>
                                    <p:animEffect transition="out" filter="fade">
                                      <p:cBhvr>
                                        <p:cTn id="20" dur="500"/>
                                        <p:tgtEl>
                                          <p:spTgt spid="15">
                                            <p:txEl>
                                              <p:pRg st="0" end="0"/>
                                            </p:txEl>
                                          </p:spTgt>
                                        </p:tgtEl>
                                      </p:cBhvr>
                                    </p:animEffect>
                                    <p:set>
                                      <p:cBhvr>
                                        <p:cTn id="21" dur="1" fill="hold">
                                          <p:stCondLst>
                                            <p:cond delay="499"/>
                                          </p:stCondLst>
                                        </p:cTn>
                                        <p:tgtEl>
                                          <p:spTgt spid="15">
                                            <p:txEl>
                                              <p:pRg st="0" end="0"/>
                                            </p:txEl>
                                          </p:spTgt>
                                        </p:tgtEl>
                                        <p:attrNameLst>
                                          <p:attrName>style.visibility</p:attrName>
                                        </p:attrNameLst>
                                      </p:cBhvr>
                                      <p:to>
                                        <p:strVal val="hidden"/>
                                      </p:to>
                                    </p:set>
                                  </p:childTnLst>
                                </p:cTn>
                              </p:par>
                              <p:par>
                                <p:cTn id="22" presetID="10" presetClass="exit" presetSubtype="0" fill="hold" grpId="1" nodeType="withEffect">
                                  <p:stCondLst>
                                    <p:cond delay="0"/>
                                  </p:stCondLst>
                                  <p:childTnLst>
                                    <p:animEffect transition="out" filter="fade">
                                      <p:cBhvr>
                                        <p:cTn id="23" dur="500"/>
                                        <p:tgtEl>
                                          <p:spTgt spid="15">
                                            <p:txEl>
                                              <p:pRg st="2" end="2"/>
                                            </p:txEl>
                                          </p:spTgt>
                                        </p:tgtEl>
                                      </p:cBhvr>
                                    </p:animEffect>
                                    <p:set>
                                      <p:cBhvr>
                                        <p:cTn id="24" dur="1" fill="hold">
                                          <p:stCondLst>
                                            <p:cond delay="499"/>
                                          </p:stCondLst>
                                        </p:cTn>
                                        <p:tgtEl>
                                          <p:spTgt spid="15">
                                            <p:txEl>
                                              <p:pRg st="2" end="2"/>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uiExpand="1" build="p"/>
      <p:bldP spid="15" grpId="1" uiExpand="1" build="allAtOnce"/>
    </p:bldLst>
  </p:timing>
</p:sld>
</file>

<file path=ppt/slides/slide3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algn="ctr"/>
            <a:r>
              <a:rPr lang="pt-BR" sz="1600" b="1" dirty="0">
                <a:solidFill>
                  <a:schemeClr val="accent5">
                    <a:lumMod val="75000"/>
                  </a:schemeClr>
                </a:solidFill>
                <a:latin typeface="Arial Black" panose="020B0A04020102020204" pitchFamily="34" charset="0"/>
              </a:rPr>
              <a:t>Prof. Ailton Pinheiro</a:t>
            </a:r>
          </a:p>
        </p:txBody>
      </p:sp>
      <p:pic>
        <p:nvPicPr>
          <p:cNvPr id="12" name="Picture 2" descr="Brevê de Controle de Tráfego Aéreo da Aeronáutica - Asa Artigos Militares"/>
          <p:cNvPicPr>
            <a:picLocks noChangeAspect="1" noChangeArrowheads="1"/>
          </p:cNvPicPr>
          <p:nvPr/>
        </p:nvPicPr>
        <p:blipFill rotWithShape="1">
          <a:blip r:embed="rId3">
            <a:extLst>
              <a:ext uri="{28A0092B-C50C-407E-A947-70E740481C1C}">
                <a14:useLocalDpi xmlns:a14="http://schemas.microsoft.com/office/drawing/2010/main" val="0"/>
              </a:ext>
            </a:extLst>
          </a:blip>
          <a:srcRect l="7270" t="8085" r="7485" b="37531"/>
          <a:stretch/>
        </p:blipFill>
        <p:spPr bwMode="auto">
          <a:xfrm>
            <a:off x="4855335" y="6310648"/>
            <a:ext cx="2189409" cy="519742"/>
          </a:xfrm>
          <a:prstGeom prst="rect">
            <a:avLst/>
          </a:prstGeom>
          <a:noFill/>
          <a:extLst>
            <a:ext uri="{909E8E84-426E-40DD-AFC4-6F175D3DCCD1}">
              <a14:hiddenFill xmlns:a14="http://schemas.microsoft.com/office/drawing/2010/main">
                <a:solidFill>
                  <a:srgbClr val="FFFFFF"/>
                </a:solidFill>
              </a14:hiddenFill>
            </a:ext>
          </a:extLst>
        </p:spPr>
      </p:pic>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 name="Conector reto 12"/>
          <p:cNvCxnSpPr/>
          <p:nvPr/>
        </p:nvCxnSpPr>
        <p:spPr>
          <a:xfrm>
            <a:off x="303740" y="6176963"/>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 name="Título 1"/>
          <p:cNvSpPr>
            <a:spLocks noGrp="1"/>
          </p:cNvSpPr>
          <p:nvPr>
            <p:ph type="title"/>
          </p:nvPr>
        </p:nvSpPr>
        <p:spPr>
          <a:xfrm>
            <a:off x="303740" y="849385"/>
            <a:ext cx="11660732" cy="401191"/>
          </a:xfrm>
        </p:spPr>
        <p:txBody>
          <a:bodyPr>
            <a:noAutofit/>
          </a:bodyPr>
          <a:lstStyle/>
          <a:p>
            <a:pPr algn="ctr"/>
            <a:r>
              <a:rPr lang="pt-BR" sz="2800" b="1" dirty="0">
                <a:latin typeface="Arial Black" panose="020B0A04020102020204" pitchFamily="34" charset="0"/>
              </a:rPr>
              <a:t>FALHA DE COMUNICAÇÕES</a:t>
            </a:r>
          </a:p>
        </p:txBody>
      </p:sp>
      <p:sp>
        <p:nvSpPr>
          <p:cNvPr id="15" name="Espaço Reservado para Conteúdo 2"/>
          <p:cNvSpPr txBox="1">
            <a:spLocks/>
          </p:cNvSpPr>
          <p:nvPr/>
        </p:nvSpPr>
        <p:spPr>
          <a:xfrm>
            <a:off x="370810" y="2093947"/>
            <a:ext cx="11526592" cy="101153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spcBef>
                <a:spcPts val="600"/>
              </a:spcBef>
              <a:spcAft>
                <a:spcPts val="600"/>
              </a:spcAft>
              <a:buNone/>
            </a:pPr>
            <a:r>
              <a:rPr lang="pt-BR" sz="2000" dirty="0">
                <a:latin typeface="Arial" panose="020B0604020202020204" pitchFamily="34" charset="0"/>
                <a:cs typeface="Arial" panose="020B0604020202020204" pitchFamily="34" charset="0"/>
              </a:rPr>
              <a:t>4.6.3.1 Toda aeronave que realizar voo controlado deverá manter escuta permanente na frequência apropriada do órgão ATC correspondente e, quando for necessário, estabelecer com esse órgão comunicação bilateral. </a:t>
            </a:r>
          </a:p>
        </p:txBody>
      </p:sp>
      <p:sp>
        <p:nvSpPr>
          <p:cNvPr id="9" name="Espaço Reservado para Conteúdo 3"/>
          <p:cNvSpPr txBox="1">
            <a:spLocks/>
          </p:cNvSpPr>
          <p:nvPr/>
        </p:nvSpPr>
        <p:spPr>
          <a:xfrm>
            <a:off x="463506" y="3293533"/>
            <a:ext cx="11433896" cy="719921"/>
          </a:xfrm>
          <a:prstGeom prst="rect">
            <a:avLst/>
          </a:prstGeom>
        </p:spPr>
        <p:style>
          <a:lnRef idx="0">
            <a:schemeClr val="accent1"/>
          </a:lnRef>
          <a:fillRef idx="3">
            <a:schemeClr val="accent1"/>
          </a:fillRef>
          <a:effectRef idx="3">
            <a:schemeClr val="accent1"/>
          </a:effectRef>
          <a:fontRef idx="minor">
            <a:schemeClr val="lt1"/>
          </a:fontRef>
        </p:style>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spcBef>
                <a:spcPts val="600"/>
              </a:spcBef>
              <a:spcAft>
                <a:spcPts val="600"/>
              </a:spcAft>
              <a:buNone/>
            </a:pPr>
            <a:r>
              <a:rPr lang="pt-BR" sz="2000" dirty="0">
                <a:latin typeface="Arial" panose="020B0604020202020204" pitchFamily="34" charset="0"/>
                <a:cs typeface="Arial" panose="020B0604020202020204" pitchFamily="34" charset="0"/>
              </a:rPr>
              <a:t>NOTA: O sistema SELCAL ou dispositivo similar de sinalização automática satisfaz o requisito de manutenção. </a:t>
            </a:r>
          </a:p>
        </p:txBody>
      </p:sp>
      <p:sp>
        <p:nvSpPr>
          <p:cNvPr id="4" name="CaixaDeTexto 3"/>
          <p:cNvSpPr txBox="1"/>
          <p:nvPr/>
        </p:nvSpPr>
        <p:spPr>
          <a:xfrm>
            <a:off x="370810" y="1419367"/>
            <a:ext cx="11459522" cy="461665"/>
          </a:xfrm>
          <a:prstGeom prst="rect">
            <a:avLst/>
          </a:prstGeom>
          <a:noFill/>
        </p:spPr>
        <p:txBody>
          <a:bodyPr wrap="square" rtlCol="0">
            <a:spAutoFit/>
          </a:bodyPr>
          <a:lstStyle/>
          <a:p>
            <a:pPr lvl="0" algn="just">
              <a:spcBef>
                <a:spcPts val="600"/>
              </a:spcBef>
              <a:spcAft>
                <a:spcPts val="600"/>
              </a:spcAft>
            </a:pPr>
            <a:r>
              <a:rPr lang="pt-BR" sz="2400" b="1" dirty="0">
                <a:solidFill>
                  <a:prstClr val="black"/>
                </a:solidFill>
                <a:latin typeface="Arial" panose="020B0604020202020204" pitchFamily="34" charset="0"/>
                <a:cs typeface="Arial" panose="020B0604020202020204" pitchFamily="34" charset="0"/>
              </a:rPr>
              <a:t>4.6.3 COMUNICAÇÕES (ICA 100-12) </a:t>
            </a:r>
          </a:p>
        </p:txBody>
      </p:sp>
    </p:spTree>
    <p:extLst>
      <p:ext uri="{BB962C8B-B14F-4D97-AF65-F5344CB8AC3E}">
        <p14:creationId xmlns:p14="http://schemas.microsoft.com/office/powerpoint/2010/main" val="1007301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15">
                                            <p:txEl>
                                              <p:pRg st="0" end="0"/>
                                            </p:txEl>
                                          </p:spTgt>
                                        </p:tgtEl>
                                        <p:attrNameLst>
                                          <p:attrName>style.visibility</p:attrName>
                                        </p:attrNameLst>
                                      </p:cBhvr>
                                      <p:to>
                                        <p:strVal val="visible"/>
                                      </p:to>
                                    </p:set>
                                    <p:animEffect transition="in" filter="fade">
                                      <p:cBhvr>
                                        <p:cTn id="13" dur="1000"/>
                                        <p:tgtEl>
                                          <p:spTgt spid="15">
                                            <p:txEl>
                                              <p:pRg st="0" end="0"/>
                                            </p:txEl>
                                          </p:spTgt>
                                        </p:tgtEl>
                                      </p:cBhvr>
                                    </p:animEffect>
                                    <p:anim calcmode="lin" valueType="num">
                                      <p:cBhvr>
                                        <p:cTn id="14" dur="1000" fill="hold"/>
                                        <p:tgtEl>
                                          <p:spTgt spid="15">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1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1000"/>
                                        <p:tgtEl>
                                          <p:spTgt spid="9"/>
                                        </p:tgtEl>
                                      </p:cBhvr>
                                    </p:animEffect>
                                    <p:anim calcmode="lin" valueType="num">
                                      <p:cBhvr>
                                        <p:cTn id="21" dur="1000" fill="hold"/>
                                        <p:tgtEl>
                                          <p:spTgt spid="9"/>
                                        </p:tgtEl>
                                        <p:attrNameLst>
                                          <p:attrName>ppt_x</p:attrName>
                                        </p:attrNameLst>
                                      </p:cBhvr>
                                      <p:tavLst>
                                        <p:tav tm="0">
                                          <p:val>
                                            <p:strVal val="#ppt_x"/>
                                          </p:val>
                                        </p:tav>
                                        <p:tav tm="100000">
                                          <p:val>
                                            <p:strVal val="#ppt_x"/>
                                          </p:val>
                                        </p:tav>
                                      </p:tavLst>
                                    </p:anim>
                                    <p:anim calcmode="lin" valueType="num">
                                      <p:cBhvr>
                                        <p:cTn id="22"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10" presetClass="exit" presetSubtype="0" fill="hold" grpId="1" nodeType="clickEffect">
                                  <p:stCondLst>
                                    <p:cond delay="0"/>
                                  </p:stCondLst>
                                  <p:childTnLst>
                                    <p:animEffect transition="out" filter="fade">
                                      <p:cBhvr>
                                        <p:cTn id="26" dur="500"/>
                                        <p:tgtEl>
                                          <p:spTgt spid="15">
                                            <p:txEl>
                                              <p:pRg st="0" end="0"/>
                                            </p:txEl>
                                          </p:spTgt>
                                        </p:tgtEl>
                                      </p:cBhvr>
                                    </p:animEffect>
                                    <p:set>
                                      <p:cBhvr>
                                        <p:cTn id="27" dur="1" fill="hold">
                                          <p:stCondLst>
                                            <p:cond delay="499"/>
                                          </p:stCondLst>
                                        </p:cTn>
                                        <p:tgtEl>
                                          <p:spTgt spid="15">
                                            <p:txEl>
                                              <p:pRg st="0" end="0"/>
                                            </p:txEl>
                                          </p:spTgt>
                                        </p:tgtEl>
                                        <p:attrNameLst>
                                          <p:attrName>style.visibility</p:attrName>
                                        </p:attrNameLst>
                                      </p:cBhvr>
                                      <p:to>
                                        <p:strVal val="hidden"/>
                                      </p:to>
                                    </p:set>
                                  </p:childTnLst>
                                </p:cTn>
                              </p:par>
                              <p:par>
                                <p:cTn id="28" presetID="10" presetClass="exit" presetSubtype="0" fill="hold" grpId="1" nodeType="withEffect">
                                  <p:stCondLst>
                                    <p:cond delay="0"/>
                                  </p:stCondLst>
                                  <p:childTnLst>
                                    <p:animEffect transition="out" filter="fade">
                                      <p:cBhvr>
                                        <p:cTn id="29" dur="500"/>
                                        <p:tgtEl>
                                          <p:spTgt spid="9"/>
                                        </p:tgtEl>
                                      </p:cBhvr>
                                    </p:animEffect>
                                    <p:set>
                                      <p:cBhvr>
                                        <p:cTn id="30" dur="1" fill="hold">
                                          <p:stCondLst>
                                            <p:cond delay="4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uiExpand="1" build="p"/>
      <p:bldP spid="15" grpId="1" uiExpand="1" build="allAtOnce"/>
      <p:bldP spid="9" grpId="0" animBg="1"/>
      <p:bldP spid="9" grpId="1" animBg="1"/>
      <p:bldP spid="4" grpId="0"/>
    </p:bldLst>
  </p:timing>
</p:sld>
</file>

<file path=ppt/slides/slide3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algn="ctr"/>
            <a:r>
              <a:rPr lang="pt-BR" sz="1600" b="1" dirty="0">
                <a:solidFill>
                  <a:schemeClr val="accent5">
                    <a:lumMod val="75000"/>
                  </a:schemeClr>
                </a:solidFill>
                <a:latin typeface="Arial Black" panose="020B0A04020102020204" pitchFamily="34" charset="0"/>
              </a:rPr>
              <a:t>Prof. Ailton Pinheiro</a:t>
            </a:r>
          </a:p>
        </p:txBody>
      </p:sp>
      <p:pic>
        <p:nvPicPr>
          <p:cNvPr id="12" name="Picture 2" descr="Brevê de Controle de Tráfego Aéreo da Aeronáutica - Asa Artigos Militares"/>
          <p:cNvPicPr>
            <a:picLocks noChangeAspect="1" noChangeArrowheads="1"/>
          </p:cNvPicPr>
          <p:nvPr/>
        </p:nvPicPr>
        <p:blipFill rotWithShape="1">
          <a:blip r:embed="rId3">
            <a:extLst>
              <a:ext uri="{28A0092B-C50C-407E-A947-70E740481C1C}">
                <a14:useLocalDpi xmlns:a14="http://schemas.microsoft.com/office/drawing/2010/main" val="0"/>
              </a:ext>
            </a:extLst>
          </a:blip>
          <a:srcRect l="7270" t="8085" r="7485" b="37531"/>
          <a:stretch/>
        </p:blipFill>
        <p:spPr bwMode="auto">
          <a:xfrm>
            <a:off x="4855335" y="6310648"/>
            <a:ext cx="2189409" cy="519742"/>
          </a:xfrm>
          <a:prstGeom prst="rect">
            <a:avLst/>
          </a:prstGeom>
          <a:noFill/>
          <a:extLst>
            <a:ext uri="{909E8E84-426E-40DD-AFC4-6F175D3DCCD1}">
              <a14:hiddenFill xmlns:a14="http://schemas.microsoft.com/office/drawing/2010/main">
                <a:solidFill>
                  <a:srgbClr val="FFFFFF"/>
                </a:solidFill>
              </a14:hiddenFill>
            </a:ext>
          </a:extLst>
        </p:spPr>
      </p:pic>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 name="Conector reto 12"/>
          <p:cNvCxnSpPr/>
          <p:nvPr/>
        </p:nvCxnSpPr>
        <p:spPr>
          <a:xfrm>
            <a:off x="303740" y="6176963"/>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 name="Título 1"/>
          <p:cNvSpPr>
            <a:spLocks noGrp="1"/>
          </p:cNvSpPr>
          <p:nvPr>
            <p:ph type="title"/>
          </p:nvPr>
        </p:nvSpPr>
        <p:spPr>
          <a:xfrm>
            <a:off x="303740" y="849385"/>
            <a:ext cx="11660732" cy="401191"/>
          </a:xfrm>
        </p:spPr>
        <p:txBody>
          <a:bodyPr>
            <a:noAutofit/>
          </a:bodyPr>
          <a:lstStyle/>
          <a:p>
            <a:pPr algn="ctr"/>
            <a:r>
              <a:rPr lang="pt-BR" sz="2800" b="1" dirty="0">
                <a:latin typeface="Arial Black" panose="020B0A04020102020204" pitchFamily="34" charset="0"/>
              </a:rPr>
              <a:t>FALHA DE COMUNICAÇÕES</a:t>
            </a:r>
          </a:p>
        </p:txBody>
      </p:sp>
      <p:sp>
        <p:nvSpPr>
          <p:cNvPr id="15" name="Espaço Reservado para Conteúdo 2"/>
          <p:cNvSpPr txBox="1">
            <a:spLocks/>
          </p:cNvSpPr>
          <p:nvPr/>
        </p:nvSpPr>
        <p:spPr>
          <a:xfrm>
            <a:off x="370810" y="1861937"/>
            <a:ext cx="11526592" cy="417037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spcBef>
                <a:spcPts val="600"/>
              </a:spcBef>
              <a:spcAft>
                <a:spcPts val="600"/>
              </a:spcAft>
              <a:buNone/>
            </a:pPr>
            <a:r>
              <a:rPr lang="pt-BR" sz="2000" dirty="0">
                <a:latin typeface="Arial" panose="020B0604020202020204" pitchFamily="34" charset="0"/>
                <a:cs typeface="Arial" panose="020B0604020202020204" pitchFamily="34" charset="0"/>
              </a:rPr>
              <a:t>4.6.3.2 Falha de comunicação Se, por motivo de falha de equipamento rádio, a aeronave não puder cumprir o prescrito em 4.6.3.1, deverá executar os procedimentos específicos, descritos a seguir, para falha de comunicação. Adicionalmente, tal aeronave deverá tentar estabelecer comunicações com órgão ATC pertinente, utilizando todos os outros meios disponíveis, bem como a aeronave que tomar parte do tráfego de aeródromo deverá manter-se atenta às instruções que forem emitidas por sinais visuais. </a:t>
            </a:r>
          </a:p>
          <a:p>
            <a:pPr marL="0" indent="0" algn="just">
              <a:spcBef>
                <a:spcPts val="600"/>
              </a:spcBef>
              <a:spcAft>
                <a:spcPts val="600"/>
              </a:spcAft>
              <a:buNone/>
            </a:pPr>
            <a:r>
              <a:rPr lang="pt-BR" sz="2000" dirty="0">
                <a:latin typeface="Arial" panose="020B0604020202020204" pitchFamily="34" charset="0"/>
                <a:cs typeface="Arial" panose="020B0604020202020204" pitchFamily="34" charset="0"/>
              </a:rPr>
              <a:t>4.6.3.2.1 A aeronave com falha de comunicação, em condições meteorológicas de voo visual, deverá: </a:t>
            </a:r>
          </a:p>
          <a:p>
            <a:pPr marL="457200" indent="-457200" algn="just">
              <a:spcBef>
                <a:spcPts val="600"/>
              </a:spcBef>
              <a:spcAft>
                <a:spcPts val="600"/>
              </a:spcAft>
              <a:buAutoNum type="alphaLcParenR"/>
            </a:pPr>
            <a:r>
              <a:rPr lang="pt-BR" sz="2000" dirty="0">
                <a:latin typeface="Arial" panose="020B0604020202020204" pitchFamily="34" charset="0"/>
                <a:cs typeface="Arial" panose="020B0604020202020204" pitchFamily="34" charset="0"/>
              </a:rPr>
              <a:t>prosseguir seu voo em condições meteorológicas de voo visual, pousar no aeródromo adequado mais próximo e informar seu pouso ao órgão ATS apropriado pelo meio mais rápido; ou </a:t>
            </a:r>
          </a:p>
          <a:p>
            <a:pPr marL="457200" indent="-457200" algn="just">
              <a:spcBef>
                <a:spcPts val="600"/>
              </a:spcBef>
              <a:spcAft>
                <a:spcPts val="600"/>
              </a:spcAft>
              <a:buAutoNum type="alphaLcParenR"/>
            </a:pPr>
            <a:r>
              <a:rPr lang="pt-BR" sz="2000" dirty="0">
                <a:latin typeface="Arial" panose="020B0604020202020204" pitchFamily="34" charset="0"/>
                <a:cs typeface="Arial" panose="020B0604020202020204" pitchFamily="34" charset="0"/>
              </a:rPr>
              <a:t>completar um voo IFR, conforme estabelecido em 4.6.3.2.2, caso o piloto considere conveniente. </a:t>
            </a:r>
          </a:p>
        </p:txBody>
      </p:sp>
      <p:sp>
        <p:nvSpPr>
          <p:cNvPr id="9" name="CaixaDeTexto 8"/>
          <p:cNvSpPr txBox="1"/>
          <p:nvPr/>
        </p:nvSpPr>
        <p:spPr>
          <a:xfrm>
            <a:off x="370810" y="1419367"/>
            <a:ext cx="11459522" cy="461665"/>
          </a:xfrm>
          <a:prstGeom prst="rect">
            <a:avLst/>
          </a:prstGeom>
          <a:noFill/>
        </p:spPr>
        <p:txBody>
          <a:bodyPr wrap="square" rtlCol="0">
            <a:spAutoFit/>
          </a:bodyPr>
          <a:lstStyle/>
          <a:p>
            <a:pPr lvl="0" algn="just">
              <a:spcBef>
                <a:spcPts val="600"/>
              </a:spcBef>
              <a:spcAft>
                <a:spcPts val="600"/>
              </a:spcAft>
            </a:pPr>
            <a:r>
              <a:rPr lang="pt-BR" sz="2400" b="1" dirty="0">
                <a:solidFill>
                  <a:prstClr val="black"/>
                </a:solidFill>
                <a:latin typeface="Arial" panose="020B0604020202020204" pitchFamily="34" charset="0"/>
                <a:cs typeface="Arial" panose="020B0604020202020204" pitchFamily="34" charset="0"/>
              </a:rPr>
              <a:t>4.6.3 COMUNICAÇÕES (ICA 100-12) </a:t>
            </a:r>
          </a:p>
        </p:txBody>
      </p:sp>
    </p:spTree>
    <p:extLst>
      <p:ext uri="{BB962C8B-B14F-4D97-AF65-F5344CB8AC3E}">
        <p14:creationId xmlns:p14="http://schemas.microsoft.com/office/powerpoint/2010/main" val="35262591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Effect transition="in" filter="fade">
                                      <p:cBhvr>
                                        <p:cTn id="7" dur="1000"/>
                                        <p:tgtEl>
                                          <p:spTgt spid="15">
                                            <p:txEl>
                                              <p:pRg st="0" end="0"/>
                                            </p:txEl>
                                          </p:spTgt>
                                        </p:tgtEl>
                                      </p:cBhvr>
                                    </p:animEffect>
                                    <p:anim calcmode="lin" valueType="num">
                                      <p:cBhvr>
                                        <p:cTn id="8" dur="1000" fill="hold"/>
                                        <p:tgtEl>
                                          <p:spTgt spid="1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5">
                                            <p:txEl>
                                              <p:pRg st="1" end="1"/>
                                            </p:txEl>
                                          </p:spTgt>
                                        </p:tgtEl>
                                        <p:attrNameLst>
                                          <p:attrName>style.visibility</p:attrName>
                                        </p:attrNameLst>
                                      </p:cBhvr>
                                      <p:to>
                                        <p:strVal val="visible"/>
                                      </p:to>
                                    </p:set>
                                    <p:animEffect transition="in" filter="fade">
                                      <p:cBhvr>
                                        <p:cTn id="14" dur="1000"/>
                                        <p:tgtEl>
                                          <p:spTgt spid="15">
                                            <p:txEl>
                                              <p:pRg st="1" end="1"/>
                                            </p:txEl>
                                          </p:spTgt>
                                        </p:tgtEl>
                                      </p:cBhvr>
                                    </p:animEffect>
                                    <p:anim calcmode="lin" valueType="num">
                                      <p:cBhvr>
                                        <p:cTn id="15" dur="1000" fill="hold"/>
                                        <p:tgtEl>
                                          <p:spTgt spid="1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5">
                                            <p:txEl>
                                              <p:pRg st="2" end="2"/>
                                            </p:txEl>
                                          </p:spTgt>
                                        </p:tgtEl>
                                        <p:attrNameLst>
                                          <p:attrName>style.visibility</p:attrName>
                                        </p:attrNameLst>
                                      </p:cBhvr>
                                      <p:to>
                                        <p:strVal val="visible"/>
                                      </p:to>
                                    </p:set>
                                    <p:animEffect transition="in" filter="fade">
                                      <p:cBhvr>
                                        <p:cTn id="21" dur="1000"/>
                                        <p:tgtEl>
                                          <p:spTgt spid="15">
                                            <p:txEl>
                                              <p:pRg st="2" end="2"/>
                                            </p:txEl>
                                          </p:spTgt>
                                        </p:tgtEl>
                                      </p:cBhvr>
                                    </p:animEffect>
                                    <p:anim calcmode="lin" valueType="num">
                                      <p:cBhvr>
                                        <p:cTn id="22" dur="1000" fill="hold"/>
                                        <p:tgtEl>
                                          <p:spTgt spid="15">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5">
                                            <p:txEl>
                                              <p:pRg st="3" end="3"/>
                                            </p:txEl>
                                          </p:spTgt>
                                        </p:tgtEl>
                                        <p:attrNameLst>
                                          <p:attrName>style.visibility</p:attrName>
                                        </p:attrNameLst>
                                      </p:cBhvr>
                                      <p:to>
                                        <p:strVal val="visible"/>
                                      </p:to>
                                    </p:set>
                                    <p:animEffect transition="in" filter="fade">
                                      <p:cBhvr>
                                        <p:cTn id="28" dur="1000"/>
                                        <p:tgtEl>
                                          <p:spTgt spid="15">
                                            <p:txEl>
                                              <p:pRg st="3" end="3"/>
                                            </p:txEl>
                                          </p:spTgt>
                                        </p:tgtEl>
                                      </p:cBhvr>
                                    </p:animEffect>
                                    <p:anim calcmode="lin" valueType="num">
                                      <p:cBhvr>
                                        <p:cTn id="29" dur="1000" fill="hold"/>
                                        <p:tgtEl>
                                          <p:spTgt spid="15">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1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0" presetClass="exit" presetSubtype="0" fill="hold" grpId="1" nodeType="clickEffect">
                                  <p:stCondLst>
                                    <p:cond delay="0"/>
                                  </p:stCondLst>
                                  <p:childTnLst>
                                    <p:animEffect transition="out" filter="fade">
                                      <p:cBhvr>
                                        <p:cTn id="34" dur="500"/>
                                        <p:tgtEl>
                                          <p:spTgt spid="15">
                                            <p:txEl>
                                              <p:pRg st="0" end="0"/>
                                            </p:txEl>
                                          </p:spTgt>
                                        </p:tgtEl>
                                      </p:cBhvr>
                                    </p:animEffect>
                                    <p:set>
                                      <p:cBhvr>
                                        <p:cTn id="35" dur="1" fill="hold">
                                          <p:stCondLst>
                                            <p:cond delay="499"/>
                                          </p:stCondLst>
                                        </p:cTn>
                                        <p:tgtEl>
                                          <p:spTgt spid="15">
                                            <p:txEl>
                                              <p:pRg st="0" end="0"/>
                                            </p:txEl>
                                          </p:spTgt>
                                        </p:tgtEl>
                                        <p:attrNameLst>
                                          <p:attrName>style.visibility</p:attrName>
                                        </p:attrNameLst>
                                      </p:cBhvr>
                                      <p:to>
                                        <p:strVal val="hidden"/>
                                      </p:to>
                                    </p:set>
                                  </p:childTnLst>
                                </p:cTn>
                              </p:par>
                              <p:par>
                                <p:cTn id="36" presetID="10" presetClass="exit" presetSubtype="0" fill="hold" grpId="1" nodeType="withEffect">
                                  <p:stCondLst>
                                    <p:cond delay="0"/>
                                  </p:stCondLst>
                                  <p:childTnLst>
                                    <p:animEffect transition="out" filter="fade">
                                      <p:cBhvr>
                                        <p:cTn id="37" dur="500"/>
                                        <p:tgtEl>
                                          <p:spTgt spid="15">
                                            <p:txEl>
                                              <p:pRg st="1" end="1"/>
                                            </p:txEl>
                                          </p:spTgt>
                                        </p:tgtEl>
                                      </p:cBhvr>
                                    </p:animEffect>
                                    <p:set>
                                      <p:cBhvr>
                                        <p:cTn id="38" dur="1" fill="hold">
                                          <p:stCondLst>
                                            <p:cond delay="499"/>
                                          </p:stCondLst>
                                        </p:cTn>
                                        <p:tgtEl>
                                          <p:spTgt spid="15">
                                            <p:txEl>
                                              <p:pRg st="1" end="1"/>
                                            </p:txEl>
                                          </p:spTgt>
                                        </p:tgtEl>
                                        <p:attrNameLst>
                                          <p:attrName>style.visibility</p:attrName>
                                        </p:attrNameLst>
                                      </p:cBhvr>
                                      <p:to>
                                        <p:strVal val="hidden"/>
                                      </p:to>
                                    </p:set>
                                  </p:childTnLst>
                                </p:cTn>
                              </p:par>
                              <p:par>
                                <p:cTn id="39" presetID="10" presetClass="exit" presetSubtype="0" fill="hold" grpId="1" nodeType="withEffect">
                                  <p:stCondLst>
                                    <p:cond delay="0"/>
                                  </p:stCondLst>
                                  <p:childTnLst>
                                    <p:animEffect transition="out" filter="fade">
                                      <p:cBhvr>
                                        <p:cTn id="40" dur="500"/>
                                        <p:tgtEl>
                                          <p:spTgt spid="15">
                                            <p:txEl>
                                              <p:pRg st="2" end="2"/>
                                            </p:txEl>
                                          </p:spTgt>
                                        </p:tgtEl>
                                      </p:cBhvr>
                                    </p:animEffect>
                                    <p:set>
                                      <p:cBhvr>
                                        <p:cTn id="41" dur="1" fill="hold">
                                          <p:stCondLst>
                                            <p:cond delay="499"/>
                                          </p:stCondLst>
                                        </p:cTn>
                                        <p:tgtEl>
                                          <p:spTgt spid="15">
                                            <p:txEl>
                                              <p:pRg st="2" end="2"/>
                                            </p:txEl>
                                          </p:spTgt>
                                        </p:tgtEl>
                                        <p:attrNameLst>
                                          <p:attrName>style.visibility</p:attrName>
                                        </p:attrNameLst>
                                      </p:cBhvr>
                                      <p:to>
                                        <p:strVal val="hidden"/>
                                      </p:to>
                                    </p:set>
                                  </p:childTnLst>
                                </p:cTn>
                              </p:par>
                              <p:par>
                                <p:cTn id="42" presetID="10" presetClass="exit" presetSubtype="0" fill="hold" grpId="1" nodeType="withEffect">
                                  <p:stCondLst>
                                    <p:cond delay="0"/>
                                  </p:stCondLst>
                                  <p:childTnLst>
                                    <p:animEffect transition="out" filter="fade">
                                      <p:cBhvr>
                                        <p:cTn id="43" dur="500"/>
                                        <p:tgtEl>
                                          <p:spTgt spid="15">
                                            <p:txEl>
                                              <p:pRg st="3" end="3"/>
                                            </p:txEl>
                                          </p:spTgt>
                                        </p:tgtEl>
                                      </p:cBhvr>
                                    </p:animEffect>
                                    <p:set>
                                      <p:cBhvr>
                                        <p:cTn id="44" dur="1" fill="hold">
                                          <p:stCondLst>
                                            <p:cond delay="499"/>
                                          </p:stCondLst>
                                        </p:cTn>
                                        <p:tgtEl>
                                          <p:spTgt spid="15">
                                            <p:txEl>
                                              <p:pRg st="3" end="3"/>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uiExpand="1" build="p"/>
      <p:bldP spid="15" grpId="1" uiExpand="1" build="allAtOnce"/>
    </p:bldLst>
  </p:timing>
</p:sld>
</file>

<file path=ppt/slides/slide3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algn="ctr"/>
            <a:r>
              <a:rPr lang="pt-BR" sz="1600" b="1" dirty="0">
                <a:solidFill>
                  <a:schemeClr val="accent5">
                    <a:lumMod val="75000"/>
                  </a:schemeClr>
                </a:solidFill>
                <a:latin typeface="Arial Black" panose="020B0A04020102020204" pitchFamily="34" charset="0"/>
              </a:rPr>
              <a:t>Prof. Ailton Pinheiro</a:t>
            </a:r>
          </a:p>
        </p:txBody>
      </p:sp>
      <p:pic>
        <p:nvPicPr>
          <p:cNvPr id="12" name="Picture 2" descr="Brevê de Controle de Tráfego Aéreo da Aeronáutica - Asa Artigos Militares"/>
          <p:cNvPicPr>
            <a:picLocks noChangeAspect="1" noChangeArrowheads="1"/>
          </p:cNvPicPr>
          <p:nvPr/>
        </p:nvPicPr>
        <p:blipFill rotWithShape="1">
          <a:blip r:embed="rId3">
            <a:extLst>
              <a:ext uri="{28A0092B-C50C-407E-A947-70E740481C1C}">
                <a14:useLocalDpi xmlns:a14="http://schemas.microsoft.com/office/drawing/2010/main" val="0"/>
              </a:ext>
            </a:extLst>
          </a:blip>
          <a:srcRect l="7270" t="8085" r="7485" b="37531"/>
          <a:stretch/>
        </p:blipFill>
        <p:spPr bwMode="auto">
          <a:xfrm>
            <a:off x="4855335" y="6310648"/>
            <a:ext cx="2189409" cy="519742"/>
          </a:xfrm>
          <a:prstGeom prst="rect">
            <a:avLst/>
          </a:prstGeom>
          <a:noFill/>
          <a:extLst>
            <a:ext uri="{909E8E84-426E-40DD-AFC4-6F175D3DCCD1}">
              <a14:hiddenFill xmlns:a14="http://schemas.microsoft.com/office/drawing/2010/main">
                <a:solidFill>
                  <a:srgbClr val="FFFFFF"/>
                </a:solidFill>
              </a14:hiddenFill>
            </a:ext>
          </a:extLst>
        </p:spPr>
      </p:pic>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 name="Conector reto 12"/>
          <p:cNvCxnSpPr/>
          <p:nvPr/>
        </p:nvCxnSpPr>
        <p:spPr>
          <a:xfrm>
            <a:off x="303740" y="6176963"/>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 name="Título 1"/>
          <p:cNvSpPr>
            <a:spLocks noGrp="1"/>
          </p:cNvSpPr>
          <p:nvPr>
            <p:ph type="title"/>
          </p:nvPr>
        </p:nvSpPr>
        <p:spPr>
          <a:xfrm>
            <a:off x="303740" y="849385"/>
            <a:ext cx="11660732" cy="401191"/>
          </a:xfrm>
        </p:spPr>
        <p:txBody>
          <a:bodyPr>
            <a:noAutofit/>
          </a:bodyPr>
          <a:lstStyle/>
          <a:p>
            <a:pPr algn="ctr"/>
            <a:r>
              <a:rPr lang="pt-BR" sz="2800" b="1" dirty="0">
                <a:latin typeface="Arial Black" panose="020B0A04020102020204" pitchFamily="34" charset="0"/>
              </a:rPr>
              <a:t>FALHA DE COMUNICAÇÕES</a:t>
            </a:r>
          </a:p>
        </p:txBody>
      </p:sp>
      <p:sp>
        <p:nvSpPr>
          <p:cNvPr id="15" name="Espaço Reservado para Conteúdo 2"/>
          <p:cNvSpPr txBox="1">
            <a:spLocks/>
          </p:cNvSpPr>
          <p:nvPr/>
        </p:nvSpPr>
        <p:spPr>
          <a:xfrm>
            <a:off x="303740" y="1990704"/>
            <a:ext cx="11526592" cy="440239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spcBef>
                <a:spcPts val="600"/>
              </a:spcBef>
              <a:spcAft>
                <a:spcPts val="600"/>
              </a:spcAft>
              <a:buNone/>
            </a:pPr>
            <a:r>
              <a:rPr lang="pt-BR" sz="2000" dirty="0">
                <a:latin typeface="Arial" panose="020B0604020202020204" pitchFamily="34" charset="0"/>
                <a:cs typeface="Arial" panose="020B0604020202020204" pitchFamily="34" charset="0"/>
              </a:rPr>
              <a:t>4.6.3.2.2 A aeronave com falha de comunicação, em condições meteorológicas de voo por instrumentos ou, se em voo IFR, o piloto julgar que não é conveniente terminar o voo de acordo com o prescrito em 4.6.3.2.1 a), deverá: </a:t>
            </a:r>
          </a:p>
          <a:p>
            <a:pPr marL="457200" indent="-457200" algn="just">
              <a:spcBef>
                <a:spcPts val="600"/>
              </a:spcBef>
              <a:spcAft>
                <a:spcPts val="600"/>
              </a:spcAft>
              <a:buAutoNum type="alphaLcParenR"/>
            </a:pPr>
            <a:r>
              <a:rPr lang="pt-BR" sz="2000" dirty="0">
                <a:latin typeface="Arial" panose="020B0604020202020204" pitchFamily="34" charset="0"/>
                <a:cs typeface="Arial" panose="020B0604020202020204" pitchFamily="34" charset="0"/>
              </a:rPr>
              <a:t>manter nível, velocidade e rota conforme Plano de Voo em Vigor até o limite da autorização e, se este não for o aeródromo previsto de destino, continuar o voo de acordo com o Plano de Voo Apresentado, não infringindo nenhuma altitude mínima de voo apropriada; </a:t>
            </a:r>
          </a:p>
          <a:p>
            <a:pPr marL="457200" indent="-457200" algn="just">
              <a:spcBef>
                <a:spcPts val="600"/>
              </a:spcBef>
              <a:spcAft>
                <a:spcPts val="600"/>
              </a:spcAft>
              <a:buAutoNum type="alphaLcParenR"/>
            </a:pPr>
            <a:r>
              <a:rPr lang="pt-BR" sz="2000" dirty="0">
                <a:latin typeface="Arial" panose="020B0604020202020204" pitchFamily="34" charset="0"/>
                <a:cs typeface="Arial" panose="020B0604020202020204" pitchFamily="34" charset="0"/>
              </a:rPr>
              <a:t>prosseguir conforme a) anterior até o ponto significativo pertinente do aeródromo de destino e, quando for necessário para cumprir o previsto em d), aguardar sobre esse ponto significativo para iniciar a descida; </a:t>
            </a:r>
          </a:p>
          <a:p>
            <a:pPr marL="457200" indent="-457200" algn="just">
              <a:spcBef>
                <a:spcPts val="600"/>
              </a:spcBef>
              <a:spcAft>
                <a:spcPts val="600"/>
              </a:spcAft>
              <a:buAutoNum type="alphaLcParenR"/>
            </a:pPr>
            <a:r>
              <a:rPr lang="pt-BR" sz="2000" dirty="0">
                <a:latin typeface="Arial" panose="020B0604020202020204" pitchFamily="34" charset="0"/>
                <a:cs typeface="Arial" panose="020B0604020202020204" pitchFamily="34" charset="0"/>
              </a:rPr>
              <a:t>quando sob </a:t>
            </a:r>
            <a:r>
              <a:rPr lang="pt-BR" sz="2000" dirty="0" err="1">
                <a:latin typeface="Arial" panose="020B0604020202020204" pitchFamily="34" charset="0"/>
                <a:cs typeface="Arial" panose="020B0604020202020204" pitchFamily="34" charset="0"/>
              </a:rPr>
              <a:t>vetoração</a:t>
            </a:r>
            <a:r>
              <a:rPr lang="pt-BR" sz="2000" dirty="0">
                <a:latin typeface="Arial" panose="020B0604020202020204" pitchFamily="34" charset="0"/>
                <a:cs typeface="Arial" panose="020B0604020202020204" pitchFamily="34" charset="0"/>
              </a:rPr>
              <a:t> radar ou tendo sido instruído pelo ATC a efetuar desvio lateral utilizando RNAV sem um limite especificado, retornar a rota do Plano de Voo em Vigor antes de alcançar o próximo ponto significativo, atendendo também à altitude mínima de voo apropriada; </a:t>
            </a:r>
          </a:p>
        </p:txBody>
      </p:sp>
      <p:sp>
        <p:nvSpPr>
          <p:cNvPr id="9" name="CaixaDeTexto 8"/>
          <p:cNvSpPr txBox="1"/>
          <p:nvPr/>
        </p:nvSpPr>
        <p:spPr>
          <a:xfrm>
            <a:off x="370810" y="1419367"/>
            <a:ext cx="11459522" cy="461665"/>
          </a:xfrm>
          <a:prstGeom prst="rect">
            <a:avLst/>
          </a:prstGeom>
          <a:noFill/>
        </p:spPr>
        <p:txBody>
          <a:bodyPr wrap="square" rtlCol="0">
            <a:spAutoFit/>
          </a:bodyPr>
          <a:lstStyle/>
          <a:p>
            <a:pPr lvl="0" algn="just">
              <a:spcBef>
                <a:spcPts val="600"/>
              </a:spcBef>
              <a:spcAft>
                <a:spcPts val="600"/>
              </a:spcAft>
            </a:pPr>
            <a:r>
              <a:rPr lang="pt-BR" sz="2400" b="1" dirty="0">
                <a:solidFill>
                  <a:prstClr val="black"/>
                </a:solidFill>
                <a:latin typeface="Arial" panose="020B0604020202020204" pitchFamily="34" charset="0"/>
                <a:cs typeface="Arial" panose="020B0604020202020204" pitchFamily="34" charset="0"/>
              </a:rPr>
              <a:t>4.6.3 COMUNICAÇÕES (ICA 100-12) </a:t>
            </a:r>
          </a:p>
        </p:txBody>
      </p:sp>
    </p:spTree>
    <p:extLst>
      <p:ext uri="{BB962C8B-B14F-4D97-AF65-F5344CB8AC3E}">
        <p14:creationId xmlns:p14="http://schemas.microsoft.com/office/powerpoint/2010/main" val="16817594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Effect transition="in" filter="fade">
                                      <p:cBhvr>
                                        <p:cTn id="7" dur="1000"/>
                                        <p:tgtEl>
                                          <p:spTgt spid="15">
                                            <p:txEl>
                                              <p:pRg st="0" end="0"/>
                                            </p:txEl>
                                          </p:spTgt>
                                        </p:tgtEl>
                                      </p:cBhvr>
                                    </p:animEffect>
                                    <p:anim calcmode="lin" valueType="num">
                                      <p:cBhvr>
                                        <p:cTn id="8" dur="1000" fill="hold"/>
                                        <p:tgtEl>
                                          <p:spTgt spid="1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5">
                                            <p:txEl>
                                              <p:pRg st="1" end="1"/>
                                            </p:txEl>
                                          </p:spTgt>
                                        </p:tgtEl>
                                        <p:attrNameLst>
                                          <p:attrName>style.visibility</p:attrName>
                                        </p:attrNameLst>
                                      </p:cBhvr>
                                      <p:to>
                                        <p:strVal val="visible"/>
                                      </p:to>
                                    </p:set>
                                    <p:animEffect transition="in" filter="fade">
                                      <p:cBhvr>
                                        <p:cTn id="14" dur="1000"/>
                                        <p:tgtEl>
                                          <p:spTgt spid="15">
                                            <p:txEl>
                                              <p:pRg st="1" end="1"/>
                                            </p:txEl>
                                          </p:spTgt>
                                        </p:tgtEl>
                                      </p:cBhvr>
                                    </p:animEffect>
                                    <p:anim calcmode="lin" valueType="num">
                                      <p:cBhvr>
                                        <p:cTn id="15" dur="1000" fill="hold"/>
                                        <p:tgtEl>
                                          <p:spTgt spid="1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5">
                                            <p:txEl>
                                              <p:pRg st="2" end="2"/>
                                            </p:txEl>
                                          </p:spTgt>
                                        </p:tgtEl>
                                        <p:attrNameLst>
                                          <p:attrName>style.visibility</p:attrName>
                                        </p:attrNameLst>
                                      </p:cBhvr>
                                      <p:to>
                                        <p:strVal val="visible"/>
                                      </p:to>
                                    </p:set>
                                    <p:animEffect transition="in" filter="fade">
                                      <p:cBhvr>
                                        <p:cTn id="21" dur="1000"/>
                                        <p:tgtEl>
                                          <p:spTgt spid="15">
                                            <p:txEl>
                                              <p:pRg st="2" end="2"/>
                                            </p:txEl>
                                          </p:spTgt>
                                        </p:tgtEl>
                                      </p:cBhvr>
                                    </p:animEffect>
                                    <p:anim calcmode="lin" valueType="num">
                                      <p:cBhvr>
                                        <p:cTn id="22" dur="1000" fill="hold"/>
                                        <p:tgtEl>
                                          <p:spTgt spid="15">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5">
                                            <p:txEl>
                                              <p:pRg st="3" end="3"/>
                                            </p:txEl>
                                          </p:spTgt>
                                        </p:tgtEl>
                                        <p:attrNameLst>
                                          <p:attrName>style.visibility</p:attrName>
                                        </p:attrNameLst>
                                      </p:cBhvr>
                                      <p:to>
                                        <p:strVal val="visible"/>
                                      </p:to>
                                    </p:set>
                                    <p:animEffect transition="in" filter="fade">
                                      <p:cBhvr>
                                        <p:cTn id="28" dur="1000"/>
                                        <p:tgtEl>
                                          <p:spTgt spid="15">
                                            <p:txEl>
                                              <p:pRg st="3" end="3"/>
                                            </p:txEl>
                                          </p:spTgt>
                                        </p:tgtEl>
                                      </p:cBhvr>
                                    </p:animEffect>
                                    <p:anim calcmode="lin" valueType="num">
                                      <p:cBhvr>
                                        <p:cTn id="29" dur="1000" fill="hold"/>
                                        <p:tgtEl>
                                          <p:spTgt spid="15">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1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0" presetClass="exit" presetSubtype="0" fill="hold" grpId="1" nodeType="clickEffect">
                                  <p:stCondLst>
                                    <p:cond delay="0"/>
                                  </p:stCondLst>
                                  <p:childTnLst>
                                    <p:animEffect transition="out" filter="fade">
                                      <p:cBhvr>
                                        <p:cTn id="34" dur="500"/>
                                        <p:tgtEl>
                                          <p:spTgt spid="15">
                                            <p:txEl>
                                              <p:pRg st="0" end="0"/>
                                            </p:txEl>
                                          </p:spTgt>
                                        </p:tgtEl>
                                      </p:cBhvr>
                                    </p:animEffect>
                                    <p:set>
                                      <p:cBhvr>
                                        <p:cTn id="35" dur="1" fill="hold">
                                          <p:stCondLst>
                                            <p:cond delay="499"/>
                                          </p:stCondLst>
                                        </p:cTn>
                                        <p:tgtEl>
                                          <p:spTgt spid="15">
                                            <p:txEl>
                                              <p:pRg st="0" end="0"/>
                                            </p:txEl>
                                          </p:spTgt>
                                        </p:tgtEl>
                                        <p:attrNameLst>
                                          <p:attrName>style.visibility</p:attrName>
                                        </p:attrNameLst>
                                      </p:cBhvr>
                                      <p:to>
                                        <p:strVal val="hidden"/>
                                      </p:to>
                                    </p:set>
                                  </p:childTnLst>
                                </p:cTn>
                              </p:par>
                              <p:par>
                                <p:cTn id="36" presetID="10" presetClass="exit" presetSubtype="0" fill="hold" grpId="1" nodeType="withEffect">
                                  <p:stCondLst>
                                    <p:cond delay="0"/>
                                  </p:stCondLst>
                                  <p:childTnLst>
                                    <p:animEffect transition="out" filter="fade">
                                      <p:cBhvr>
                                        <p:cTn id="37" dur="500"/>
                                        <p:tgtEl>
                                          <p:spTgt spid="15">
                                            <p:txEl>
                                              <p:pRg st="1" end="1"/>
                                            </p:txEl>
                                          </p:spTgt>
                                        </p:tgtEl>
                                      </p:cBhvr>
                                    </p:animEffect>
                                    <p:set>
                                      <p:cBhvr>
                                        <p:cTn id="38" dur="1" fill="hold">
                                          <p:stCondLst>
                                            <p:cond delay="499"/>
                                          </p:stCondLst>
                                        </p:cTn>
                                        <p:tgtEl>
                                          <p:spTgt spid="15">
                                            <p:txEl>
                                              <p:pRg st="1" end="1"/>
                                            </p:txEl>
                                          </p:spTgt>
                                        </p:tgtEl>
                                        <p:attrNameLst>
                                          <p:attrName>style.visibility</p:attrName>
                                        </p:attrNameLst>
                                      </p:cBhvr>
                                      <p:to>
                                        <p:strVal val="hidden"/>
                                      </p:to>
                                    </p:set>
                                  </p:childTnLst>
                                </p:cTn>
                              </p:par>
                              <p:par>
                                <p:cTn id="39" presetID="10" presetClass="exit" presetSubtype="0" fill="hold" grpId="1" nodeType="withEffect">
                                  <p:stCondLst>
                                    <p:cond delay="0"/>
                                  </p:stCondLst>
                                  <p:childTnLst>
                                    <p:animEffect transition="out" filter="fade">
                                      <p:cBhvr>
                                        <p:cTn id="40" dur="500"/>
                                        <p:tgtEl>
                                          <p:spTgt spid="15">
                                            <p:txEl>
                                              <p:pRg st="2" end="2"/>
                                            </p:txEl>
                                          </p:spTgt>
                                        </p:tgtEl>
                                      </p:cBhvr>
                                    </p:animEffect>
                                    <p:set>
                                      <p:cBhvr>
                                        <p:cTn id="41" dur="1" fill="hold">
                                          <p:stCondLst>
                                            <p:cond delay="499"/>
                                          </p:stCondLst>
                                        </p:cTn>
                                        <p:tgtEl>
                                          <p:spTgt spid="15">
                                            <p:txEl>
                                              <p:pRg st="2" end="2"/>
                                            </p:txEl>
                                          </p:spTgt>
                                        </p:tgtEl>
                                        <p:attrNameLst>
                                          <p:attrName>style.visibility</p:attrName>
                                        </p:attrNameLst>
                                      </p:cBhvr>
                                      <p:to>
                                        <p:strVal val="hidden"/>
                                      </p:to>
                                    </p:set>
                                  </p:childTnLst>
                                </p:cTn>
                              </p:par>
                              <p:par>
                                <p:cTn id="42" presetID="10" presetClass="exit" presetSubtype="0" fill="hold" grpId="1" nodeType="withEffect">
                                  <p:stCondLst>
                                    <p:cond delay="0"/>
                                  </p:stCondLst>
                                  <p:childTnLst>
                                    <p:animEffect transition="out" filter="fade">
                                      <p:cBhvr>
                                        <p:cTn id="43" dur="500"/>
                                        <p:tgtEl>
                                          <p:spTgt spid="15">
                                            <p:txEl>
                                              <p:pRg st="3" end="3"/>
                                            </p:txEl>
                                          </p:spTgt>
                                        </p:tgtEl>
                                      </p:cBhvr>
                                    </p:animEffect>
                                    <p:set>
                                      <p:cBhvr>
                                        <p:cTn id="44" dur="1" fill="hold">
                                          <p:stCondLst>
                                            <p:cond delay="499"/>
                                          </p:stCondLst>
                                        </p:cTn>
                                        <p:tgtEl>
                                          <p:spTgt spid="15">
                                            <p:txEl>
                                              <p:pRg st="3" end="3"/>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uild="p"/>
      <p:bldP spid="15" grpId="1" uiExpand="1" build="allAtOnce"/>
    </p:bldLst>
  </p:timing>
</p:sld>
</file>

<file path=ppt/slides/slide3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algn="ctr"/>
            <a:r>
              <a:rPr lang="pt-BR" sz="1600" b="1" dirty="0">
                <a:solidFill>
                  <a:schemeClr val="accent5">
                    <a:lumMod val="75000"/>
                  </a:schemeClr>
                </a:solidFill>
                <a:latin typeface="Arial Black" panose="020B0A04020102020204" pitchFamily="34" charset="0"/>
              </a:rPr>
              <a:t>Prof. Ailton Pinheiro</a:t>
            </a:r>
          </a:p>
        </p:txBody>
      </p:sp>
      <p:pic>
        <p:nvPicPr>
          <p:cNvPr id="12" name="Picture 2" descr="Brevê de Controle de Tráfego Aéreo da Aeronáutica - Asa Artigos Militares"/>
          <p:cNvPicPr>
            <a:picLocks noChangeAspect="1" noChangeArrowheads="1"/>
          </p:cNvPicPr>
          <p:nvPr/>
        </p:nvPicPr>
        <p:blipFill rotWithShape="1">
          <a:blip r:embed="rId3">
            <a:extLst>
              <a:ext uri="{28A0092B-C50C-407E-A947-70E740481C1C}">
                <a14:useLocalDpi xmlns:a14="http://schemas.microsoft.com/office/drawing/2010/main" val="0"/>
              </a:ext>
            </a:extLst>
          </a:blip>
          <a:srcRect l="7270" t="8085" r="7485" b="37531"/>
          <a:stretch/>
        </p:blipFill>
        <p:spPr bwMode="auto">
          <a:xfrm>
            <a:off x="4855335" y="6310648"/>
            <a:ext cx="2189409" cy="519742"/>
          </a:xfrm>
          <a:prstGeom prst="rect">
            <a:avLst/>
          </a:prstGeom>
          <a:noFill/>
          <a:extLst>
            <a:ext uri="{909E8E84-426E-40DD-AFC4-6F175D3DCCD1}">
              <a14:hiddenFill xmlns:a14="http://schemas.microsoft.com/office/drawing/2010/main">
                <a:solidFill>
                  <a:srgbClr val="FFFFFF"/>
                </a:solidFill>
              </a14:hiddenFill>
            </a:ext>
          </a:extLst>
        </p:spPr>
      </p:pic>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 name="Conector reto 12"/>
          <p:cNvCxnSpPr/>
          <p:nvPr/>
        </p:nvCxnSpPr>
        <p:spPr>
          <a:xfrm>
            <a:off x="303740" y="6176963"/>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 name="Título 1"/>
          <p:cNvSpPr>
            <a:spLocks noGrp="1"/>
          </p:cNvSpPr>
          <p:nvPr>
            <p:ph type="title"/>
          </p:nvPr>
        </p:nvSpPr>
        <p:spPr>
          <a:xfrm>
            <a:off x="303740" y="849385"/>
            <a:ext cx="11660732" cy="401191"/>
          </a:xfrm>
        </p:spPr>
        <p:txBody>
          <a:bodyPr>
            <a:noAutofit/>
          </a:bodyPr>
          <a:lstStyle/>
          <a:p>
            <a:pPr algn="ctr"/>
            <a:r>
              <a:rPr lang="pt-BR" sz="2800" b="1" dirty="0">
                <a:latin typeface="Arial Black" panose="020B0A04020102020204" pitchFamily="34" charset="0"/>
              </a:rPr>
              <a:t>FALHA DE COMUNICAÇÕES</a:t>
            </a:r>
          </a:p>
        </p:txBody>
      </p:sp>
      <p:sp>
        <p:nvSpPr>
          <p:cNvPr id="15" name="Espaço Reservado para Conteúdo 2"/>
          <p:cNvSpPr txBox="1">
            <a:spLocks/>
          </p:cNvSpPr>
          <p:nvPr/>
        </p:nvSpPr>
        <p:spPr>
          <a:xfrm>
            <a:off x="370810" y="2342697"/>
            <a:ext cx="11526592" cy="383426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lgn="just">
              <a:spcBef>
                <a:spcPts val="600"/>
              </a:spcBef>
              <a:buFont typeface="+mj-lt"/>
              <a:buAutoNum type="alphaLcParenR" startAt="4"/>
            </a:pPr>
            <a:r>
              <a:rPr lang="pt-BR" sz="2000" dirty="0">
                <a:latin typeface="Arial" panose="020B0604020202020204" pitchFamily="34" charset="0"/>
                <a:cs typeface="Arial" panose="020B0604020202020204" pitchFamily="34" charset="0"/>
              </a:rPr>
              <a:t>iniciar a descida do ponto significativo, citado em b), na última hora estimada de aproximação recebida e cotejada ou o mais próximo dessa hora; ou se nenhuma hora estimada de aproximação tiver sido recebida e cotejada, na hora estimada de chegada ou a mais próxima dessa hora calculada de acordo com o Plano de Voo em Vigor ou Plano de Voo Apresentado, caso </a:t>
            </a:r>
            <a:r>
              <a:rPr lang="pt-BR" sz="2000">
                <a:latin typeface="Arial" panose="020B0604020202020204" pitchFamily="34" charset="0"/>
                <a:cs typeface="Arial" panose="020B0604020202020204" pitchFamily="34" charset="0"/>
              </a:rPr>
              <a:t>o limite </a:t>
            </a:r>
            <a:r>
              <a:rPr lang="pt-BR" sz="2000" dirty="0">
                <a:latin typeface="Arial" panose="020B0604020202020204" pitchFamily="34" charset="0"/>
                <a:cs typeface="Arial" panose="020B0604020202020204" pitchFamily="34" charset="0"/>
              </a:rPr>
              <a:t>da autorização não tenha sido o aeródromo de destino, conforme descrito em a) anterior; </a:t>
            </a:r>
          </a:p>
          <a:p>
            <a:pPr marL="457200" indent="-457200" algn="just">
              <a:spcBef>
                <a:spcPts val="600"/>
              </a:spcBef>
              <a:buFont typeface="+mj-lt"/>
              <a:buAutoNum type="alphaLcParenR" startAt="4"/>
            </a:pPr>
            <a:r>
              <a:rPr lang="pt-BR" sz="2000" dirty="0">
                <a:latin typeface="Arial" panose="020B0604020202020204" pitchFamily="34" charset="0"/>
                <a:cs typeface="Arial" panose="020B0604020202020204" pitchFamily="34" charset="0"/>
              </a:rPr>
              <a:t>completar o procedimento de aproximação por instrumentos previsto para o ponto significativo designado; e </a:t>
            </a:r>
          </a:p>
          <a:p>
            <a:pPr marL="457200" indent="-457200" algn="just">
              <a:spcBef>
                <a:spcPts val="600"/>
              </a:spcBef>
              <a:spcAft>
                <a:spcPts val="600"/>
              </a:spcAft>
              <a:buFont typeface="+mj-lt"/>
              <a:buAutoNum type="alphaLcParenR" startAt="4"/>
            </a:pPr>
            <a:r>
              <a:rPr lang="pt-BR" sz="2000" dirty="0">
                <a:latin typeface="Arial" panose="020B0604020202020204" pitchFamily="34" charset="0"/>
                <a:cs typeface="Arial" panose="020B0604020202020204" pitchFamily="34" charset="0"/>
              </a:rPr>
              <a:t>pousar, se possível, dentro dos 30 minutos subsequentes à hora estimada de chegada, especificada em d), ou da última hora estimada de aproximação, a que for mais tarde. 4.6.3.2.3 Sempre que um piloto constatar falha de comunicação apenas na recepção, transmitirá, às cegas, as manobras que pretender realizar, dando ao órgão ATC o tempo suficiente para atender à realização de tais manobras. </a:t>
            </a:r>
          </a:p>
        </p:txBody>
      </p:sp>
      <p:sp>
        <p:nvSpPr>
          <p:cNvPr id="9" name="CaixaDeTexto 8"/>
          <p:cNvSpPr txBox="1"/>
          <p:nvPr/>
        </p:nvSpPr>
        <p:spPr>
          <a:xfrm>
            <a:off x="370810" y="1419367"/>
            <a:ext cx="11459522" cy="923330"/>
          </a:xfrm>
          <a:prstGeom prst="rect">
            <a:avLst/>
          </a:prstGeom>
          <a:noFill/>
        </p:spPr>
        <p:txBody>
          <a:bodyPr wrap="square" rtlCol="0">
            <a:spAutoFit/>
          </a:bodyPr>
          <a:lstStyle/>
          <a:p>
            <a:pPr lvl="0" algn="just">
              <a:spcBef>
                <a:spcPts val="600"/>
              </a:spcBef>
              <a:spcAft>
                <a:spcPts val="600"/>
              </a:spcAft>
            </a:pPr>
            <a:r>
              <a:rPr lang="pt-BR" sz="2400" b="1" dirty="0">
                <a:solidFill>
                  <a:prstClr val="black"/>
                </a:solidFill>
                <a:latin typeface="Arial" panose="020B0604020202020204" pitchFamily="34" charset="0"/>
                <a:cs typeface="Arial" panose="020B0604020202020204" pitchFamily="34" charset="0"/>
              </a:rPr>
              <a:t>4.6.3 COMUNICAÇÕES (ICA 100-12)</a:t>
            </a:r>
          </a:p>
          <a:p>
            <a:pPr lvl="0" algn="just">
              <a:spcBef>
                <a:spcPts val="600"/>
              </a:spcBef>
              <a:spcAft>
                <a:spcPts val="600"/>
              </a:spcAft>
            </a:pPr>
            <a:r>
              <a:rPr lang="pt-BR" sz="2000" i="1" dirty="0">
                <a:solidFill>
                  <a:prstClr val="black"/>
                </a:solidFill>
                <a:latin typeface="Arial" panose="020B0604020202020204" pitchFamily="34" charset="0"/>
                <a:cs typeface="Arial" panose="020B0604020202020204" pitchFamily="34" charset="0"/>
              </a:rPr>
              <a:t>4.6.3.2.2 continuação:</a:t>
            </a:r>
            <a:endParaRPr lang="pt-BR" sz="2400" b="1" i="1" dirty="0">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467147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Effect transition="in" filter="fade">
                                      <p:cBhvr>
                                        <p:cTn id="7" dur="1000"/>
                                        <p:tgtEl>
                                          <p:spTgt spid="15">
                                            <p:txEl>
                                              <p:pRg st="0" end="0"/>
                                            </p:txEl>
                                          </p:spTgt>
                                        </p:tgtEl>
                                      </p:cBhvr>
                                    </p:animEffect>
                                    <p:anim calcmode="lin" valueType="num">
                                      <p:cBhvr>
                                        <p:cTn id="8" dur="1000" fill="hold"/>
                                        <p:tgtEl>
                                          <p:spTgt spid="1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5">
                                            <p:txEl>
                                              <p:pRg st="1" end="1"/>
                                            </p:txEl>
                                          </p:spTgt>
                                        </p:tgtEl>
                                        <p:attrNameLst>
                                          <p:attrName>style.visibility</p:attrName>
                                        </p:attrNameLst>
                                      </p:cBhvr>
                                      <p:to>
                                        <p:strVal val="visible"/>
                                      </p:to>
                                    </p:set>
                                    <p:animEffect transition="in" filter="fade">
                                      <p:cBhvr>
                                        <p:cTn id="14" dur="1000"/>
                                        <p:tgtEl>
                                          <p:spTgt spid="15">
                                            <p:txEl>
                                              <p:pRg st="1" end="1"/>
                                            </p:txEl>
                                          </p:spTgt>
                                        </p:tgtEl>
                                      </p:cBhvr>
                                    </p:animEffect>
                                    <p:anim calcmode="lin" valueType="num">
                                      <p:cBhvr>
                                        <p:cTn id="15" dur="1000" fill="hold"/>
                                        <p:tgtEl>
                                          <p:spTgt spid="1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5">
                                            <p:txEl>
                                              <p:pRg st="2" end="2"/>
                                            </p:txEl>
                                          </p:spTgt>
                                        </p:tgtEl>
                                        <p:attrNameLst>
                                          <p:attrName>style.visibility</p:attrName>
                                        </p:attrNameLst>
                                      </p:cBhvr>
                                      <p:to>
                                        <p:strVal val="visible"/>
                                      </p:to>
                                    </p:set>
                                    <p:animEffect transition="in" filter="fade">
                                      <p:cBhvr>
                                        <p:cTn id="21" dur="1000"/>
                                        <p:tgtEl>
                                          <p:spTgt spid="15">
                                            <p:txEl>
                                              <p:pRg st="2" end="2"/>
                                            </p:txEl>
                                          </p:spTgt>
                                        </p:tgtEl>
                                      </p:cBhvr>
                                    </p:animEffect>
                                    <p:anim calcmode="lin" valueType="num">
                                      <p:cBhvr>
                                        <p:cTn id="22" dur="1000" fill="hold"/>
                                        <p:tgtEl>
                                          <p:spTgt spid="15">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5">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uild="p"/>
    </p:bldLst>
  </p:timing>
</p:sld>
</file>

<file path=ppt/theme/theme1.xml><?xml version="1.0" encoding="utf-8"?>
<a:theme xmlns:a="http://schemas.openxmlformats.org/drawingml/2006/main" name="Tema do Office">
  <a:themeElements>
    <a:clrScheme name="Escritório">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Escritório">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o Office">
  <a:themeElements>
    <a:clrScheme name="Escritório">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Escritório">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1683</TotalTime>
  <Words>4563</Words>
  <Application>Microsoft Office PowerPoint</Application>
  <PresentationFormat>Widescreen</PresentationFormat>
  <Paragraphs>244</Paragraphs>
  <Slides>36</Slides>
  <Notes>0</Notes>
  <HiddenSlides>0</HiddenSlides>
  <MMClips>0</MMClips>
  <ScaleCrop>false</ScaleCrop>
  <HeadingPairs>
    <vt:vector size="6" baseType="variant">
      <vt:variant>
        <vt:lpstr>Fontes usadas</vt:lpstr>
      </vt:variant>
      <vt:variant>
        <vt:i4>9</vt:i4>
      </vt:variant>
      <vt:variant>
        <vt:lpstr>Tema</vt:lpstr>
      </vt:variant>
      <vt:variant>
        <vt:i4>1</vt:i4>
      </vt:variant>
      <vt:variant>
        <vt:lpstr>Títulos de slides</vt:lpstr>
      </vt:variant>
      <vt:variant>
        <vt:i4>36</vt:i4>
      </vt:variant>
    </vt:vector>
  </HeadingPairs>
  <TitlesOfParts>
    <vt:vector size="46" baseType="lpstr">
      <vt:lpstr>Arial</vt:lpstr>
      <vt:lpstr>Arial Black</vt:lpstr>
      <vt:lpstr>Calibri</vt:lpstr>
      <vt:lpstr>Calibri Light</vt:lpstr>
      <vt:lpstr>CIDFont+F1</vt:lpstr>
      <vt:lpstr>CIDFont+F2</vt:lpstr>
      <vt:lpstr>Times New Roman</vt:lpstr>
      <vt:lpstr>TimesNewRomanPSMT</vt:lpstr>
      <vt:lpstr>Wingdings</vt:lpstr>
      <vt:lpstr>Tema do Office</vt:lpstr>
      <vt:lpstr>BCT</vt:lpstr>
      <vt:lpstr>BCT</vt:lpstr>
      <vt:lpstr>SERVIÇOS DE TRÁFEGO AÉREO</vt:lpstr>
      <vt:lpstr>SERVIÇOS DE CONTROLE DE TRÁFEGO AÉREO</vt:lpstr>
      <vt:lpstr>SERVIÇOS DE CONTROLE DE TRÁFEGO AÉREO</vt:lpstr>
      <vt:lpstr>SERVIÇOS DE INFORMAÇÃO DE VOO E ALERTA</vt:lpstr>
      <vt:lpstr>PRESTAÇÃO DO ATS</vt:lpstr>
      <vt:lpstr>PRESTAÇÃO DO ATS</vt:lpstr>
      <vt:lpstr>PRESTAÇÃO DO ATS</vt:lpstr>
      <vt:lpstr>PRESTAÇÃO DO ATS</vt:lpstr>
      <vt:lpstr>PRESTAÇÃO DO ATS</vt:lpstr>
      <vt:lpstr>PRESTAÇÃO DO ATS</vt:lpstr>
      <vt:lpstr>INTERFERÊNCIA ILÍCITA (ICA 100-12)</vt:lpstr>
      <vt:lpstr>INTERFERÊNCIA ILÍCITA (ICA 100-12)</vt:lpstr>
      <vt:lpstr>INTERFERÊNCIA ILÍCITA (ICA 100-12)</vt:lpstr>
      <vt:lpstr>PRESTAÇÃO DO ATS</vt:lpstr>
      <vt:lpstr>A HORA NOS SERVIÇOS DE TRÁFEGO AÉREO</vt:lpstr>
      <vt:lpstr>TRÁFEGO MILITAR</vt:lpstr>
      <vt:lpstr>TRÁFEGO MILITAR</vt:lpstr>
      <vt:lpstr>SERVIÇOS PARA AERONAVES EM CASO DE EMERGÊNCIA</vt:lpstr>
      <vt:lpstr>SERVIÇOS PARA AERONAVES EM CASO DE EMERGÊNCIA</vt:lpstr>
      <vt:lpstr>SERVIÇOS PARA AERONAVES EM CASO DE EMERGÊNCIA</vt:lpstr>
      <vt:lpstr>SERVIÇOS PARA AERONAVES EM CASO DE EMERGÊNCIA</vt:lpstr>
      <vt:lpstr>SERVIÇOS PARA AERONAVES EM CASO DE EMERGÊNCIA</vt:lpstr>
      <vt:lpstr>SERVIÇO DE ELABORAÇÃO DE PROCEDIMENTOS DE NAVEGAÇÃO AÉREA PARA VOO POR INSTRUMENTOS</vt:lpstr>
      <vt:lpstr>SERVIÇOS PARA AERONAVES EM CASO DE EMERGÊNCIA</vt:lpstr>
      <vt:lpstr>SERVIÇOS PARA AERONAVES EM CASO DE EMERGÊNCIA</vt:lpstr>
      <vt:lpstr>SERVIÇOS PARA AERONAVES EM CASO DE EMERGÊNCIA</vt:lpstr>
      <vt:lpstr>FALHA DE COMUNICAÇÕES</vt:lpstr>
      <vt:lpstr>FALHA DE COMUNICAÇÕES</vt:lpstr>
      <vt:lpstr>FALHA DE COMUNICAÇÕES</vt:lpstr>
      <vt:lpstr>FALHA DE COMUNICAÇÕES</vt:lpstr>
      <vt:lpstr>FALHA DE COMUNICAÇÕES</vt:lpstr>
      <vt:lpstr>FALHA DE COMUNICAÇÕES</vt:lpstr>
      <vt:lpstr>FALHA DE COMUNICAÇÕES</vt:lpstr>
      <vt:lpstr>FALHA DE COMUNICAÇÕES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CFOE</dc:title>
  <dc:creator>NAYARA SANTOS</dc:creator>
  <cp:lastModifiedBy>Ailton</cp:lastModifiedBy>
  <cp:revision>98</cp:revision>
  <dcterms:created xsi:type="dcterms:W3CDTF">2021-01-10T01:43:59Z</dcterms:created>
  <dcterms:modified xsi:type="dcterms:W3CDTF">2022-08-24T14:37:14Z</dcterms:modified>
</cp:coreProperties>
</file>