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7" r:id="rId2"/>
    <p:sldId id="1857" r:id="rId3"/>
    <p:sldId id="1858" r:id="rId4"/>
    <p:sldId id="1859" r:id="rId5"/>
    <p:sldId id="1860" r:id="rId6"/>
    <p:sldId id="1861" r:id="rId7"/>
    <p:sldId id="1862" r:id="rId8"/>
    <p:sldId id="1863" r:id="rId9"/>
    <p:sldId id="1864" r:id="rId10"/>
    <p:sldId id="1865" r:id="rId11"/>
    <p:sldId id="1866" r:id="rId12"/>
    <p:sldId id="1867" r:id="rId13"/>
    <p:sldId id="1868" r:id="rId14"/>
    <p:sldId id="1869" r:id="rId15"/>
    <p:sldId id="1870" r:id="rId16"/>
    <p:sldId id="1871" r:id="rId17"/>
    <p:sldId id="1872" r:id="rId18"/>
    <p:sldId id="1873" r:id="rId19"/>
    <p:sldId id="1874" r:id="rId20"/>
    <p:sldId id="1875" r:id="rId21"/>
    <p:sldId id="1876" r:id="rId22"/>
    <p:sldId id="1877" r:id="rId23"/>
    <p:sldId id="1878" r:id="rId24"/>
    <p:sldId id="1879" r:id="rId25"/>
    <p:sldId id="1880" r:id="rId26"/>
    <p:sldId id="1881" r:id="rId27"/>
    <p:sldId id="1882" r:id="rId2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yara Santos" initials="NS" lastIdx="1" clrIdx="0">
    <p:extLst>
      <p:ext uri="{19B8F6BF-5375-455C-9EA6-DF929625EA0E}">
        <p15:presenceInfo xmlns:p15="http://schemas.microsoft.com/office/powerpoint/2012/main" userId="f1411ac26f7419d9" providerId="Windows Live"/>
      </p:ext>
    </p:extLst>
  </p:cmAuthor>
  <p:cmAuthor id="2" name="DELL" initials="D" lastIdx="1" clrIdx="1">
    <p:extLst>
      <p:ext uri="{19B8F6BF-5375-455C-9EA6-DF929625EA0E}">
        <p15:presenceInfo xmlns:p15="http://schemas.microsoft.com/office/powerpoint/2012/main" userId="D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000"/>
    <a:srgbClr val="BAD5ED"/>
    <a:srgbClr val="EAEFF7"/>
    <a:srgbClr val="5B9BD5"/>
    <a:srgbClr val="D2DEEF"/>
    <a:srgbClr val="94BEE4"/>
    <a:srgbClr val="CFD5EA"/>
    <a:srgbClr val="FFA225"/>
    <a:srgbClr val="FF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Estilo Claro 1 - Ênfas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Estilo Claro 3 - Ênfas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Estilo Médio 1 - Ênfas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Estilo Claro 2 - Ênfas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Estilo Médio 4 - Ênfas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Estilo Médio 4 - Ênfas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434" autoAdjust="0"/>
  </p:normalViewPr>
  <p:slideViewPr>
    <p:cSldViewPr snapToGrid="0">
      <p:cViewPr varScale="1">
        <p:scale>
          <a:sx n="114" d="100"/>
          <a:sy n="114" d="100"/>
        </p:scale>
        <p:origin x="474" y="10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33F8B9-4D36-41B5-BD7C-239993938E63}" type="datetimeFigureOut">
              <a:rPr lang="pt-BR" smtClean="0"/>
              <a:t>24/11/2023</a:t>
            </a:fld>
            <a:endParaRPr lang="pt-BR" dirty="0"/>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303381-1091-4779-8CA0-34E059F384EC}" type="slidenum">
              <a:rPr lang="pt-BR" smtClean="0"/>
              <a:t>‹nº›</a:t>
            </a:fld>
            <a:endParaRPr lang="pt-BR" dirty="0"/>
          </a:p>
        </p:txBody>
      </p:sp>
    </p:spTree>
    <p:extLst>
      <p:ext uri="{BB962C8B-B14F-4D97-AF65-F5344CB8AC3E}">
        <p14:creationId xmlns:p14="http://schemas.microsoft.com/office/powerpoint/2010/main" val="633939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24/11/2023</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857658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24/11/2023</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545975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24/11/2023</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634174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E82A17E5-379D-4CCC-BD84-B3E98858446B}" type="datetimeFigureOut">
              <a:rPr lang="pt-BR" smtClean="0"/>
              <a:t>24/11/2023</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105909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82A17E5-379D-4CCC-BD84-B3E98858446B}" type="datetimeFigureOut">
              <a:rPr lang="pt-BR" smtClean="0"/>
              <a:t>24/11/2023</a:t>
            </a:fld>
            <a:endParaRPr lang="pt-BR" dirty="0"/>
          </a:p>
        </p:txBody>
      </p:sp>
      <p:sp>
        <p:nvSpPr>
          <p:cNvPr id="8" name="Espaço Reservado para Rodapé 7"/>
          <p:cNvSpPr>
            <a:spLocks noGrp="1"/>
          </p:cNvSpPr>
          <p:nvPr>
            <p:ph type="ftr" sz="quarter" idx="11"/>
          </p:nvPr>
        </p:nvSpPr>
        <p:spPr/>
        <p:txBody>
          <a:bodyPr/>
          <a:lstStyle/>
          <a:p>
            <a:endParaRPr lang="pt-BR" dirty="0"/>
          </a:p>
        </p:txBody>
      </p:sp>
      <p:sp>
        <p:nvSpPr>
          <p:cNvPr id="9" name="Espaço Reservado para Número de Slide 8"/>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2614704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E82A17E5-379D-4CCC-BD84-B3E98858446B}" type="datetimeFigureOut">
              <a:rPr lang="pt-BR" smtClean="0"/>
              <a:t>24/11/2023</a:t>
            </a:fld>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5" name="Espaço Reservado para Número de Slide 4"/>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560696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82A17E5-379D-4CCC-BD84-B3E98858446B}" type="datetimeFigureOut">
              <a:rPr lang="pt-BR" smtClean="0"/>
              <a:t>24/11/2023</a:t>
            </a:fld>
            <a:endParaRPr lang="pt-BR" dirty="0"/>
          </a:p>
        </p:txBody>
      </p:sp>
      <p:sp>
        <p:nvSpPr>
          <p:cNvPr id="3" name="Espaço Reservado para Rodapé 2"/>
          <p:cNvSpPr>
            <a:spLocks noGrp="1"/>
          </p:cNvSpPr>
          <p:nvPr>
            <p:ph type="ftr" sz="quarter" idx="11"/>
          </p:nvPr>
        </p:nvSpPr>
        <p:spPr/>
        <p:txBody>
          <a:bodyPr/>
          <a:lstStyle/>
          <a:p>
            <a:endParaRPr lang="pt-BR" dirty="0"/>
          </a:p>
        </p:txBody>
      </p:sp>
      <p:sp>
        <p:nvSpPr>
          <p:cNvPr id="4" name="Espaço Reservado para Número de Slide 3"/>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19853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t>24/11/2023</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204943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t>24/11/2023</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069056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24/11/2023</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251870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24/11/2023</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95894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2A17E5-379D-4CCC-BD84-B3E98858446B}" type="datetimeFigureOut">
              <a:rPr lang="pt-BR" smtClean="0"/>
              <a:t>24/11/2023</a:t>
            </a:fld>
            <a:endParaRPr lang="pt-BR" dirty="0"/>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847661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2435414" cy="60604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4388415" y="699808"/>
            <a:ext cx="3415170" cy="1761136"/>
          </a:xfrm>
        </p:spPr>
        <p:txBody>
          <a:bodyPr>
            <a:normAutofit/>
          </a:bodyPr>
          <a:lstStyle/>
          <a:p>
            <a:r>
              <a:rPr lang="pt-BR" sz="9600" dirty="0">
                <a:ln>
                  <a:solidFill>
                    <a:schemeClr val="accent1">
                      <a:lumMod val="75000"/>
                    </a:schemeClr>
                  </a:solidFill>
                </a:ln>
                <a:effectLst>
                  <a:outerShdw blurRad="50800" dist="38100" dir="18900000" algn="bl" rotWithShape="0">
                    <a:prstClr val="black">
                      <a:alpha val="40000"/>
                    </a:prstClr>
                  </a:outerShdw>
                </a:effectLst>
                <a:latin typeface="Arial Black" panose="020B0A04020102020204" pitchFamily="34" charset="0"/>
              </a:rPr>
              <a:t>BCT</a:t>
            </a:r>
          </a:p>
        </p:txBody>
      </p:sp>
      <p:pic>
        <p:nvPicPr>
          <p:cNvPr id="8194"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8255" t="11755" r="9441" b="40713"/>
          <a:stretch/>
        </p:blipFill>
        <p:spPr bwMode="auto">
          <a:xfrm>
            <a:off x="2200468" y="2640005"/>
            <a:ext cx="7791063" cy="1674253"/>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8366077" y="311636"/>
            <a:ext cx="3516508" cy="461665"/>
          </a:xfrm>
          <a:prstGeom prst="rect">
            <a:avLst/>
          </a:prstGeom>
          <a:noFill/>
        </p:spPr>
        <p:txBody>
          <a:bodyPr wrap="square" rtlCol="0">
            <a:spAutoFit/>
          </a:bodyPr>
          <a:lstStyle/>
          <a:p>
            <a:pPr algn="ctr"/>
            <a:r>
              <a:rPr lang="pt-BR" sz="2400" b="1" dirty="0">
                <a:solidFill>
                  <a:schemeClr val="accent5">
                    <a:lumMod val="75000"/>
                  </a:schemeClr>
                </a:solidFill>
                <a:latin typeface="Arial Black" panose="020B0A04020102020204" pitchFamily="34" charset="0"/>
              </a:rPr>
              <a:t>Prof. Ailton Pinheiro</a:t>
            </a:r>
          </a:p>
        </p:txBody>
      </p:sp>
      <p:sp>
        <p:nvSpPr>
          <p:cNvPr id="8" name="CaixaDeTexto 7"/>
          <p:cNvSpPr txBox="1"/>
          <p:nvPr/>
        </p:nvSpPr>
        <p:spPr>
          <a:xfrm>
            <a:off x="2523125" y="6325982"/>
            <a:ext cx="6840950" cy="523220"/>
          </a:xfrm>
          <a:prstGeom prst="rect">
            <a:avLst/>
          </a:prstGeom>
          <a:noFill/>
        </p:spPr>
        <p:txBody>
          <a:bodyPr wrap="square" rtlCol="0">
            <a:spAutoFit/>
          </a:bodyPr>
          <a:lstStyle/>
          <a:p>
            <a:pPr algn="ctr"/>
            <a:r>
              <a:rPr lang="pt-BR" sz="2800" b="1" dirty="0">
                <a:latin typeface="Arial Black" panose="020B0A04020102020204" pitchFamily="34" charset="0"/>
                <a:cs typeface="Arial" panose="020B0604020202020204" pitchFamily="34" charset="0"/>
              </a:rPr>
              <a:t>Aula 01</a:t>
            </a:r>
            <a:endParaRPr lang="pt-BR" sz="2800" b="1" dirty="0">
              <a:ln>
                <a:solidFill>
                  <a:schemeClr val="accent1">
                    <a:lumMod val="75000"/>
                  </a:schemeClr>
                </a:solidFill>
              </a:ln>
              <a:effectLst>
                <a:outerShdw blurRad="63500" sx="102000" sy="102000" algn="ctr" rotWithShape="0">
                  <a:prstClr val="black">
                    <a:alpha val="40000"/>
                  </a:prstClr>
                </a:outerShdw>
              </a:effectLst>
              <a:latin typeface="Arial Black" panose="020B0A04020102020204" pitchFamily="34" charset="0"/>
            </a:endParaRPr>
          </a:p>
        </p:txBody>
      </p:sp>
      <p:sp>
        <p:nvSpPr>
          <p:cNvPr id="9" name="CaixaDeTexto 8">
            <a:extLst>
              <a:ext uri="{FF2B5EF4-FFF2-40B4-BE49-F238E27FC236}">
                <a16:creationId xmlns:a16="http://schemas.microsoft.com/office/drawing/2014/main" id="{D15AEBD1-66D2-417A-90F3-25333A413C20}"/>
              </a:ext>
            </a:extLst>
          </p:cNvPr>
          <p:cNvSpPr txBox="1"/>
          <p:nvPr/>
        </p:nvSpPr>
        <p:spPr>
          <a:xfrm>
            <a:off x="843524" y="4455483"/>
            <a:ext cx="11039061" cy="830997"/>
          </a:xfrm>
          <a:prstGeom prst="rect">
            <a:avLst/>
          </a:prstGeom>
          <a:noFill/>
        </p:spPr>
        <p:txBody>
          <a:bodyPr wrap="square" rtlCol="0">
            <a:spAutoFit/>
          </a:bodyPr>
          <a:lstStyle/>
          <a:p>
            <a:pPr algn="ctr"/>
            <a:r>
              <a:rPr lang="pt-BR" sz="4800" b="1" dirty="0">
                <a:latin typeface="Arial Black" panose="020B0A04020102020204" pitchFamily="34" charset="0"/>
                <a:cs typeface="Arial" panose="020B0604020202020204" pitchFamily="34" charset="0"/>
              </a:rPr>
              <a:t>ICA 81-1</a:t>
            </a:r>
          </a:p>
        </p:txBody>
      </p:sp>
      <p:sp>
        <p:nvSpPr>
          <p:cNvPr id="10" name="CaixaDeTexto 9">
            <a:extLst>
              <a:ext uri="{FF2B5EF4-FFF2-40B4-BE49-F238E27FC236}">
                <a16:creationId xmlns:a16="http://schemas.microsoft.com/office/drawing/2014/main" id="{57244505-9019-43E1-AAF9-184ED39C1498}"/>
              </a:ext>
            </a:extLst>
          </p:cNvPr>
          <p:cNvSpPr txBox="1"/>
          <p:nvPr/>
        </p:nvSpPr>
        <p:spPr>
          <a:xfrm>
            <a:off x="0" y="5424835"/>
            <a:ext cx="12191999" cy="523220"/>
          </a:xfrm>
          <a:prstGeom prst="rect">
            <a:avLst/>
          </a:prstGeom>
          <a:noFill/>
        </p:spPr>
        <p:txBody>
          <a:bodyPr wrap="square" rtlCol="0">
            <a:spAutoFit/>
          </a:bodyPr>
          <a:lstStyle/>
          <a:p>
            <a:pPr algn="ctr"/>
            <a:r>
              <a:rPr lang="pt-BR" sz="2800" b="1" dirty="0"/>
              <a:t>OCORRÊNCIAS DE TRÁFEGO AÉREO</a:t>
            </a:r>
          </a:p>
        </p:txBody>
      </p:sp>
    </p:spTree>
    <p:extLst>
      <p:ext uri="{BB962C8B-B14F-4D97-AF65-F5344CB8AC3E}">
        <p14:creationId xmlns:p14="http://schemas.microsoft.com/office/powerpoint/2010/main" val="29223499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1000"/>
                                        <p:tgtEl>
                                          <p:spTgt spid="8194"/>
                                        </p:tgtEl>
                                      </p:cBhvr>
                                    </p:animEffect>
                                    <p:anim calcmode="lin" valueType="num">
                                      <p:cBhvr>
                                        <p:cTn id="13" dur="1000" fill="hold"/>
                                        <p:tgtEl>
                                          <p:spTgt spid="8194"/>
                                        </p:tgtEl>
                                        <p:attrNameLst>
                                          <p:attrName>ppt_x</p:attrName>
                                        </p:attrNameLst>
                                      </p:cBhvr>
                                      <p:tavLst>
                                        <p:tav tm="0">
                                          <p:val>
                                            <p:strVal val="#ppt_x"/>
                                          </p:val>
                                        </p:tav>
                                        <p:tav tm="100000">
                                          <p:val>
                                            <p:strVal val="#ppt_x"/>
                                          </p:val>
                                        </p:tav>
                                      </p:tavLst>
                                    </p:anim>
                                    <p:anim calcmode="lin" valueType="num">
                                      <p:cBhvr>
                                        <p:cTn id="14" dur="1000" fill="hold"/>
                                        <p:tgtEl>
                                          <p:spTgt spid="819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DISPOSIÇÕES PRELIMINARES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1.1 FINALIDADE </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1569660"/>
          </a:xfrm>
          <a:prstGeom prst="rect">
            <a:avLst/>
          </a:prstGeom>
          <a:solidFill>
            <a:srgbClr val="EAEFF7"/>
          </a:solidFill>
        </p:spPr>
        <p:txBody>
          <a:bodyPr wrap="square">
            <a:spAutoFit/>
          </a:bodyPr>
          <a:lstStyle/>
          <a:p>
            <a:pPr algn="just"/>
            <a:r>
              <a:rPr lang="pt-BR" sz="2400" dirty="0"/>
              <a:t>Esta publicação tem por finalidade estabelecer a metodologia, procedimentos, responsabilidades e atribuições referentes aos processos de apuração ou de investigação das Ocorrências de Tráfego Aéreo do interesse do Sistema de Controle do Espaço Aéreo Brasileiro (SISCEAB).</a:t>
            </a:r>
            <a:endParaRPr lang="pt-BR" sz="2400" b="1" dirty="0"/>
          </a:p>
        </p:txBody>
      </p:sp>
      <p:sp>
        <p:nvSpPr>
          <p:cNvPr id="17" name="Retângulo 16">
            <a:extLst>
              <a:ext uri="{FF2B5EF4-FFF2-40B4-BE49-F238E27FC236}">
                <a16:creationId xmlns:a16="http://schemas.microsoft.com/office/drawing/2014/main" id="{8258A8D7-62CB-4B72-BD3B-27849EBDAFED}"/>
              </a:ext>
            </a:extLst>
          </p:cNvPr>
          <p:cNvSpPr/>
          <p:nvPr/>
        </p:nvSpPr>
        <p:spPr>
          <a:xfrm>
            <a:off x="0" y="3238256"/>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1.2 OBJETIVO </a:t>
            </a:r>
          </a:p>
        </p:txBody>
      </p:sp>
      <p:sp>
        <p:nvSpPr>
          <p:cNvPr id="18" name="Retângulo 17">
            <a:extLst>
              <a:ext uri="{FF2B5EF4-FFF2-40B4-BE49-F238E27FC236}">
                <a16:creationId xmlns:a16="http://schemas.microsoft.com/office/drawing/2014/main" id="{95006050-9BBA-4FA5-A8BB-401F17E7694A}"/>
              </a:ext>
            </a:extLst>
          </p:cNvPr>
          <p:cNvSpPr/>
          <p:nvPr/>
        </p:nvSpPr>
        <p:spPr>
          <a:xfrm>
            <a:off x="11965" y="3650737"/>
            <a:ext cx="12166148" cy="1569660"/>
          </a:xfrm>
          <a:prstGeom prst="rect">
            <a:avLst/>
          </a:prstGeom>
          <a:solidFill>
            <a:srgbClr val="EAEFF7"/>
          </a:solidFill>
        </p:spPr>
        <p:txBody>
          <a:bodyPr wrap="square">
            <a:spAutoFit/>
          </a:bodyPr>
          <a:lstStyle/>
          <a:p>
            <a:pPr algn="just"/>
            <a:r>
              <a:rPr lang="pt-BR" sz="2400" dirty="0"/>
              <a:t>Definir critérios, requisitos e procedimentos relativos às atividades de apuração e de investigação das Ocorrências de Tráfego Aéreo, com vistas a identificar as ações reativas, proativas e/ou preditivas para a manutenção do Nível Aceitável de Desempenho da Segurança Operacional (NADSO) no Gerenciamento da Segurança Operacional do SISCEAB.</a:t>
            </a:r>
          </a:p>
        </p:txBody>
      </p:sp>
      <p:sp>
        <p:nvSpPr>
          <p:cNvPr id="21" name="Retângulo 20">
            <a:extLst>
              <a:ext uri="{FF2B5EF4-FFF2-40B4-BE49-F238E27FC236}">
                <a16:creationId xmlns:a16="http://schemas.microsoft.com/office/drawing/2014/main" id="{F8E3E7F6-5E03-48FB-BFEF-2BDAC16DF374}"/>
              </a:ext>
            </a:extLst>
          </p:cNvPr>
          <p:cNvSpPr/>
          <p:nvPr/>
        </p:nvSpPr>
        <p:spPr>
          <a:xfrm>
            <a:off x="0" y="520130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1.3 ÂMBITO </a:t>
            </a:r>
          </a:p>
        </p:txBody>
      </p:sp>
      <p:sp>
        <p:nvSpPr>
          <p:cNvPr id="22" name="Retângulo 21">
            <a:extLst>
              <a:ext uri="{FF2B5EF4-FFF2-40B4-BE49-F238E27FC236}">
                <a16:creationId xmlns:a16="http://schemas.microsoft.com/office/drawing/2014/main" id="{5ED724E8-5519-4CA9-9E7C-784960F3D595}"/>
              </a:ext>
            </a:extLst>
          </p:cNvPr>
          <p:cNvSpPr/>
          <p:nvPr/>
        </p:nvSpPr>
        <p:spPr>
          <a:xfrm>
            <a:off x="11965" y="5661914"/>
            <a:ext cx="12166148" cy="1200329"/>
          </a:xfrm>
          <a:prstGeom prst="rect">
            <a:avLst/>
          </a:prstGeom>
          <a:solidFill>
            <a:srgbClr val="EAEFF7"/>
          </a:solidFill>
        </p:spPr>
        <p:txBody>
          <a:bodyPr wrap="square">
            <a:spAutoFit/>
          </a:bodyPr>
          <a:lstStyle/>
          <a:p>
            <a:pPr algn="just"/>
            <a:r>
              <a:rPr lang="pt-BR" sz="2400" dirty="0"/>
              <a:t>A presente Instrução, de observância obrigatória, aplica-se a todas as Organizações e Entidades Provedoras dos Serviços de Navegação Aérea integrantes do SISCEAB e respectivos PSNA, que possuam órgão ATS sob sua subordinação administrativa.</a:t>
            </a:r>
            <a:endParaRPr lang="pt-BR" sz="2400" b="1" dirty="0"/>
          </a:p>
        </p:txBody>
      </p:sp>
    </p:spTree>
    <p:extLst>
      <p:ext uri="{BB962C8B-B14F-4D97-AF65-F5344CB8AC3E}">
        <p14:creationId xmlns:p14="http://schemas.microsoft.com/office/powerpoint/2010/main" val="242077781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1" grpId="0" animBg="1"/>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solidFill>
                  <a:srgbClr val="FF0000"/>
                </a:solidFill>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2.1 GENERALIDADES </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830997"/>
          </a:xfrm>
          <a:prstGeom prst="rect">
            <a:avLst/>
          </a:prstGeom>
          <a:solidFill>
            <a:srgbClr val="EAEFF7"/>
          </a:solidFill>
        </p:spPr>
        <p:txBody>
          <a:bodyPr wrap="square">
            <a:spAutoFit/>
          </a:bodyPr>
          <a:lstStyle/>
          <a:p>
            <a:pPr algn="just"/>
            <a:r>
              <a:rPr lang="pt-BR" sz="2400" dirty="0"/>
              <a:t>2.1.1 Todas as Ocorrências de Tráfego Aéreo devem ser, obrigatoriamente, registradas em LRO (físico ou digital) e inseridas, por meio da FNO (Anexo E), no SIGCEA.</a:t>
            </a:r>
            <a:endParaRPr lang="pt-BR" sz="2400" b="1" dirty="0"/>
          </a:p>
        </p:txBody>
      </p:sp>
      <p:sp>
        <p:nvSpPr>
          <p:cNvPr id="17" name="Retângulo 16">
            <a:extLst>
              <a:ext uri="{FF2B5EF4-FFF2-40B4-BE49-F238E27FC236}">
                <a16:creationId xmlns:a16="http://schemas.microsoft.com/office/drawing/2014/main" id="{8258A8D7-62CB-4B72-BD3B-27849EBDAFED}"/>
              </a:ext>
            </a:extLst>
          </p:cNvPr>
          <p:cNvSpPr/>
          <p:nvPr/>
        </p:nvSpPr>
        <p:spPr>
          <a:xfrm>
            <a:off x="0" y="2562397"/>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2.1.2 Todas as Ocorrências de Tráfego Aéreo devem ser apuradas ou investigadas conforme os processos estabelecidos nesta Instrução e demais normas pertinentes do SEGCEA. </a:t>
            </a:r>
            <a:endParaRPr lang="pt-BR" sz="2400" b="1" dirty="0"/>
          </a:p>
        </p:txBody>
      </p:sp>
      <p:sp>
        <p:nvSpPr>
          <p:cNvPr id="18" name="Retângulo 17">
            <a:extLst>
              <a:ext uri="{FF2B5EF4-FFF2-40B4-BE49-F238E27FC236}">
                <a16:creationId xmlns:a16="http://schemas.microsoft.com/office/drawing/2014/main" id="{95006050-9BBA-4FA5-A8BB-401F17E7694A}"/>
              </a:ext>
            </a:extLst>
          </p:cNvPr>
          <p:cNvSpPr/>
          <p:nvPr/>
        </p:nvSpPr>
        <p:spPr>
          <a:xfrm>
            <a:off x="11965" y="3412199"/>
            <a:ext cx="12166148" cy="830997"/>
          </a:xfrm>
          <a:prstGeom prst="rect">
            <a:avLst/>
          </a:prstGeom>
          <a:solidFill>
            <a:srgbClr val="EAEFF7"/>
          </a:solidFill>
        </p:spPr>
        <p:txBody>
          <a:bodyPr wrap="square">
            <a:spAutoFit/>
          </a:bodyPr>
          <a:lstStyle/>
          <a:p>
            <a:pPr algn="just"/>
            <a:r>
              <a:rPr lang="pt-BR" sz="2400" dirty="0"/>
              <a:t>2.1.3 Os processos de Investigações dos Incidentes de Tráfego Aéreo de Risco Potencial são da competência do DECEA, por meio de suas Organizações Regionais (CINDACTA e CRCEA-SE).</a:t>
            </a:r>
          </a:p>
        </p:txBody>
      </p:sp>
      <p:sp>
        <p:nvSpPr>
          <p:cNvPr id="2" name="Retângulo 1">
            <a:extLst>
              <a:ext uri="{FF2B5EF4-FFF2-40B4-BE49-F238E27FC236}">
                <a16:creationId xmlns:a16="http://schemas.microsoft.com/office/drawing/2014/main" id="{3633909B-2D18-4A20-90BA-497A6095F1C7}"/>
              </a:ext>
            </a:extLst>
          </p:cNvPr>
          <p:cNvSpPr/>
          <p:nvPr/>
        </p:nvSpPr>
        <p:spPr>
          <a:xfrm>
            <a:off x="477078" y="4969565"/>
            <a:ext cx="2902226" cy="12722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a:solidFill>
                  <a:schemeClr val="tx1"/>
                </a:solidFill>
              </a:rPr>
              <a:t>Ocorrências de Tráfego Aéreo</a:t>
            </a:r>
          </a:p>
        </p:txBody>
      </p:sp>
      <p:sp>
        <p:nvSpPr>
          <p:cNvPr id="4" name="Chave Esquerda 3">
            <a:extLst>
              <a:ext uri="{FF2B5EF4-FFF2-40B4-BE49-F238E27FC236}">
                <a16:creationId xmlns:a16="http://schemas.microsoft.com/office/drawing/2014/main" id="{8AFBBAC9-7A20-4F64-A967-F1D93A28167A}"/>
              </a:ext>
            </a:extLst>
          </p:cNvPr>
          <p:cNvSpPr/>
          <p:nvPr/>
        </p:nvSpPr>
        <p:spPr>
          <a:xfrm>
            <a:off x="3829878" y="4412974"/>
            <a:ext cx="583096" cy="2332383"/>
          </a:xfrm>
          <a:prstGeom prst="lef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5" name="Retângulo 4">
            <a:extLst>
              <a:ext uri="{FF2B5EF4-FFF2-40B4-BE49-F238E27FC236}">
                <a16:creationId xmlns:a16="http://schemas.microsoft.com/office/drawing/2014/main" id="{31105AAA-6634-4FD1-B65B-551E3B75184D}"/>
              </a:ext>
            </a:extLst>
          </p:cNvPr>
          <p:cNvSpPr/>
          <p:nvPr/>
        </p:nvSpPr>
        <p:spPr>
          <a:xfrm>
            <a:off x="4598504" y="4412974"/>
            <a:ext cx="7567643" cy="384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dirty="0">
                <a:solidFill>
                  <a:schemeClr val="tx1"/>
                </a:solidFill>
              </a:rPr>
              <a:t>Ocorrência ATS</a:t>
            </a:r>
          </a:p>
        </p:txBody>
      </p:sp>
      <p:sp>
        <p:nvSpPr>
          <p:cNvPr id="15" name="Retângulo 14">
            <a:extLst>
              <a:ext uri="{FF2B5EF4-FFF2-40B4-BE49-F238E27FC236}">
                <a16:creationId xmlns:a16="http://schemas.microsoft.com/office/drawing/2014/main" id="{1005626C-29A7-41EE-9D0E-F5DD89E588BF}"/>
              </a:ext>
            </a:extLst>
          </p:cNvPr>
          <p:cNvSpPr/>
          <p:nvPr/>
        </p:nvSpPr>
        <p:spPr>
          <a:xfrm>
            <a:off x="4605132" y="5267740"/>
            <a:ext cx="7567643" cy="384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dirty="0">
                <a:solidFill>
                  <a:schemeClr val="tx1"/>
                </a:solidFill>
              </a:rPr>
              <a:t>Incidente de Tráfego Aéreo de </a:t>
            </a:r>
            <a:r>
              <a:rPr lang="pt-BR" sz="2400" b="1" dirty="0">
                <a:solidFill>
                  <a:schemeClr val="tx1"/>
                </a:solidFill>
              </a:rPr>
              <a:t>Risco Potencial</a:t>
            </a:r>
          </a:p>
        </p:txBody>
      </p:sp>
      <p:sp>
        <p:nvSpPr>
          <p:cNvPr id="19" name="Retângulo 18">
            <a:extLst>
              <a:ext uri="{FF2B5EF4-FFF2-40B4-BE49-F238E27FC236}">
                <a16:creationId xmlns:a16="http://schemas.microsoft.com/office/drawing/2014/main" id="{B7F941A1-9758-4BD0-86DA-B997B180DB40}"/>
              </a:ext>
            </a:extLst>
          </p:cNvPr>
          <p:cNvSpPr/>
          <p:nvPr/>
        </p:nvSpPr>
        <p:spPr>
          <a:xfrm>
            <a:off x="4611760" y="6135756"/>
            <a:ext cx="7567643" cy="384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dirty="0">
                <a:solidFill>
                  <a:schemeClr val="tx1"/>
                </a:solidFill>
              </a:rPr>
              <a:t>Incidente de Tráfego Aéreo de </a:t>
            </a:r>
            <a:r>
              <a:rPr lang="pt-BR" sz="2400" b="1" dirty="0">
                <a:solidFill>
                  <a:schemeClr val="tx1"/>
                </a:solidFill>
              </a:rPr>
              <a:t>Risco Crítico</a:t>
            </a:r>
          </a:p>
        </p:txBody>
      </p:sp>
    </p:spTree>
    <p:extLst>
      <p:ext uri="{BB962C8B-B14F-4D97-AF65-F5344CB8AC3E}">
        <p14:creationId xmlns:p14="http://schemas.microsoft.com/office/powerpoint/2010/main" val="10204625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 grpId="0" animBg="1"/>
      <p:bldP spid="4" grpId="0" animBg="1"/>
      <p:bldP spid="5" grpId="0" animBg="1"/>
      <p:bldP spid="15"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Incidente de Tráfego Aéreo de </a:t>
            </a:r>
            <a:r>
              <a:rPr lang="pt-BR" sz="2400" b="1" dirty="0">
                <a:highlight>
                  <a:srgbClr val="FFFF00"/>
                </a:highlight>
              </a:rPr>
              <a:t>Risco Crítico</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1200329"/>
          </a:xfrm>
          <a:prstGeom prst="rect">
            <a:avLst/>
          </a:prstGeom>
          <a:solidFill>
            <a:srgbClr val="EAEFF7"/>
          </a:solidFill>
        </p:spPr>
        <p:txBody>
          <a:bodyPr wrap="square">
            <a:spAutoFit/>
          </a:bodyPr>
          <a:lstStyle/>
          <a:p>
            <a:pPr algn="just"/>
            <a:r>
              <a:rPr lang="pt-BR" sz="2400" dirty="0"/>
              <a:t>Condição na qual não ocorreu um acidente devido ao acaso ou a uma ação evasiva e que as distâncias (horizontal e vertical) entre as aeronaves tenham sido, respectivamente, igual ou inferior a 0,5 NM </a:t>
            </a:r>
            <a:r>
              <a:rPr lang="pt-BR" sz="2400" b="1" u="sng" dirty="0"/>
              <a:t>e</a:t>
            </a:r>
            <a:r>
              <a:rPr lang="pt-BR" sz="2400" dirty="0"/>
              <a:t> 500 pés.</a:t>
            </a:r>
            <a:endParaRPr lang="pt-BR" sz="2400" b="1" dirty="0"/>
          </a:p>
        </p:txBody>
      </p:sp>
      <p:sp>
        <p:nvSpPr>
          <p:cNvPr id="17" name="Retângulo 16">
            <a:extLst>
              <a:ext uri="{FF2B5EF4-FFF2-40B4-BE49-F238E27FC236}">
                <a16:creationId xmlns:a16="http://schemas.microsoft.com/office/drawing/2014/main" id="{8258A8D7-62CB-4B72-BD3B-27849EBDAFED}"/>
              </a:ext>
            </a:extLst>
          </p:cNvPr>
          <p:cNvSpPr/>
          <p:nvPr/>
        </p:nvSpPr>
        <p:spPr>
          <a:xfrm>
            <a:off x="0" y="2920203"/>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NOTA 1: Quando uma Ocorrência de Tráfego Aéreo for classificada como Incidente de Tráfego Aéreo e não se enquadrar na condição acima, o reporte de quase colisão, efetuado por um dos pilotos envolvidos, após análise dos dados disponíveis, poderá levar o incidente à classificação de Risco Crítico.</a:t>
            </a:r>
            <a:endParaRPr lang="pt-BR" sz="2400" b="1" dirty="0"/>
          </a:p>
        </p:txBody>
      </p:sp>
      <p:sp>
        <p:nvSpPr>
          <p:cNvPr id="18" name="Retângulo 17">
            <a:extLst>
              <a:ext uri="{FF2B5EF4-FFF2-40B4-BE49-F238E27FC236}">
                <a16:creationId xmlns:a16="http://schemas.microsoft.com/office/drawing/2014/main" id="{95006050-9BBA-4FA5-A8BB-401F17E7694A}"/>
              </a:ext>
            </a:extLst>
          </p:cNvPr>
          <p:cNvSpPr/>
          <p:nvPr/>
        </p:nvSpPr>
        <p:spPr>
          <a:xfrm>
            <a:off x="11965" y="4512130"/>
            <a:ext cx="12166148" cy="830997"/>
          </a:xfrm>
          <a:prstGeom prst="rect">
            <a:avLst/>
          </a:prstGeom>
          <a:solidFill>
            <a:srgbClr val="EAEFF7"/>
          </a:solidFill>
        </p:spPr>
        <p:txBody>
          <a:bodyPr wrap="square">
            <a:spAutoFit/>
          </a:bodyPr>
          <a:lstStyle/>
          <a:p>
            <a:pPr algn="just"/>
            <a:r>
              <a:rPr lang="pt-BR" sz="2400" dirty="0"/>
              <a:t>NOTA 2: O </a:t>
            </a:r>
            <a:r>
              <a:rPr lang="pt-BR" sz="2400" b="1" dirty="0"/>
              <a:t>Incidente de Tráfego Aéreo de Risco Crítico</a:t>
            </a:r>
            <a:r>
              <a:rPr lang="pt-BR" sz="2400" dirty="0"/>
              <a:t> </a:t>
            </a:r>
            <a:r>
              <a:rPr lang="pt-BR" sz="2400" u="sng" dirty="0"/>
              <a:t>é definido </a:t>
            </a:r>
            <a:r>
              <a:rPr lang="pt-BR" sz="2400" dirty="0"/>
              <a:t>em norma do CENIPA </a:t>
            </a:r>
            <a:r>
              <a:rPr lang="pt-BR" sz="2400" u="sng" dirty="0"/>
              <a:t>como Incidente Aeronáutico Grave</a:t>
            </a:r>
            <a:r>
              <a:rPr lang="pt-BR" sz="2400" dirty="0"/>
              <a:t>.</a:t>
            </a:r>
          </a:p>
        </p:txBody>
      </p:sp>
      <p:sp>
        <p:nvSpPr>
          <p:cNvPr id="2" name="Retângulo: Cantos Arredondados 1">
            <a:extLst>
              <a:ext uri="{FF2B5EF4-FFF2-40B4-BE49-F238E27FC236}">
                <a16:creationId xmlns:a16="http://schemas.microsoft.com/office/drawing/2014/main" id="{DEC51C84-1B20-4863-9A10-B14DE4A01DCC}"/>
              </a:ext>
            </a:extLst>
          </p:cNvPr>
          <p:cNvSpPr/>
          <p:nvPr/>
        </p:nvSpPr>
        <p:spPr>
          <a:xfrm>
            <a:off x="198783" y="6294274"/>
            <a:ext cx="2676939" cy="56364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a:solidFill>
                  <a:schemeClr val="tx1"/>
                </a:solidFill>
              </a:rPr>
              <a:t>Ver item 1.5.12</a:t>
            </a:r>
          </a:p>
        </p:txBody>
      </p:sp>
      <p:sp>
        <p:nvSpPr>
          <p:cNvPr id="4" name="Seta: para Baixo 3">
            <a:extLst>
              <a:ext uri="{FF2B5EF4-FFF2-40B4-BE49-F238E27FC236}">
                <a16:creationId xmlns:a16="http://schemas.microsoft.com/office/drawing/2014/main" id="{27516092-B433-467B-9AFC-2763AA3DAF65}"/>
              </a:ext>
            </a:extLst>
          </p:cNvPr>
          <p:cNvSpPr/>
          <p:nvPr/>
        </p:nvSpPr>
        <p:spPr>
          <a:xfrm rot="10800000">
            <a:off x="1352097" y="5343127"/>
            <a:ext cx="224914" cy="938403"/>
          </a:xfrm>
          <a:prstGeom prst="downArrow">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853768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Incidente de Tráfego Aéreo de </a:t>
            </a:r>
            <a:r>
              <a:rPr lang="pt-BR" sz="2400" b="1" dirty="0">
                <a:highlight>
                  <a:srgbClr val="FFFF00"/>
                </a:highlight>
              </a:rPr>
              <a:t>Risco Potencial</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1200329"/>
          </a:xfrm>
          <a:prstGeom prst="rect">
            <a:avLst/>
          </a:prstGeom>
          <a:solidFill>
            <a:srgbClr val="EAEFF7"/>
          </a:solidFill>
        </p:spPr>
        <p:txBody>
          <a:bodyPr wrap="square">
            <a:spAutoFit/>
          </a:bodyPr>
          <a:lstStyle/>
          <a:p>
            <a:pPr algn="just"/>
            <a:r>
              <a:rPr lang="pt-BR" sz="2400" dirty="0"/>
              <a:t>Condição na qual a proximidade entre aeronaves, ou entre aeronaves e obstáculos, tenha resultado em separação menor que o mínimo estabelecido pelas normas vigentes sem, contudo, atingir a condição de risco crítico.</a:t>
            </a:r>
            <a:endParaRPr lang="pt-BR" sz="2400" b="1" dirty="0"/>
          </a:p>
        </p:txBody>
      </p:sp>
      <p:sp>
        <p:nvSpPr>
          <p:cNvPr id="17" name="Retângulo 16">
            <a:extLst>
              <a:ext uri="{FF2B5EF4-FFF2-40B4-BE49-F238E27FC236}">
                <a16:creationId xmlns:a16="http://schemas.microsoft.com/office/drawing/2014/main" id="{8258A8D7-62CB-4B72-BD3B-27849EBDAFED}"/>
              </a:ext>
            </a:extLst>
          </p:cNvPr>
          <p:cNvSpPr/>
          <p:nvPr/>
        </p:nvSpPr>
        <p:spPr>
          <a:xfrm>
            <a:off x="0" y="2920203"/>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NOTA: Quando as informações disponíveis não permitirem a determinação do nível de comprometimento da segurança dos tráfegos envolvidos em uma ocorrência, este será classificado como Risco Potencial. </a:t>
            </a:r>
            <a:endParaRPr lang="pt-BR" sz="2400" b="1" dirty="0"/>
          </a:p>
        </p:txBody>
      </p:sp>
      <p:sp>
        <p:nvSpPr>
          <p:cNvPr id="18" name="Retângulo 17">
            <a:extLst>
              <a:ext uri="{FF2B5EF4-FFF2-40B4-BE49-F238E27FC236}">
                <a16:creationId xmlns:a16="http://schemas.microsoft.com/office/drawing/2014/main" id="{95006050-9BBA-4FA5-A8BB-401F17E7694A}"/>
              </a:ext>
            </a:extLst>
          </p:cNvPr>
          <p:cNvSpPr/>
          <p:nvPr/>
        </p:nvSpPr>
        <p:spPr>
          <a:xfrm>
            <a:off x="11965" y="4141069"/>
            <a:ext cx="12166148" cy="461665"/>
          </a:xfrm>
          <a:prstGeom prst="rect">
            <a:avLst/>
          </a:prstGeom>
          <a:solidFill>
            <a:srgbClr val="EAEFF7"/>
          </a:solidFill>
        </p:spPr>
        <p:txBody>
          <a:bodyPr wrap="square">
            <a:spAutoFit/>
          </a:bodyPr>
          <a:lstStyle/>
          <a:p>
            <a:pPr algn="just"/>
            <a:r>
              <a:rPr lang="pt-BR" sz="2400" b="1" dirty="0">
                <a:highlight>
                  <a:srgbClr val="FFFF00"/>
                </a:highlight>
              </a:rPr>
              <a:t>Ocorrência ATS</a:t>
            </a:r>
          </a:p>
        </p:txBody>
      </p:sp>
      <p:sp>
        <p:nvSpPr>
          <p:cNvPr id="10" name="Retângulo 9">
            <a:extLst>
              <a:ext uri="{FF2B5EF4-FFF2-40B4-BE49-F238E27FC236}">
                <a16:creationId xmlns:a16="http://schemas.microsoft.com/office/drawing/2014/main" id="{18D94182-0B32-43E3-AABC-C296E34697DF}"/>
              </a:ext>
            </a:extLst>
          </p:cNvPr>
          <p:cNvSpPr/>
          <p:nvPr/>
        </p:nvSpPr>
        <p:spPr>
          <a:xfrm>
            <a:off x="0" y="4603230"/>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a:t>Condição na qual foi verificada uma anormalidade na prestação do ATS, porém as circunstâncias e os parâmetros observados não chegaram a configurar Incidente de Tráfego Aéreo.</a:t>
            </a:r>
            <a:endParaRPr lang="pt-BR" sz="2400" b="1" dirty="0"/>
          </a:p>
        </p:txBody>
      </p:sp>
    </p:spTree>
    <p:extLst>
      <p:ext uri="{BB962C8B-B14F-4D97-AF65-F5344CB8AC3E}">
        <p14:creationId xmlns:p14="http://schemas.microsoft.com/office/powerpoint/2010/main" val="402535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2.1 GENERALIDADES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1200329"/>
          </a:xfrm>
          <a:prstGeom prst="rect">
            <a:avLst/>
          </a:prstGeom>
          <a:solidFill>
            <a:srgbClr val="EAEFF7"/>
          </a:solidFill>
        </p:spPr>
        <p:txBody>
          <a:bodyPr wrap="square">
            <a:spAutoFit/>
          </a:bodyPr>
          <a:lstStyle/>
          <a:p>
            <a:pPr algn="just"/>
            <a:r>
              <a:rPr lang="pt-BR" sz="2400" dirty="0"/>
              <a:t>2.1.4 Os processos de </a:t>
            </a:r>
            <a:r>
              <a:rPr lang="pt-BR" sz="2400" b="1" dirty="0"/>
              <a:t>Apuração das Ocorrências ATS</a:t>
            </a:r>
            <a:r>
              <a:rPr lang="pt-BR" sz="2400" dirty="0"/>
              <a:t> </a:t>
            </a:r>
            <a:r>
              <a:rPr lang="pt-BR" sz="2400" u="sng" dirty="0"/>
              <a:t>são da responsabilidade das Organizações ou Entidades Prestadoras dos Serviços de Navegação Aérea</a:t>
            </a:r>
            <a:r>
              <a:rPr lang="pt-BR" sz="2400" dirty="0"/>
              <a:t> e devem ser iniciados no PSNA onde se deu a ocorrência.</a:t>
            </a:r>
            <a:endParaRPr lang="pt-BR" sz="2400" b="1" dirty="0"/>
          </a:p>
        </p:txBody>
      </p:sp>
      <p:sp>
        <p:nvSpPr>
          <p:cNvPr id="17" name="Retângulo 16">
            <a:extLst>
              <a:ext uri="{FF2B5EF4-FFF2-40B4-BE49-F238E27FC236}">
                <a16:creationId xmlns:a16="http://schemas.microsoft.com/office/drawing/2014/main" id="{8258A8D7-62CB-4B72-BD3B-27849EBDAFED}"/>
              </a:ext>
            </a:extLst>
          </p:cNvPr>
          <p:cNvSpPr/>
          <p:nvPr/>
        </p:nvSpPr>
        <p:spPr>
          <a:xfrm>
            <a:off x="0" y="2920203"/>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2.1.5 O DECEA, por meio da ASEGCEA, mantém a regulamentação, a atribuição de responsabilidades e competências, bem como o estabelecimento de processos necessários à gestão das investigações dos Incidentes de Tráfego Aéreo de Risco Potencial e de Risco Crítico, naquilo que for pertinente.</a:t>
            </a:r>
            <a:endParaRPr lang="pt-BR" sz="2400" b="1" dirty="0"/>
          </a:p>
        </p:txBody>
      </p:sp>
      <p:sp>
        <p:nvSpPr>
          <p:cNvPr id="18" name="Retângulo 17">
            <a:extLst>
              <a:ext uri="{FF2B5EF4-FFF2-40B4-BE49-F238E27FC236}">
                <a16:creationId xmlns:a16="http://schemas.microsoft.com/office/drawing/2014/main" id="{95006050-9BBA-4FA5-A8BB-401F17E7694A}"/>
              </a:ext>
            </a:extLst>
          </p:cNvPr>
          <p:cNvSpPr/>
          <p:nvPr/>
        </p:nvSpPr>
        <p:spPr>
          <a:xfrm>
            <a:off x="11965" y="4472373"/>
            <a:ext cx="12166148" cy="1200329"/>
          </a:xfrm>
          <a:prstGeom prst="rect">
            <a:avLst/>
          </a:prstGeom>
          <a:solidFill>
            <a:srgbClr val="EAEFF7"/>
          </a:solidFill>
        </p:spPr>
        <p:txBody>
          <a:bodyPr wrap="square">
            <a:spAutoFit/>
          </a:bodyPr>
          <a:lstStyle/>
          <a:p>
            <a:pPr algn="just"/>
            <a:r>
              <a:rPr lang="pt-BR" sz="2400" dirty="0"/>
              <a:t>2.1.5.1 Em função do nível de gravidade das possíveis consequências para a Segurança Operacional, as ocorrências de tráfego aéreo podem ser classificadas como Ocorrências ATS, Incidente de Tráfego Aéreo de Risco Potencial ou Incidente de Tráfego Aéreo de Risco Crítico.</a:t>
            </a:r>
          </a:p>
        </p:txBody>
      </p:sp>
      <p:sp>
        <p:nvSpPr>
          <p:cNvPr id="10" name="Retângulo 9">
            <a:extLst>
              <a:ext uri="{FF2B5EF4-FFF2-40B4-BE49-F238E27FC236}">
                <a16:creationId xmlns:a16="http://schemas.microsoft.com/office/drawing/2014/main" id="{18D94182-0B32-43E3-AABC-C296E34697DF}"/>
              </a:ext>
            </a:extLst>
          </p:cNvPr>
          <p:cNvSpPr/>
          <p:nvPr/>
        </p:nvSpPr>
        <p:spPr>
          <a:xfrm>
            <a:off x="0" y="5689908"/>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2.1.5.2 A classificação da Ocorrência de Tráfego Aéreo deve ser feita em conformidade com os critérios estabelecidos no subitem 2.3.10 .</a:t>
            </a:r>
            <a:endParaRPr lang="pt-BR" sz="2400" b="1" dirty="0"/>
          </a:p>
        </p:txBody>
      </p:sp>
    </p:spTree>
    <p:extLst>
      <p:ext uri="{BB962C8B-B14F-4D97-AF65-F5344CB8AC3E}">
        <p14:creationId xmlns:p14="http://schemas.microsoft.com/office/powerpoint/2010/main" val="5667228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2.1 GENERALIDADES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830997"/>
          </a:xfrm>
          <a:prstGeom prst="rect">
            <a:avLst/>
          </a:prstGeom>
          <a:solidFill>
            <a:srgbClr val="EAEFF7"/>
          </a:solidFill>
        </p:spPr>
        <p:txBody>
          <a:bodyPr wrap="square">
            <a:spAutoFit/>
          </a:bodyPr>
          <a:lstStyle/>
          <a:p>
            <a:pPr algn="just"/>
            <a:r>
              <a:rPr lang="pt-BR" sz="2400" dirty="0"/>
              <a:t>2.1.6 As Ocorrências de Tráfego Aéreo classificadas como Incidente de Tráfego Aéreo de </a:t>
            </a:r>
            <a:r>
              <a:rPr lang="pt-BR" sz="2400" b="1" dirty="0"/>
              <a:t>Risco Potencial</a:t>
            </a:r>
            <a:r>
              <a:rPr lang="pt-BR" sz="2400" dirty="0"/>
              <a:t> são intrínsecas do SISCEAB e devem ser objeto de</a:t>
            </a:r>
            <a:r>
              <a:rPr lang="pt-BR" sz="2400" b="1" dirty="0"/>
              <a:t> investigação do SEGCEA</a:t>
            </a:r>
            <a:r>
              <a:rPr lang="pt-BR" sz="2400" dirty="0"/>
              <a:t>.</a:t>
            </a:r>
            <a:endParaRPr lang="pt-BR" sz="2400" b="1" dirty="0"/>
          </a:p>
        </p:txBody>
      </p:sp>
      <p:sp>
        <p:nvSpPr>
          <p:cNvPr id="17" name="Retângulo 16">
            <a:extLst>
              <a:ext uri="{FF2B5EF4-FFF2-40B4-BE49-F238E27FC236}">
                <a16:creationId xmlns:a16="http://schemas.microsoft.com/office/drawing/2014/main" id="{8258A8D7-62CB-4B72-BD3B-27849EBDAFED}"/>
              </a:ext>
            </a:extLst>
          </p:cNvPr>
          <p:cNvSpPr/>
          <p:nvPr/>
        </p:nvSpPr>
        <p:spPr>
          <a:xfrm>
            <a:off x="0" y="2535890"/>
            <a:ext cx="12166147"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2.1.7 As Ocorrências de Tráfego Aéreo classificadas como Incidente de Tráfego Aéreo de </a:t>
            </a:r>
            <a:r>
              <a:rPr lang="pt-BR" sz="2400" b="1" dirty="0"/>
              <a:t>Risco Crítico</a:t>
            </a:r>
            <a:r>
              <a:rPr lang="pt-BR" sz="2400" dirty="0"/>
              <a:t> se enquadram nos critérios de classificação de Incidentes Aeronáuticos Graves, conforme o Anexo 13 da OACI. Assim, o processo de </a:t>
            </a:r>
            <a:r>
              <a:rPr lang="pt-BR" sz="2400" b="1" dirty="0"/>
              <a:t>investigação</a:t>
            </a:r>
            <a:r>
              <a:rPr lang="pt-BR" sz="2400" dirty="0"/>
              <a:t> desse tipo de ocorrência </a:t>
            </a:r>
            <a:r>
              <a:rPr lang="pt-BR" sz="2400" b="1" dirty="0"/>
              <a:t>deve ficar a cargo do CENIPA</a:t>
            </a:r>
            <a:r>
              <a:rPr lang="pt-BR" sz="2400" dirty="0"/>
              <a:t>, sem prejuízo das demais disposições normativas pertinentes, contidas na legislação do SEGCEA.</a:t>
            </a:r>
            <a:endParaRPr lang="pt-BR" sz="2400" b="1" dirty="0"/>
          </a:p>
        </p:txBody>
      </p:sp>
      <p:sp>
        <p:nvSpPr>
          <p:cNvPr id="18" name="Retângulo 17">
            <a:extLst>
              <a:ext uri="{FF2B5EF4-FFF2-40B4-BE49-F238E27FC236}">
                <a16:creationId xmlns:a16="http://schemas.microsoft.com/office/drawing/2014/main" id="{95006050-9BBA-4FA5-A8BB-401F17E7694A}"/>
              </a:ext>
            </a:extLst>
          </p:cNvPr>
          <p:cNvSpPr/>
          <p:nvPr/>
        </p:nvSpPr>
        <p:spPr>
          <a:xfrm>
            <a:off x="11965" y="4472373"/>
            <a:ext cx="12166148" cy="1200329"/>
          </a:xfrm>
          <a:prstGeom prst="rect">
            <a:avLst/>
          </a:prstGeom>
          <a:solidFill>
            <a:srgbClr val="EAEFF7"/>
          </a:solidFill>
        </p:spPr>
        <p:txBody>
          <a:bodyPr wrap="square">
            <a:spAutoFit/>
          </a:bodyPr>
          <a:lstStyle/>
          <a:p>
            <a:pPr algn="just"/>
            <a:r>
              <a:rPr lang="pt-BR" sz="2400" dirty="0"/>
              <a:t>2.1.8 As </a:t>
            </a:r>
            <a:r>
              <a:rPr lang="pt-BR" sz="2400" b="1" dirty="0"/>
              <a:t>Ocorrências ANS</a:t>
            </a:r>
            <a:r>
              <a:rPr lang="pt-BR" sz="2400" dirty="0"/>
              <a:t> (Serviços de Navegação Aérea) também devem ser registradas, notificadas, </a:t>
            </a:r>
            <a:r>
              <a:rPr lang="pt-BR" sz="2400" b="1" dirty="0"/>
              <a:t>analisadas</a:t>
            </a:r>
            <a:r>
              <a:rPr lang="pt-BR" sz="2400" dirty="0"/>
              <a:t> e tratadas </a:t>
            </a:r>
            <a:r>
              <a:rPr lang="pt-BR" sz="2400" b="1" dirty="0"/>
              <a:t>pelos PSNA</a:t>
            </a:r>
            <a:r>
              <a:rPr lang="pt-BR" sz="2400" dirty="0"/>
              <a:t>, em conformidade com os critérios estabelecidos no subitem 2.3.14 .</a:t>
            </a:r>
          </a:p>
        </p:txBody>
      </p:sp>
      <p:sp>
        <p:nvSpPr>
          <p:cNvPr id="2" name="Retângulo: Cantos Arredondados 1">
            <a:extLst>
              <a:ext uri="{FF2B5EF4-FFF2-40B4-BE49-F238E27FC236}">
                <a16:creationId xmlns:a16="http://schemas.microsoft.com/office/drawing/2014/main" id="{80101A3A-7C9D-46F9-8A7A-0E3B69B85FE7}"/>
              </a:ext>
            </a:extLst>
          </p:cNvPr>
          <p:cNvSpPr/>
          <p:nvPr/>
        </p:nvSpPr>
        <p:spPr>
          <a:xfrm>
            <a:off x="1696278" y="5672702"/>
            <a:ext cx="7222435" cy="9003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a:solidFill>
                  <a:schemeClr val="tx1"/>
                </a:solidFill>
              </a:rPr>
              <a:t>Ver item 1.5.13 – Ocorrência ANS</a:t>
            </a:r>
          </a:p>
        </p:txBody>
      </p:sp>
    </p:spTree>
    <p:extLst>
      <p:ext uri="{BB962C8B-B14F-4D97-AF65-F5344CB8AC3E}">
        <p14:creationId xmlns:p14="http://schemas.microsoft.com/office/powerpoint/2010/main" val="418320251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2.1 GENERALIDADES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1569660"/>
          </a:xfrm>
          <a:prstGeom prst="rect">
            <a:avLst/>
          </a:prstGeom>
          <a:solidFill>
            <a:srgbClr val="EAEFF7"/>
          </a:solidFill>
        </p:spPr>
        <p:txBody>
          <a:bodyPr wrap="square">
            <a:spAutoFit/>
          </a:bodyPr>
          <a:lstStyle/>
          <a:p>
            <a:pPr algn="just"/>
            <a:r>
              <a:rPr lang="pt-BR" sz="2400" dirty="0"/>
              <a:t>2.1.9 A fim de manter registro, possibilitar a rastreabilidade, o controle e a geração do Banco de Dados de Segurança Operacional do DECEA (BDSCEA), os processos de apuração e de investigação das Ocorrências de Tráfego Aéreo, bem como das Ocorrências ANS apuradas, devem ser processados por meio do SIGCEA (Sistema de Informações Gerenciais do SEGCEA).</a:t>
            </a:r>
            <a:endParaRPr lang="pt-BR" sz="2400" b="1" dirty="0"/>
          </a:p>
        </p:txBody>
      </p:sp>
    </p:spTree>
    <p:extLst>
      <p:ext uri="{BB962C8B-B14F-4D97-AF65-F5344CB8AC3E}">
        <p14:creationId xmlns:p14="http://schemas.microsoft.com/office/powerpoint/2010/main" val="18171285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2.2 FINALIDADE DA INVESTIGAÇÃO </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1938992"/>
          </a:xfrm>
          <a:prstGeom prst="rect">
            <a:avLst/>
          </a:prstGeom>
          <a:solidFill>
            <a:srgbClr val="EAEFF7"/>
          </a:solidFill>
        </p:spPr>
        <p:txBody>
          <a:bodyPr wrap="square">
            <a:spAutoFit/>
          </a:bodyPr>
          <a:lstStyle/>
          <a:p>
            <a:pPr algn="just"/>
            <a:r>
              <a:rPr lang="pt-BR" sz="2400" dirty="0"/>
              <a:t>2.2.1 Os </a:t>
            </a:r>
            <a:r>
              <a:rPr lang="pt-BR" sz="2400" b="1" dirty="0"/>
              <a:t>processos de investigação</a:t>
            </a:r>
            <a:r>
              <a:rPr lang="pt-BR" sz="2400" dirty="0"/>
              <a:t> de que trata esta Instrução têm como única finalidade a prevenção de acidentes/incidentes aeronáuticos e de incidentes de tráfego aéreo, por meio de </a:t>
            </a:r>
            <a:r>
              <a:rPr lang="pt-BR" sz="2400" u="sng" dirty="0"/>
              <a:t>Recomendações de Segurança Operacional (RSO) e/ou Propostas de Recomendação de Segurança Operacional (PRSO)</a:t>
            </a:r>
            <a:r>
              <a:rPr lang="pt-BR" sz="2400" dirty="0"/>
              <a:t>, estabelecidas a partir da identificação dos fatores contribuintes presentes, direta ou indiretamente, na Ocorrência de Tráfego Aéreo.</a:t>
            </a:r>
            <a:endParaRPr lang="pt-BR" sz="2400" b="1" dirty="0"/>
          </a:p>
        </p:txBody>
      </p:sp>
      <p:sp>
        <p:nvSpPr>
          <p:cNvPr id="17" name="Retângulo 16">
            <a:extLst>
              <a:ext uri="{FF2B5EF4-FFF2-40B4-BE49-F238E27FC236}">
                <a16:creationId xmlns:a16="http://schemas.microsoft.com/office/drawing/2014/main" id="{8258A8D7-62CB-4B72-BD3B-27849EBDAFED}"/>
              </a:ext>
            </a:extLst>
          </p:cNvPr>
          <p:cNvSpPr/>
          <p:nvPr/>
        </p:nvSpPr>
        <p:spPr>
          <a:xfrm>
            <a:off x="0" y="3649076"/>
            <a:ext cx="12166147"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2.2.2 Os </a:t>
            </a:r>
            <a:r>
              <a:rPr lang="pt-BR" sz="2400" b="1" dirty="0"/>
              <a:t>processos de apuração</a:t>
            </a:r>
            <a:r>
              <a:rPr lang="pt-BR" sz="2400" dirty="0"/>
              <a:t> de que trata esta Instrução têm como única finalidade a prevenção de acidentes/incidentes aeronáuticos, por meio de </a:t>
            </a:r>
            <a:r>
              <a:rPr lang="pt-BR" sz="2400" u="sng" dirty="0"/>
              <a:t>Ações Recomendadas (ARD) e/ou Propostas de Ações Recomendadas (PARD)</a:t>
            </a:r>
            <a:r>
              <a:rPr lang="pt-BR" sz="2400" dirty="0"/>
              <a:t>, estabelecidas a partir da identificação dos possíveis fatores que, direta ou indiretamente, contribuíram para a Ocorrência de Tráfego Aéreo ou para a Ocorrência ANS.</a:t>
            </a:r>
            <a:endParaRPr lang="pt-BR" sz="2400" b="1" dirty="0"/>
          </a:p>
        </p:txBody>
      </p:sp>
      <p:sp>
        <p:nvSpPr>
          <p:cNvPr id="9" name="Retângulo: Cantos Arredondados 8">
            <a:extLst>
              <a:ext uri="{FF2B5EF4-FFF2-40B4-BE49-F238E27FC236}">
                <a16:creationId xmlns:a16="http://schemas.microsoft.com/office/drawing/2014/main" id="{33E29CB7-7C6C-4030-AF05-2BB718647C50}"/>
              </a:ext>
            </a:extLst>
          </p:cNvPr>
          <p:cNvSpPr/>
          <p:nvPr/>
        </p:nvSpPr>
        <p:spPr>
          <a:xfrm>
            <a:off x="8825947" y="3245316"/>
            <a:ext cx="3260046" cy="31280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a:solidFill>
                  <a:schemeClr val="tx1"/>
                </a:solidFill>
              </a:rPr>
              <a:t>Ver itens 1.5.24 e 1.5.22</a:t>
            </a:r>
          </a:p>
        </p:txBody>
      </p:sp>
      <p:sp>
        <p:nvSpPr>
          <p:cNvPr id="10" name="Retângulo: Cantos Arredondados 9">
            <a:extLst>
              <a:ext uri="{FF2B5EF4-FFF2-40B4-BE49-F238E27FC236}">
                <a16:creationId xmlns:a16="http://schemas.microsoft.com/office/drawing/2014/main" id="{CE69546A-5F8F-4592-903C-953D1C4F8FD4}"/>
              </a:ext>
            </a:extLst>
          </p:cNvPr>
          <p:cNvSpPr/>
          <p:nvPr/>
        </p:nvSpPr>
        <p:spPr>
          <a:xfrm>
            <a:off x="2179968" y="5226516"/>
            <a:ext cx="3260046" cy="31280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a:solidFill>
                  <a:schemeClr val="tx1"/>
                </a:solidFill>
              </a:rPr>
              <a:t>Ver itens 1.5.1 e 1.5.21</a:t>
            </a:r>
          </a:p>
        </p:txBody>
      </p:sp>
    </p:spTree>
    <p:extLst>
      <p:ext uri="{BB962C8B-B14F-4D97-AF65-F5344CB8AC3E}">
        <p14:creationId xmlns:p14="http://schemas.microsoft.com/office/powerpoint/2010/main" val="4690560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1.5.19 PROCESSO DE </a:t>
            </a:r>
            <a:r>
              <a:rPr lang="pt-BR" sz="2400" b="1" dirty="0">
                <a:highlight>
                  <a:srgbClr val="FFFF00"/>
                </a:highlight>
              </a:rPr>
              <a:t>APURAÇÃO</a:t>
            </a:r>
            <a:r>
              <a:rPr lang="pt-BR" sz="2400" b="1" dirty="0"/>
              <a:t> DO SEGCEA </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1938992"/>
          </a:xfrm>
          <a:prstGeom prst="rect">
            <a:avLst/>
          </a:prstGeom>
          <a:solidFill>
            <a:srgbClr val="EAEFF7"/>
          </a:solidFill>
        </p:spPr>
        <p:txBody>
          <a:bodyPr wrap="square">
            <a:spAutoFit/>
          </a:bodyPr>
          <a:lstStyle/>
          <a:p>
            <a:pPr algn="just"/>
            <a:r>
              <a:rPr lang="pt-BR" sz="2400" b="1" dirty="0"/>
              <a:t>Processo referente à averiguação de uma Ocorrência ATS ou ANS</a:t>
            </a:r>
            <a:r>
              <a:rPr lang="pt-BR" sz="2400" dirty="0"/>
              <a:t>, conduzido com o propósito de prevenir acidentes/incidentes aeronáuticos e que compreende a coleta e análise de dados, fatos, informações e circunstâncias, a elaboração de conclusões, incluindo a identificação de perigos ou anomalias e, quando apropriado, a emissão de Ações Recomendadas e/ou Propostas de Ações Recomendadas.</a:t>
            </a:r>
            <a:endParaRPr lang="pt-BR" sz="2400" b="1" dirty="0"/>
          </a:p>
        </p:txBody>
      </p:sp>
      <p:sp>
        <p:nvSpPr>
          <p:cNvPr id="17" name="Retângulo 16">
            <a:extLst>
              <a:ext uri="{FF2B5EF4-FFF2-40B4-BE49-F238E27FC236}">
                <a16:creationId xmlns:a16="http://schemas.microsoft.com/office/drawing/2014/main" id="{8258A8D7-62CB-4B72-BD3B-27849EBDAFED}"/>
              </a:ext>
            </a:extLst>
          </p:cNvPr>
          <p:cNvSpPr/>
          <p:nvPr/>
        </p:nvSpPr>
        <p:spPr>
          <a:xfrm>
            <a:off x="0" y="3649076"/>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1.5.20 PROCESSO DE </a:t>
            </a:r>
            <a:r>
              <a:rPr lang="pt-BR" sz="2400" b="1" dirty="0">
                <a:highlight>
                  <a:srgbClr val="FFFF00"/>
                </a:highlight>
              </a:rPr>
              <a:t>INVESTIGAÇÃO</a:t>
            </a:r>
            <a:r>
              <a:rPr lang="pt-BR" sz="2400" b="1" dirty="0"/>
              <a:t> DO SEGCEA </a:t>
            </a:r>
          </a:p>
        </p:txBody>
      </p:sp>
      <p:sp>
        <p:nvSpPr>
          <p:cNvPr id="10" name="Retângulo 9">
            <a:extLst>
              <a:ext uri="{FF2B5EF4-FFF2-40B4-BE49-F238E27FC236}">
                <a16:creationId xmlns:a16="http://schemas.microsoft.com/office/drawing/2014/main" id="{737EE02B-25A4-49A7-8A3F-BBDF78D3BA1C}"/>
              </a:ext>
            </a:extLst>
          </p:cNvPr>
          <p:cNvSpPr/>
          <p:nvPr/>
        </p:nvSpPr>
        <p:spPr>
          <a:xfrm>
            <a:off x="11965" y="4088060"/>
            <a:ext cx="12166148" cy="1938992"/>
          </a:xfrm>
          <a:prstGeom prst="rect">
            <a:avLst/>
          </a:prstGeom>
          <a:solidFill>
            <a:srgbClr val="EAEFF7"/>
          </a:solidFill>
        </p:spPr>
        <p:txBody>
          <a:bodyPr wrap="square">
            <a:spAutoFit/>
          </a:bodyPr>
          <a:lstStyle/>
          <a:p>
            <a:pPr algn="just"/>
            <a:r>
              <a:rPr lang="pt-BR" sz="2400" b="1" dirty="0"/>
              <a:t>Processo referente à investigação de um Incidente de Tráfego Aéreo</a:t>
            </a:r>
            <a:r>
              <a:rPr lang="pt-BR" sz="2400" dirty="0"/>
              <a:t>, conduzido com o propósito de prevenir acidentes/incidentes aeronáuticos, e que compreende a coleta e análise de dados, fatos, informações e circunstâncias, a elaboração de conclusões, incluindo a identificação dos fatores contribuintes e a emissão de Recomendações de Segurança Operacional e/ou Propostas de Recomendação de Segurança. </a:t>
            </a:r>
          </a:p>
        </p:txBody>
      </p:sp>
    </p:spTree>
    <p:extLst>
      <p:ext uri="{BB962C8B-B14F-4D97-AF65-F5344CB8AC3E}">
        <p14:creationId xmlns:p14="http://schemas.microsoft.com/office/powerpoint/2010/main" val="20806356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2.2 FINALIDADE DA INVESTIGAÇÃO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1200329"/>
          </a:xfrm>
          <a:prstGeom prst="rect">
            <a:avLst/>
          </a:prstGeom>
          <a:solidFill>
            <a:srgbClr val="EAEFF7"/>
          </a:solidFill>
        </p:spPr>
        <p:txBody>
          <a:bodyPr wrap="square">
            <a:spAutoFit/>
          </a:bodyPr>
          <a:lstStyle/>
          <a:p>
            <a:pPr algn="just"/>
            <a:r>
              <a:rPr lang="pt-BR" sz="2400" dirty="0"/>
              <a:t>2.2.3 As Recomendações de Segurança Operacional (RSO) ou Ações Recomendadas (ARD) a serem estabelecidas devem possibilitar uma ação direta ou a tomada de decisões para eliminar ou mitigar os fatores contribuintes e/ou as suas possíveis consequências. </a:t>
            </a:r>
            <a:endParaRPr lang="pt-BR" sz="2400" b="1" dirty="0"/>
          </a:p>
        </p:txBody>
      </p:sp>
      <p:sp>
        <p:nvSpPr>
          <p:cNvPr id="17" name="Retângulo 16">
            <a:extLst>
              <a:ext uri="{FF2B5EF4-FFF2-40B4-BE49-F238E27FC236}">
                <a16:creationId xmlns:a16="http://schemas.microsoft.com/office/drawing/2014/main" id="{8258A8D7-62CB-4B72-BD3B-27849EBDAFED}"/>
              </a:ext>
            </a:extLst>
          </p:cNvPr>
          <p:cNvSpPr/>
          <p:nvPr/>
        </p:nvSpPr>
        <p:spPr>
          <a:xfrm>
            <a:off x="0" y="2853943"/>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NOTA: Não é propósito da investigação, a qual é baseada nos princípios SIPAER, atribuir culpa ou responsabilidade, mas tão somente utilizar tal ferramenta de modo a contribuir para a prevenção de Acidentes Aeronáuticos, de incidentes Aeronáuticos, de Incidentes de Tráfego Aéreo, bem como para a manutenção da Segurança Operacional na prestação do ANS.</a:t>
            </a:r>
            <a:endParaRPr lang="pt-BR" sz="2400" b="1" dirty="0"/>
          </a:p>
        </p:txBody>
      </p:sp>
    </p:spTree>
    <p:extLst>
      <p:ext uri="{BB962C8B-B14F-4D97-AF65-F5344CB8AC3E}">
        <p14:creationId xmlns:p14="http://schemas.microsoft.com/office/powerpoint/2010/main" val="26895395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b="1" dirty="0"/>
              <a:t>2.3 PROCESSO DE INVESTIGAÇÃO E DE APURAÇÃO </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1200329"/>
          </a:xfrm>
          <a:prstGeom prst="rect">
            <a:avLst/>
          </a:prstGeom>
          <a:solidFill>
            <a:srgbClr val="EAEFF7"/>
          </a:solidFill>
        </p:spPr>
        <p:txBody>
          <a:bodyPr wrap="square">
            <a:spAutoFit/>
          </a:bodyPr>
          <a:lstStyle/>
          <a:p>
            <a:pPr algn="just"/>
            <a:r>
              <a:rPr lang="pt-BR" sz="2400" dirty="0"/>
              <a:t>2.3.1 É fundamental determinar com a maior presteza os fatores contribuintes de toda Ocorrência de Tráfego Aéreo, de modo que seja possível adotar as medidas corretivas para prevenir a repetição de ocorrências semelhantes. Portanto, </a:t>
            </a:r>
            <a:r>
              <a:rPr lang="pt-BR" sz="2400" b="1" dirty="0"/>
              <a:t>o chefe do órgão ATS deverá:</a:t>
            </a:r>
          </a:p>
        </p:txBody>
      </p:sp>
      <p:sp>
        <p:nvSpPr>
          <p:cNvPr id="17" name="Retângulo 16">
            <a:extLst>
              <a:ext uri="{FF2B5EF4-FFF2-40B4-BE49-F238E27FC236}">
                <a16:creationId xmlns:a16="http://schemas.microsoft.com/office/drawing/2014/main" id="{8258A8D7-62CB-4B72-BD3B-27849EBDAFED}"/>
              </a:ext>
            </a:extLst>
          </p:cNvPr>
          <p:cNvSpPr/>
          <p:nvPr/>
        </p:nvSpPr>
        <p:spPr>
          <a:xfrm>
            <a:off x="0" y="2853943"/>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 providenciar a preservação de todos os dados pertinentes, imediatamente após tomar conhecimento de uma Ocorrência de Tráfego Aéreo; e</a:t>
            </a:r>
            <a:endParaRPr lang="pt-BR" sz="2400" b="1" dirty="0"/>
          </a:p>
        </p:txBody>
      </p:sp>
      <p:sp>
        <p:nvSpPr>
          <p:cNvPr id="10" name="Retângulo 9">
            <a:extLst>
              <a:ext uri="{FF2B5EF4-FFF2-40B4-BE49-F238E27FC236}">
                <a16:creationId xmlns:a16="http://schemas.microsoft.com/office/drawing/2014/main" id="{737EE02B-25A4-49A7-8A3F-BBDF78D3BA1C}"/>
              </a:ext>
            </a:extLst>
          </p:cNvPr>
          <p:cNvSpPr/>
          <p:nvPr/>
        </p:nvSpPr>
        <p:spPr>
          <a:xfrm>
            <a:off x="11965" y="3703748"/>
            <a:ext cx="12166148" cy="830997"/>
          </a:xfrm>
          <a:prstGeom prst="rect">
            <a:avLst/>
          </a:prstGeom>
          <a:solidFill>
            <a:srgbClr val="EAEFF7"/>
          </a:solidFill>
        </p:spPr>
        <p:txBody>
          <a:bodyPr wrap="square">
            <a:spAutoFit/>
          </a:bodyPr>
          <a:lstStyle/>
          <a:p>
            <a:pPr algn="just"/>
            <a:r>
              <a:rPr lang="pt-BR" sz="2400" dirty="0"/>
              <a:t>b) informar pelo meio mais rápido (telefone e e-mail) à SIPACEA no caso de indício de Incidente de Tráfego Aéreo.</a:t>
            </a:r>
          </a:p>
        </p:txBody>
      </p:sp>
      <p:sp>
        <p:nvSpPr>
          <p:cNvPr id="12" name="Retângulo 11">
            <a:extLst>
              <a:ext uri="{FF2B5EF4-FFF2-40B4-BE49-F238E27FC236}">
                <a16:creationId xmlns:a16="http://schemas.microsoft.com/office/drawing/2014/main" id="{0FAEB7DB-DB52-46FB-94A8-6BD6FC43D3D8}"/>
              </a:ext>
            </a:extLst>
          </p:cNvPr>
          <p:cNvSpPr/>
          <p:nvPr/>
        </p:nvSpPr>
        <p:spPr>
          <a:xfrm>
            <a:off x="0" y="4523717"/>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NOTA: Os Chefes de Equipe, Supervisores, ATCO ou OEA de um órgão ATS envolvidos em Ocorrência de Tráfego Aéreo são, também, responsáveis por adotar as medidas necessárias para a preservação de todos os dados e registrar os detalhes da operação realizada, para facilitar a reconstituição da ocorrência em tela e permitir a determinação de seus fatores contribuintes.</a:t>
            </a:r>
            <a:endParaRPr lang="pt-BR" sz="2400" b="1" dirty="0"/>
          </a:p>
        </p:txBody>
      </p:sp>
    </p:spTree>
    <p:extLst>
      <p:ext uri="{BB962C8B-B14F-4D97-AF65-F5344CB8AC3E}">
        <p14:creationId xmlns:p14="http://schemas.microsoft.com/office/powerpoint/2010/main" val="212431839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0"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1200329"/>
          </a:xfrm>
          <a:prstGeom prst="rect">
            <a:avLst/>
          </a:prstGeom>
          <a:solidFill>
            <a:srgbClr val="EAEFF7"/>
          </a:solidFill>
        </p:spPr>
        <p:txBody>
          <a:bodyPr wrap="square">
            <a:spAutoFit/>
          </a:bodyPr>
          <a:lstStyle/>
          <a:p>
            <a:pPr algn="just"/>
            <a:r>
              <a:rPr lang="pt-BR" sz="2400" b="1" dirty="0"/>
              <a:t>2.3.2 As tarefas de investigação têm prioridade sobre as demais atividades</a:t>
            </a:r>
            <a:r>
              <a:rPr lang="pt-BR" sz="2400" dirty="0"/>
              <a:t> dos envolvidos em um processo de investigação de acidentes/incidentes aeronáuticos ou de Incidentes de Tráfego Aéreo.</a:t>
            </a:r>
            <a:endParaRPr lang="pt-BR" sz="2400" b="1" dirty="0"/>
          </a:p>
        </p:txBody>
      </p:sp>
      <p:sp>
        <p:nvSpPr>
          <p:cNvPr id="17" name="Retângulo 16">
            <a:extLst>
              <a:ext uri="{FF2B5EF4-FFF2-40B4-BE49-F238E27FC236}">
                <a16:creationId xmlns:a16="http://schemas.microsoft.com/office/drawing/2014/main" id="{8258A8D7-62CB-4B72-BD3B-27849EBDAFED}"/>
              </a:ext>
            </a:extLst>
          </p:cNvPr>
          <p:cNvSpPr/>
          <p:nvPr/>
        </p:nvSpPr>
        <p:spPr>
          <a:xfrm>
            <a:off x="0" y="2827439"/>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2.3.3 O responsável pela investigação </a:t>
            </a:r>
            <a:r>
              <a:rPr lang="pt-BR" sz="2400" b="1" dirty="0"/>
              <a:t>(OSCEA)</a:t>
            </a:r>
            <a:r>
              <a:rPr lang="pt-BR" sz="2400" dirty="0"/>
              <a:t> e o Elemento Certificado Fator Humano Aspecto Psicológico </a:t>
            </a:r>
            <a:r>
              <a:rPr lang="pt-BR" sz="2400" b="1" dirty="0"/>
              <a:t>(EC-FHP)</a:t>
            </a:r>
            <a:r>
              <a:rPr lang="pt-BR" sz="2400" dirty="0"/>
              <a:t> </a:t>
            </a:r>
            <a:r>
              <a:rPr lang="pt-BR" sz="2400" u="sng" dirty="0"/>
              <a:t>serão</a:t>
            </a:r>
            <a:r>
              <a:rPr lang="pt-BR" sz="2400" dirty="0"/>
              <a:t> formalmente </a:t>
            </a:r>
            <a:r>
              <a:rPr lang="pt-BR" sz="2400" u="sng" dirty="0"/>
              <a:t>designados pela OPSNA</a:t>
            </a:r>
            <a:r>
              <a:rPr lang="pt-BR" sz="2400" dirty="0"/>
              <a:t>, no caso de Incidente de Tráfego Aéreo.</a:t>
            </a:r>
            <a:endParaRPr lang="pt-BR" sz="2400" b="1" dirty="0"/>
          </a:p>
        </p:txBody>
      </p:sp>
      <p:sp>
        <p:nvSpPr>
          <p:cNvPr id="10" name="Retângulo 9">
            <a:extLst>
              <a:ext uri="{FF2B5EF4-FFF2-40B4-BE49-F238E27FC236}">
                <a16:creationId xmlns:a16="http://schemas.microsoft.com/office/drawing/2014/main" id="{737EE02B-25A4-49A7-8A3F-BBDF78D3BA1C}"/>
              </a:ext>
            </a:extLst>
          </p:cNvPr>
          <p:cNvSpPr/>
          <p:nvPr/>
        </p:nvSpPr>
        <p:spPr>
          <a:xfrm>
            <a:off x="11965" y="4048308"/>
            <a:ext cx="12166148" cy="2308324"/>
          </a:xfrm>
          <a:prstGeom prst="rect">
            <a:avLst/>
          </a:prstGeom>
          <a:solidFill>
            <a:srgbClr val="EAEFF7"/>
          </a:solidFill>
        </p:spPr>
        <p:txBody>
          <a:bodyPr wrap="square">
            <a:spAutoFit/>
          </a:bodyPr>
          <a:lstStyle/>
          <a:p>
            <a:pPr algn="just"/>
            <a:r>
              <a:rPr lang="pt-BR" sz="2400" dirty="0"/>
              <a:t>2.3.4 Adicionalmente ao Investigador do Fator Humano Aspecto Psicológico, </a:t>
            </a:r>
            <a:r>
              <a:rPr lang="pt-BR" sz="2400" b="1" dirty="0"/>
              <a:t>o responsável pela investigação poderá</a:t>
            </a:r>
            <a:r>
              <a:rPr lang="pt-BR" sz="2400" dirty="0"/>
              <a:t>, </a:t>
            </a:r>
            <a:r>
              <a:rPr lang="pt-BR" sz="2400" u="sng" dirty="0"/>
              <a:t>por meio da SIPACEA</a:t>
            </a:r>
            <a:r>
              <a:rPr lang="pt-BR" sz="2400" dirty="0"/>
              <a:t> pertinente, </a:t>
            </a:r>
            <a:r>
              <a:rPr lang="pt-BR" sz="2400" u="sng" dirty="0"/>
              <a:t>no caso de Incidente de Tráfego Aéreo</a:t>
            </a:r>
            <a:r>
              <a:rPr lang="pt-BR" sz="2400" dirty="0"/>
              <a:t>, </a:t>
            </a:r>
            <a:r>
              <a:rPr lang="pt-BR" sz="2400" u="sng" dirty="0"/>
              <a:t>requisitar uma equipe de técnicos especialistas para assessorá-lo</a:t>
            </a:r>
            <a:r>
              <a:rPr lang="pt-BR" sz="2400" dirty="0"/>
              <a:t> em situações específicas das diversas áreas envolvidas, inclusive, quando necessário, médicos, especialistas em meteorologia, telecomunicações, radar, auxílios à navegação etc., para determinar todos os fatores que possam ter contribuído para o Incidente de Tráfego Aéreo. </a:t>
            </a:r>
          </a:p>
        </p:txBody>
      </p:sp>
    </p:spTree>
    <p:extLst>
      <p:ext uri="{BB962C8B-B14F-4D97-AF65-F5344CB8AC3E}">
        <p14:creationId xmlns:p14="http://schemas.microsoft.com/office/powerpoint/2010/main" val="11339994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2677656"/>
          </a:xfrm>
          <a:prstGeom prst="rect">
            <a:avLst/>
          </a:prstGeom>
          <a:solidFill>
            <a:srgbClr val="EAEFF7"/>
          </a:solidFill>
        </p:spPr>
        <p:txBody>
          <a:bodyPr wrap="square">
            <a:spAutoFit/>
          </a:bodyPr>
          <a:lstStyle/>
          <a:p>
            <a:pPr algn="just"/>
            <a:r>
              <a:rPr lang="pt-BR" sz="2400" dirty="0"/>
              <a:t>2.3.5 As organizações envolvidas e/ou detentoras de dados, documentos e/ou informações sobre as Ocorrências de Tráfego Aéreo deverão providenciar e garantir ao responsável pela investigação (OSCEA) o acesso, a obtenção e o controle irrestrito de todo material relevante, incluindo gravações de vídeo e áudio de ambiente e das câmeras de segurança, documentos, transcrições de comunicações dos órgãos ATS, de modo a possibilitar que um exame detalhado de todo material de interesse possa ser feito tempestivamente, imediatamente após tomar conhecimento da ocorrência.</a:t>
            </a:r>
            <a:endParaRPr lang="pt-BR" sz="2400" b="1" dirty="0"/>
          </a:p>
        </p:txBody>
      </p:sp>
      <p:sp>
        <p:nvSpPr>
          <p:cNvPr id="17" name="Retângulo 16">
            <a:extLst>
              <a:ext uri="{FF2B5EF4-FFF2-40B4-BE49-F238E27FC236}">
                <a16:creationId xmlns:a16="http://schemas.microsoft.com/office/drawing/2014/main" id="{8258A8D7-62CB-4B72-BD3B-27849EBDAFED}"/>
              </a:ext>
            </a:extLst>
          </p:cNvPr>
          <p:cNvSpPr/>
          <p:nvPr/>
        </p:nvSpPr>
        <p:spPr>
          <a:xfrm>
            <a:off x="0" y="4377943"/>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2.3.6 </a:t>
            </a:r>
            <a:r>
              <a:rPr lang="pt-BR" sz="2400" b="1" dirty="0"/>
              <a:t>Todos os documentos, dados e informações </a:t>
            </a:r>
            <a:r>
              <a:rPr lang="pt-BR" sz="2400" dirty="0"/>
              <a:t>referentes às investigações de Incidente de Tráfego Aéreo </a:t>
            </a:r>
            <a:r>
              <a:rPr lang="pt-BR" sz="2400" b="1" dirty="0"/>
              <a:t>deverão ter o tratamento de acesso restrito</a:t>
            </a:r>
            <a:r>
              <a:rPr lang="pt-BR" sz="2400" dirty="0"/>
              <a:t>, em conformidade com a ICA 205- 47 do COMAER.</a:t>
            </a:r>
            <a:endParaRPr lang="pt-BR" sz="2400" b="1" dirty="0"/>
          </a:p>
        </p:txBody>
      </p:sp>
    </p:spTree>
    <p:extLst>
      <p:ext uri="{BB962C8B-B14F-4D97-AF65-F5344CB8AC3E}">
        <p14:creationId xmlns:p14="http://schemas.microsoft.com/office/powerpoint/2010/main" val="90754988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1200329"/>
          </a:xfrm>
          <a:prstGeom prst="rect">
            <a:avLst/>
          </a:prstGeom>
          <a:solidFill>
            <a:srgbClr val="EAEFF7"/>
          </a:solidFill>
        </p:spPr>
        <p:txBody>
          <a:bodyPr wrap="square">
            <a:spAutoFit/>
          </a:bodyPr>
          <a:lstStyle/>
          <a:p>
            <a:pPr algn="just"/>
            <a:r>
              <a:rPr lang="pt-BR" sz="2400" dirty="0"/>
              <a:t>2.3.7 Com amparo e em conformidade com a Lei nº 12.970, de 8 de maio de 2014, </a:t>
            </a:r>
            <a:r>
              <a:rPr lang="pt-BR" sz="2400" b="1" dirty="0"/>
              <a:t>as seguintes informações</a:t>
            </a:r>
            <a:r>
              <a:rPr lang="pt-BR" sz="2400" dirty="0"/>
              <a:t> serão utilizadas somente para o propósito da investigação, </a:t>
            </a:r>
            <a:r>
              <a:rPr lang="pt-BR" sz="2400" b="1" dirty="0"/>
              <a:t>sendo proibida a sua divulgação</a:t>
            </a:r>
            <a:r>
              <a:rPr lang="pt-BR" sz="2400" dirty="0"/>
              <a:t> total ou parcial:</a:t>
            </a:r>
            <a:endParaRPr lang="pt-BR" sz="2400" b="1" dirty="0"/>
          </a:p>
        </p:txBody>
      </p:sp>
      <p:sp>
        <p:nvSpPr>
          <p:cNvPr id="17" name="Retângulo 16">
            <a:extLst>
              <a:ext uri="{FF2B5EF4-FFF2-40B4-BE49-F238E27FC236}">
                <a16:creationId xmlns:a16="http://schemas.microsoft.com/office/drawing/2014/main" id="{8258A8D7-62CB-4B72-BD3B-27849EBDAFED}"/>
              </a:ext>
            </a:extLst>
          </p:cNvPr>
          <p:cNvSpPr/>
          <p:nvPr/>
        </p:nvSpPr>
        <p:spPr>
          <a:xfrm>
            <a:off x="0" y="2840691"/>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a) todas as comunicações entre as pessoas envolvidas; </a:t>
            </a:r>
            <a:endParaRPr lang="pt-BR" sz="2400" b="1" dirty="0"/>
          </a:p>
        </p:txBody>
      </p:sp>
      <p:sp>
        <p:nvSpPr>
          <p:cNvPr id="10" name="Retângulo 9">
            <a:extLst>
              <a:ext uri="{FF2B5EF4-FFF2-40B4-BE49-F238E27FC236}">
                <a16:creationId xmlns:a16="http://schemas.microsoft.com/office/drawing/2014/main" id="{737EE02B-25A4-49A7-8A3F-BBDF78D3BA1C}"/>
              </a:ext>
            </a:extLst>
          </p:cNvPr>
          <p:cNvSpPr/>
          <p:nvPr/>
        </p:nvSpPr>
        <p:spPr>
          <a:xfrm>
            <a:off x="11965" y="3319435"/>
            <a:ext cx="12166148" cy="461665"/>
          </a:xfrm>
          <a:prstGeom prst="rect">
            <a:avLst/>
          </a:prstGeom>
          <a:solidFill>
            <a:srgbClr val="EAEFF7"/>
          </a:solidFill>
        </p:spPr>
        <p:txBody>
          <a:bodyPr wrap="square">
            <a:spAutoFit/>
          </a:bodyPr>
          <a:lstStyle/>
          <a:p>
            <a:pPr algn="just"/>
            <a:r>
              <a:rPr lang="pt-BR" sz="2400" dirty="0"/>
              <a:t>b) informações de ordem médica, psicológica e/ou privada referentes às pessoas envolvidas; e</a:t>
            </a:r>
          </a:p>
        </p:txBody>
      </p:sp>
      <p:sp>
        <p:nvSpPr>
          <p:cNvPr id="12" name="Retângulo 11">
            <a:extLst>
              <a:ext uri="{FF2B5EF4-FFF2-40B4-BE49-F238E27FC236}">
                <a16:creationId xmlns:a16="http://schemas.microsoft.com/office/drawing/2014/main" id="{E35818FB-B31B-4212-9559-9B4A70C3C77F}"/>
              </a:ext>
            </a:extLst>
          </p:cNvPr>
          <p:cNvSpPr/>
          <p:nvPr/>
        </p:nvSpPr>
        <p:spPr>
          <a:xfrm>
            <a:off x="0" y="3794848"/>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c) opiniões expressas na análise das informações, incluindo as gravações registradas pelos Órgãos do Serviço de Tráfego Aéreo (áudio e transcrição das gravações do SFA e SMA e dos dados de </a:t>
            </a:r>
            <a:r>
              <a:rPr lang="pt-BR" sz="2400" dirty="0" err="1"/>
              <a:t>revisualização</a:t>
            </a:r>
            <a:r>
              <a:rPr lang="pt-BR" sz="2400" dirty="0"/>
              <a:t> dos sistemas de vigilância).</a:t>
            </a:r>
            <a:endParaRPr lang="pt-BR" sz="2400" b="1" dirty="0"/>
          </a:p>
        </p:txBody>
      </p:sp>
    </p:spTree>
    <p:extLst>
      <p:ext uri="{BB962C8B-B14F-4D97-AF65-F5344CB8AC3E}">
        <p14:creationId xmlns:p14="http://schemas.microsoft.com/office/powerpoint/2010/main" val="39081894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0"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2677656"/>
          </a:xfrm>
          <a:prstGeom prst="rect">
            <a:avLst/>
          </a:prstGeom>
          <a:solidFill>
            <a:srgbClr val="EAEFF7"/>
          </a:solidFill>
        </p:spPr>
        <p:txBody>
          <a:bodyPr wrap="square">
            <a:spAutoFit/>
          </a:bodyPr>
          <a:lstStyle/>
          <a:p>
            <a:pPr algn="just"/>
            <a:r>
              <a:rPr lang="pt-BR" sz="2400" dirty="0"/>
              <a:t>2.3.8 Os profissionais dos órgãos envolvidos em uma ocorrência são responsáveis, em cada nível da sua organização, por assegurar que sejam preservados todos os registros de interesse, quer sejam físicos ou digitais, tais como as Fichas de Progressão de Voo (FPV), o Livro de Registro de Ocorrências (LRO), o Livro de Registro de Comunicações (LRC), as mensagens ATS, as mensagens MET e as gravações do SMA, do SFA, dos sistemas de Vigilância ATS, dos sistemas de Vigilância Visual, do sistema de câmeras de vigilância e outras gravações e/ou dados que sejam de interesse para o esclarecimento das ocorrências de tráfego aéreo.</a:t>
            </a:r>
            <a:endParaRPr lang="pt-BR" sz="2400" b="1" dirty="0"/>
          </a:p>
        </p:txBody>
      </p:sp>
      <p:sp>
        <p:nvSpPr>
          <p:cNvPr id="12" name="Retângulo 11">
            <a:extLst>
              <a:ext uri="{FF2B5EF4-FFF2-40B4-BE49-F238E27FC236}">
                <a16:creationId xmlns:a16="http://schemas.microsoft.com/office/drawing/2014/main" id="{E35818FB-B31B-4212-9559-9B4A70C3C77F}"/>
              </a:ext>
            </a:extLst>
          </p:cNvPr>
          <p:cNvSpPr/>
          <p:nvPr/>
        </p:nvSpPr>
        <p:spPr>
          <a:xfrm>
            <a:off x="0" y="4391200"/>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2.3.9 Se no decorrer do processo de investigação ou apuração for verificado um elevado potencial de severidade e/ou de recorrência, o estabelecimento e a divulgação de medidas identificadas como necessárias e de aplicação imediata serão feitos no menor prazo possível, tendo em vista a adoção de medidas oportunas de prevenção.</a:t>
            </a:r>
            <a:endParaRPr lang="pt-BR" sz="2400" b="1" dirty="0"/>
          </a:p>
        </p:txBody>
      </p:sp>
    </p:spTree>
    <p:extLst>
      <p:ext uri="{BB962C8B-B14F-4D97-AF65-F5344CB8AC3E}">
        <p14:creationId xmlns:p14="http://schemas.microsoft.com/office/powerpoint/2010/main" val="30279957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461665"/>
          </a:xfrm>
          <a:prstGeom prst="rect">
            <a:avLst/>
          </a:prstGeom>
          <a:solidFill>
            <a:srgbClr val="EAEFF7"/>
          </a:solidFill>
        </p:spPr>
        <p:txBody>
          <a:bodyPr wrap="square">
            <a:spAutoFit/>
          </a:bodyPr>
          <a:lstStyle/>
          <a:p>
            <a:pPr algn="just"/>
            <a:r>
              <a:rPr lang="pt-BR" sz="2400" dirty="0"/>
              <a:t>2.3.10 CLASSIFICAÇÃO DAS OCORRÊNCIAS DE TRÁFEGO AÉREO </a:t>
            </a:r>
            <a:endParaRPr lang="pt-BR" sz="2400" b="1" dirty="0"/>
          </a:p>
        </p:txBody>
      </p:sp>
      <p:sp>
        <p:nvSpPr>
          <p:cNvPr id="12" name="Retângulo 11">
            <a:extLst>
              <a:ext uri="{FF2B5EF4-FFF2-40B4-BE49-F238E27FC236}">
                <a16:creationId xmlns:a16="http://schemas.microsoft.com/office/drawing/2014/main" id="{E35818FB-B31B-4212-9559-9B4A70C3C77F}"/>
              </a:ext>
            </a:extLst>
          </p:cNvPr>
          <p:cNvSpPr/>
          <p:nvPr/>
        </p:nvSpPr>
        <p:spPr>
          <a:xfrm>
            <a:off x="0" y="2164836"/>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2.3.10.1 Em função do comprometimento da segurança operacional, uma Ocorrência de Tráfego Aéreo deverá ser classificada conforme os parâmetros a seguir:</a:t>
            </a:r>
            <a:endParaRPr lang="pt-BR" sz="2400" b="1" dirty="0"/>
          </a:p>
        </p:txBody>
      </p:sp>
      <p:sp>
        <p:nvSpPr>
          <p:cNvPr id="9" name="Retângulo 8">
            <a:extLst>
              <a:ext uri="{FF2B5EF4-FFF2-40B4-BE49-F238E27FC236}">
                <a16:creationId xmlns:a16="http://schemas.microsoft.com/office/drawing/2014/main" id="{55D1F6E3-4A09-4D9D-B818-B52CA1E6EF77}"/>
              </a:ext>
            </a:extLst>
          </p:cNvPr>
          <p:cNvSpPr/>
          <p:nvPr/>
        </p:nvSpPr>
        <p:spPr>
          <a:xfrm>
            <a:off x="11965" y="3001384"/>
            <a:ext cx="12166148" cy="1200329"/>
          </a:xfrm>
          <a:prstGeom prst="rect">
            <a:avLst/>
          </a:prstGeom>
          <a:solidFill>
            <a:srgbClr val="EAEFF7"/>
          </a:solidFill>
        </p:spPr>
        <p:txBody>
          <a:bodyPr wrap="square">
            <a:spAutoFit/>
          </a:bodyPr>
          <a:lstStyle/>
          <a:p>
            <a:pPr algn="just"/>
            <a:r>
              <a:rPr lang="pt-BR" sz="2400" dirty="0"/>
              <a:t>a) </a:t>
            </a:r>
            <a:r>
              <a:rPr lang="pt-BR" sz="2400" b="1" dirty="0"/>
              <a:t>Incidente de Tráfego Aéreo de Risco Crítico</a:t>
            </a:r>
            <a:r>
              <a:rPr lang="pt-BR" sz="2400" dirty="0"/>
              <a:t>. Condição na qual não ocorreu um acidente devido ao acaso ou a uma ação evasiva e que as distâncias (horizontal e vertical) entre as aeronaves tenham sido, respectivamente, igual ou inferior a 0,5 NM e 500 pés;</a:t>
            </a:r>
          </a:p>
        </p:txBody>
      </p:sp>
      <p:sp>
        <p:nvSpPr>
          <p:cNvPr id="10" name="Retângulo 9">
            <a:extLst>
              <a:ext uri="{FF2B5EF4-FFF2-40B4-BE49-F238E27FC236}">
                <a16:creationId xmlns:a16="http://schemas.microsoft.com/office/drawing/2014/main" id="{348F3939-5F99-4A7C-A8EE-AF17DECB4E83}"/>
              </a:ext>
            </a:extLst>
          </p:cNvPr>
          <p:cNvSpPr/>
          <p:nvPr/>
        </p:nvSpPr>
        <p:spPr>
          <a:xfrm>
            <a:off x="0" y="4205667"/>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NOTA 1: Quando uma Ocorrência de Tráfego Aéreo for classificada como Incidente de Tráfego Aéreo e não se enquadrar na condição acima, o reporte de quase colisão, efetuado por um dos pilotos envolvidos, após análise dos dados disponíveis, poderá levar o incidente à classificação de Risco Crítico.</a:t>
            </a:r>
            <a:endParaRPr lang="pt-BR" sz="2400" b="1" dirty="0"/>
          </a:p>
        </p:txBody>
      </p:sp>
      <p:sp>
        <p:nvSpPr>
          <p:cNvPr id="13" name="Retângulo 12">
            <a:extLst>
              <a:ext uri="{FF2B5EF4-FFF2-40B4-BE49-F238E27FC236}">
                <a16:creationId xmlns:a16="http://schemas.microsoft.com/office/drawing/2014/main" id="{24AF13A7-5C3F-4933-B882-4B7DB70FDED6}"/>
              </a:ext>
            </a:extLst>
          </p:cNvPr>
          <p:cNvSpPr/>
          <p:nvPr/>
        </p:nvSpPr>
        <p:spPr>
          <a:xfrm>
            <a:off x="11965" y="5718079"/>
            <a:ext cx="12166148" cy="830997"/>
          </a:xfrm>
          <a:prstGeom prst="rect">
            <a:avLst/>
          </a:prstGeom>
          <a:solidFill>
            <a:srgbClr val="EAEFF7"/>
          </a:solidFill>
        </p:spPr>
        <p:txBody>
          <a:bodyPr wrap="square">
            <a:spAutoFit/>
          </a:bodyPr>
          <a:lstStyle/>
          <a:p>
            <a:pPr algn="just"/>
            <a:r>
              <a:rPr lang="pt-BR" sz="2400" dirty="0"/>
              <a:t>NOTA 2: O Incidente de Tráfego Aéreo de Risco Crítico é definido em norma do CENIPA como Incidente Aeronáutico Grave. </a:t>
            </a:r>
          </a:p>
        </p:txBody>
      </p:sp>
    </p:spTree>
    <p:extLst>
      <p:ext uri="{BB962C8B-B14F-4D97-AF65-F5344CB8AC3E}">
        <p14:creationId xmlns:p14="http://schemas.microsoft.com/office/powerpoint/2010/main" val="22352706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2" grpId="0" animBg="1"/>
      <p:bldP spid="9" grpId="0" animBg="1"/>
      <p:bldP spid="10"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461665"/>
          </a:xfrm>
          <a:prstGeom prst="rect">
            <a:avLst/>
          </a:prstGeom>
          <a:solidFill>
            <a:srgbClr val="EAEFF7"/>
          </a:solidFill>
        </p:spPr>
        <p:txBody>
          <a:bodyPr wrap="square">
            <a:spAutoFit/>
          </a:bodyPr>
          <a:lstStyle/>
          <a:p>
            <a:pPr algn="just"/>
            <a:r>
              <a:rPr lang="pt-BR" sz="2400" dirty="0"/>
              <a:t>2.3.10 CLASSIFICAÇÃO DAS OCORRÊNCIAS DE TRÁFEGO AÉREO (cont...) </a:t>
            </a:r>
            <a:endParaRPr lang="pt-BR" sz="2400" b="1" dirty="0"/>
          </a:p>
        </p:txBody>
      </p:sp>
      <p:sp>
        <p:nvSpPr>
          <p:cNvPr id="12" name="Retângulo 11">
            <a:extLst>
              <a:ext uri="{FF2B5EF4-FFF2-40B4-BE49-F238E27FC236}">
                <a16:creationId xmlns:a16="http://schemas.microsoft.com/office/drawing/2014/main" id="{E35818FB-B31B-4212-9559-9B4A70C3C77F}"/>
              </a:ext>
            </a:extLst>
          </p:cNvPr>
          <p:cNvSpPr/>
          <p:nvPr/>
        </p:nvSpPr>
        <p:spPr>
          <a:xfrm>
            <a:off x="0" y="2164836"/>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2.3.10.1 Em função do comprometimento da segurança operacional, uma Ocorrência de Tráfego Aéreo deverá ser classificada conforme os parâmetros a seguir: (cont...)</a:t>
            </a:r>
            <a:endParaRPr lang="pt-BR" sz="2400" b="1" dirty="0"/>
          </a:p>
        </p:txBody>
      </p:sp>
      <p:sp>
        <p:nvSpPr>
          <p:cNvPr id="9" name="Retângulo 8">
            <a:extLst>
              <a:ext uri="{FF2B5EF4-FFF2-40B4-BE49-F238E27FC236}">
                <a16:creationId xmlns:a16="http://schemas.microsoft.com/office/drawing/2014/main" id="{55D1F6E3-4A09-4D9D-B818-B52CA1E6EF77}"/>
              </a:ext>
            </a:extLst>
          </p:cNvPr>
          <p:cNvSpPr/>
          <p:nvPr/>
        </p:nvSpPr>
        <p:spPr>
          <a:xfrm>
            <a:off x="11965" y="3001384"/>
            <a:ext cx="12166148" cy="1200329"/>
          </a:xfrm>
          <a:prstGeom prst="rect">
            <a:avLst/>
          </a:prstGeom>
          <a:solidFill>
            <a:srgbClr val="EAEFF7"/>
          </a:solidFill>
        </p:spPr>
        <p:txBody>
          <a:bodyPr wrap="square">
            <a:spAutoFit/>
          </a:bodyPr>
          <a:lstStyle/>
          <a:p>
            <a:pPr algn="just"/>
            <a:r>
              <a:rPr lang="pt-BR" sz="2400" dirty="0"/>
              <a:t>b) </a:t>
            </a:r>
            <a:r>
              <a:rPr lang="pt-BR" sz="2400" b="1" dirty="0"/>
              <a:t>Incidente de Tráfego Aéreo de Risco Potencial</a:t>
            </a:r>
            <a:r>
              <a:rPr lang="pt-BR" sz="2400" dirty="0"/>
              <a:t>. Condição na qual a proximidade entre aeronaves, ou entre aeronaves e obstáculos, tenha resultado em separação menor que o mínimo estabelecido pelas normas vigentes sem, contudo, atingir a condição de risco crítico;</a:t>
            </a:r>
          </a:p>
        </p:txBody>
      </p:sp>
      <p:sp>
        <p:nvSpPr>
          <p:cNvPr id="10" name="Retângulo 9">
            <a:extLst>
              <a:ext uri="{FF2B5EF4-FFF2-40B4-BE49-F238E27FC236}">
                <a16:creationId xmlns:a16="http://schemas.microsoft.com/office/drawing/2014/main" id="{348F3939-5F99-4A7C-A8EE-AF17DECB4E83}"/>
              </a:ext>
            </a:extLst>
          </p:cNvPr>
          <p:cNvSpPr/>
          <p:nvPr/>
        </p:nvSpPr>
        <p:spPr>
          <a:xfrm>
            <a:off x="0" y="4205667"/>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NOTA: Quando as informações disponíveis não permitirem a determinação do nível de comprometimento da segurança dos tráfegos envolvidos em uma ocorrência, este será classificado como Risco Potencial.</a:t>
            </a:r>
            <a:endParaRPr lang="pt-BR" sz="2400" b="1" dirty="0"/>
          </a:p>
        </p:txBody>
      </p:sp>
      <p:sp>
        <p:nvSpPr>
          <p:cNvPr id="13" name="Retângulo 12">
            <a:extLst>
              <a:ext uri="{FF2B5EF4-FFF2-40B4-BE49-F238E27FC236}">
                <a16:creationId xmlns:a16="http://schemas.microsoft.com/office/drawing/2014/main" id="{24AF13A7-5C3F-4933-B882-4B7DB70FDED6}"/>
              </a:ext>
            </a:extLst>
          </p:cNvPr>
          <p:cNvSpPr/>
          <p:nvPr/>
        </p:nvSpPr>
        <p:spPr>
          <a:xfrm>
            <a:off x="11965" y="5413276"/>
            <a:ext cx="12166148" cy="1200329"/>
          </a:xfrm>
          <a:prstGeom prst="rect">
            <a:avLst/>
          </a:prstGeom>
          <a:solidFill>
            <a:srgbClr val="EAEFF7"/>
          </a:solidFill>
        </p:spPr>
        <p:txBody>
          <a:bodyPr wrap="square">
            <a:spAutoFit/>
          </a:bodyPr>
          <a:lstStyle/>
          <a:p>
            <a:pPr algn="just"/>
            <a:r>
              <a:rPr lang="pt-BR" sz="2400" dirty="0"/>
              <a:t>c) </a:t>
            </a:r>
            <a:r>
              <a:rPr lang="pt-BR" sz="2400" b="1" dirty="0"/>
              <a:t>Ocorrência ATS</a:t>
            </a:r>
            <a:r>
              <a:rPr lang="pt-BR" sz="2400" dirty="0"/>
              <a:t>. Condição na qual foi verificada uma anormalidade na prestação do ATS, porém as circunstâncias e os parâmetros observados não chegaram a configurar Incidente de Tráfego Aéreo.</a:t>
            </a:r>
          </a:p>
        </p:txBody>
      </p:sp>
    </p:spTree>
    <p:extLst>
      <p:ext uri="{BB962C8B-B14F-4D97-AF65-F5344CB8AC3E}">
        <p14:creationId xmlns:p14="http://schemas.microsoft.com/office/powerpoint/2010/main" val="261533651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P spid="10"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461665"/>
          </a:xfrm>
          <a:prstGeom prst="rect">
            <a:avLst/>
          </a:prstGeom>
          <a:solidFill>
            <a:srgbClr val="EAEFF7"/>
          </a:solidFill>
        </p:spPr>
        <p:txBody>
          <a:bodyPr wrap="square">
            <a:spAutoFit/>
          </a:bodyPr>
          <a:lstStyle/>
          <a:p>
            <a:pPr algn="just"/>
            <a:r>
              <a:rPr lang="pt-BR" sz="2400" dirty="0"/>
              <a:t>2.3.11 PROCESSAMENTO DAS OCORRÊNCIAS DE TRÁFEGO AÉREO </a:t>
            </a:r>
            <a:endParaRPr lang="pt-BR" sz="2400" b="1" dirty="0"/>
          </a:p>
        </p:txBody>
      </p:sp>
      <p:sp>
        <p:nvSpPr>
          <p:cNvPr id="12" name="Retângulo 11">
            <a:extLst>
              <a:ext uri="{FF2B5EF4-FFF2-40B4-BE49-F238E27FC236}">
                <a16:creationId xmlns:a16="http://schemas.microsoft.com/office/drawing/2014/main" id="{E35818FB-B31B-4212-9559-9B4A70C3C77F}"/>
              </a:ext>
            </a:extLst>
          </p:cNvPr>
          <p:cNvSpPr/>
          <p:nvPr/>
        </p:nvSpPr>
        <p:spPr>
          <a:xfrm>
            <a:off x="0" y="2164836"/>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2.3.11.1 As comunicações das Ocorrências de Tráfego Aéreo, com origem no PSNA, deverão ser registradas no LRO e inseridas no SIGCEA por meio de FNO (Anexo E), conforme subitem 2.1.1 .</a:t>
            </a:r>
            <a:endParaRPr lang="pt-BR" sz="2400" b="1" dirty="0"/>
          </a:p>
        </p:txBody>
      </p:sp>
      <p:sp>
        <p:nvSpPr>
          <p:cNvPr id="9" name="Retângulo 8">
            <a:extLst>
              <a:ext uri="{FF2B5EF4-FFF2-40B4-BE49-F238E27FC236}">
                <a16:creationId xmlns:a16="http://schemas.microsoft.com/office/drawing/2014/main" id="{55D1F6E3-4A09-4D9D-B818-B52CA1E6EF77}"/>
              </a:ext>
            </a:extLst>
          </p:cNvPr>
          <p:cNvSpPr/>
          <p:nvPr/>
        </p:nvSpPr>
        <p:spPr>
          <a:xfrm>
            <a:off x="11965" y="3001384"/>
            <a:ext cx="12166148" cy="1200329"/>
          </a:xfrm>
          <a:prstGeom prst="rect">
            <a:avLst/>
          </a:prstGeom>
          <a:solidFill>
            <a:srgbClr val="EAEFF7"/>
          </a:solidFill>
        </p:spPr>
        <p:txBody>
          <a:bodyPr wrap="square">
            <a:spAutoFit/>
          </a:bodyPr>
          <a:lstStyle/>
          <a:p>
            <a:pPr algn="just"/>
            <a:r>
              <a:rPr lang="pt-BR" sz="2400" dirty="0"/>
              <a:t>2.3.11.2 As comunicações das Ocorrências de Tráfego Aéreo realizadas por meio de RELPREV, e-mail, RCSV, SAC, ofício, carta etc., recebidos por qualquer Elo SEGCEA, deverão ser inseridas no SIGCEA, indicando o PSNA pertinente, responsável pelo processamento da ocorrência.</a:t>
            </a:r>
          </a:p>
        </p:txBody>
      </p:sp>
      <p:sp>
        <p:nvSpPr>
          <p:cNvPr id="10" name="Retângulo 9">
            <a:extLst>
              <a:ext uri="{FF2B5EF4-FFF2-40B4-BE49-F238E27FC236}">
                <a16:creationId xmlns:a16="http://schemas.microsoft.com/office/drawing/2014/main" id="{348F3939-5F99-4A7C-A8EE-AF17DECB4E83}"/>
              </a:ext>
            </a:extLst>
          </p:cNvPr>
          <p:cNvSpPr/>
          <p:nvPr/>
        </p:nvSpPr>
        <p:spPr>
          <a:xfrm>
            <a:off x="0" y="4205667"/>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2.3.11.3 As Ocorrências de Tráfego Aéreo, </a:t>
            </a:r>
            <a:r>
              <a:rPr lang="pt-BR" sz="2400" u="sng" dirty="0"/>
              <a:t>sem indício de Incidente </a:t>
            </a:r>
            <a:r>
              <a:rPr lang="pt-BR" sz="2400" dirty="0"/>
              <a:t>de Tráfego Aéreo, </a:t>
            </a:r>
            <a:r>
              <a:rPr lang="pt-BR" sz="2400" b="1" dirty="0"/>
              <a:t>deverão ser notificadas</a:t>
            </a:r>
            <a:r>
              <a:rPr lang="pt-BR" sz="2400" dirty="0"/>
              <a:t> por meio da FNO e registradas </a:t>
            </a:r>
            <a:r>
              <a:rPr lang="pt-BR" sz="2400" b="1" dirty="0"/>
              <a:t>no SIGCEA em até 3 (três) dias úteis</a:t>
            </a:r>
            <a:r>
              <a:rPr lang="pt-BR" sz="2400" dirty="0"/>
              <a:t>, a contar da data da ocorrência.</a:t>
            </a:r>
            <a:endParaRPr lang="pt-BR" sz="2400" b="1" dirty="0"/>
          </a:p>
        </p:txBody>
      </p:sp>
      <p:sp>
        <p:nvSpPr>
          <p:cNvPr id="13" name="Retângulo 12">
            <a:extLst>
              <a:ext uri="{FF2B5EF4-FFF2-40B4-BE49-F238E27FC236}">
                <a16:creationId xmlns:a16="http://schemas.microsoft.com/office/drawing/2014/main" id="{24AF13A7-5C3F-4933-B882-4B7DB70FDED6}"/>
              </a:ext>
            </a:extLst>
          </p:cNvPr>
          <p:cNvSpPr/>
          <p:nvPr/>
        </p:nvSpPr>
        <p:spPr>
          <a:xfrm>
            <a:off x="11965" y="5413276"/>
            <a:ext cx="12166148" cy="1200329"/>
          </a:xfrm>
          <a:prstGeom prst="rect">
            <a:avLst/>
          </a:prstGeom>
          <a:solidFill>
            <a:srgbClr val="EAEFF7"/>
          </a:solidFill>
        </p:spPr>
        <p:txBody>
          <a:bodyPr wrap="square">
            <a:spAutoFit/>
          </a:bodyPr>
          <a:lstStyle/>
          <a:p>
            <a:pPr algn="just"/>
            <a:r>
              <a:rPr lang="pt-BR" sz="2400" dirty="0"/>
              <a:t>2.3.11.4 As Ocorrências de Tráfego Aéreo, </a:t>
            </a:r>
            <a:r>
              <a:rPr lang="pt-BR" sz="2400" u="sng" dirty="0"/>
              <a:t>com indício de Incidente </a:t>
            </a:r>
            <a:r>
              <a:rPr lang="pt-BR" sz="2400" dirty="0"/>
              <a:t>de Tráfego Aéreo, </a:t>
            </a:r>
            <a:r>
              <a:rPr lang="pt-BR" sz="2400" b="1" dirty="0"/>
              <a:t>deverão ser comunicadas imediatamente</a:t>
            </a:r>
            <a:r>
              <a:rPr lang="pt-BR" sz="2400" dirty="0"/>
              <a:t>, pelo meio mais rápido, </a:t>
            </a:r>
            <a:r>
              <a:rPr lang="pt-BR" sz="2400" b="1" dirty="0"/>
              <a:t>à SIPACEA</a:t>
            </a:r>
            <a:r>
              <a:rPr lang="pt-BR" sz="2400" dirty="0"/>
              <a:t> da área de jurisdição e registradas, por meio da FNO, no SIGCEA.</a:t>
            </a:r>
          </a:p>
        </p:txBody>
      </p:sp>
      <p:sp>
        <p:nvSpPr>
          <p:cNvPr id="2" name="Retângulo 1">
            <a:extLst>
              <a:ext uri="{FF2B5EF4-FFF2-40B4-BE49-F238E27FC236}">
                <a16:creationId xmlns:a16="http://schemas.microsoft.com/office/drawing/2014/main" id="{AE656717-77B2-44C2-A9EA-20788234E4E3}"/>
              </a:ext>
            </a:extLst>
          </p:cNvPr>
          <p:cNvSpPr/>
          <p:nvPr/>
        </p:nvSpPr>
        <p:spPr>
          <a:xfrm>
            <a:off x="8305800" y="1312399"/>
            <a:ext cx="3860347" cy="35773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Ver itens 2.1.1, 2.1.8 e 2.3.14</a:t>
            </a:r>
          </a:p>
        </p:txBody>
      </p:sp>
      <p:sp>
        <p:nvSpPr>
          <p:cNvPr id="4" name="Seta: para Baixo 3">
            <a:extLst>
              <a:ext uri="{FF2B5EF4-FFF2-40B4-BE49-F238E27FC236}">
                <a16:creationId xmlns:a16="http://schemas.microsoft.com/office/drawing/2014/main" id="{1C5C8DD4-92AB-45C9-9759-0E42CA698D75}"/>
              </a:ext>
            </a:extLst>
          </p:cNvPr>
          <p:cNvSpPr/>
          <p:nvPr/>
        </p:nvSpPr>
        <p:spPr>
          <a:xfrm>
            <a:off x="8851900" y="1657437"/>
            <a:ext cx="203200" cy="449319"/>
          </a:xfrm>
          <a:prstGeom prst="down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0694062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2" grpId="0" animBg="1"/>
      <p:bldP spid="9" grpId="0" animBg="1"/>
      <p:bldP spid="10" grpId="0" animBg="1"/>
      <p:bldP spid="13" grpId="0" animBg="1"/>
      <p:bldP spid="2"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461665"/>
          </a:xfrm>
          <a:prstGeom prst="rect">
            <a:avLst/>
          </a:prstGeom>
          <a:solidFill>
            <a:srgbClr val="EAEFF7"/>
          </a:solidFill>
        </p:spPr>
        <p:txBody>
          <a:bodyPr wrap="square">
            <a:spAutoFit/>
          </a:bodyPr>
          <a:lstStyle/>
          <a:p>
            <a:pPr algn="just"/>
            <a:r>
              <a:rPr lang="pt-BR" sz="2400" dirty="0"/>
              <a:t>2.3.11 PROCESSAMENTO DAS OCORRÊNCIAS DE TRÁFEGO AÉREO (cont...)</a:t>
            </a:r>
            <a:endParaRPr lang="pt-BR" sz="2400" b="1" dirty="0"/>
          </a:p>
        </p:txBody>
      </p:sp>
      <p:sp>
        <p:nvSpPr>
          <p:cNvPr id="12" name="Retângulo 11">
            <a:extLst>
              <a:ext uri="{FF2B5EF4-FFF2-40B4-BE49-F238E27FC236}">
                <a16:creationId xmlns:a16="http://schemas.microsoft.com/office/drawing/2014/main" id="{E35818FB-B31B-4212-9559-9B4A70C3C77F}"/>
              </a:ext>
            </a:extLst>
          </p:cNvPr>
          <p:cNvSpPr/>
          <p:nvPr/>
        </p:nvSpPr>
        <p:spPr>
          <a:xfrm>
            <a:off x="0" y="2164836"/>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2.3.11.5 Nos casos de Ocorrências de Tráfego Aéreo </a:t>
            </a:r>
            <a:r>
              <a:rPr lang="pt-BR" sz="2400" u="sng" dirty="0"/>
              <a:t>com indício </a:t>
            </a:r>
            <a:r>
              <a:rPr lang="pt-BR" sz="2400" dirty="0"/>
              <a:t>de Incidente de Tráfego Aéreo, </a:t>
            </a:r>
            <a:r>
              <a:rPr lang="pt-BR" sz="2400" u="sng" dirty="0"/>
              <a:t>a Documentação Preliminar deverá ser enviada à SIPACEA em até 3 (três) dias úteis</a:t>
            </a:r>
            <a:r>
              <a:rPr lang="pt-BR" sz="2400" dirty="0"/>
              <a:t>, a contar da data em que o PSNA tomou conhecimento da ocorrência.</a:t>
            </a:r>
            <a:endParaRPr lang="pt-BR" sz="2400" b="1" dirty="0"/>
          </a:p>
        </p:txBody>
      </p:sp>
      <p:sp>
        <p:nvSpPr>
          <p:cNvPr id="9" name="Retângulo 8">
            <a:extLst>
              <a:ext uri="{FF2B5EF4-FFF2-40B4-BE49-F238E27FC236}">
                <a16:creationId xmlns:a16="http://schemas.microsoft.com/office/drawing/2014/main" id="{55D1F6E3-4A09-4D9D-B818-B52CA1E6EF77}"/>
              </a:ext>
            </a:extLst>
          </p:cNvPr>
          <p:cNvSpPr/>
          <p:nvPr/>
        </p:nvSpPr>
        <p:spPr>
          <a:xfrm>
            <a:off x="-1" y="3374103"/>
            <a:ext cx="12166148" cy="1200329"/>
          </a:xfrm>
          <a:prstGeom prst="rect">
            <a:avLst/>
          </a:prstGeom>
          <a:solidFill>
            <a:srgbClr val="EAEFF7"/>
          </a:solidFill>
        </p:spPr>
        <p:txBody>
          <a:bodyPr wrap="square">
            <a:spAutoFit/>
          </a:bodyPr>
          <a:lstStyle/>
          <a:p>
            <a:pPr algn="just"/>
            <a:r>
              <a:rPr lang="pt-BR" sz="2400" dirty="0"/>
              <a:t>2.3.11.6 </a:t>
            </a:r>
            <a:r>
              <a:rPr lang="pt-BR" sz="2400" u="sng" dirty="0"/>
              <a:t>A SIPACEA</a:t>
            </a:r>
            <a:r>
              <a:rPr lang="pt-BR" sz="2400" dirty="0"/>
              <a:t>, após receber a Documentação Preliminar, </a:t>
            </a:r>
            <a:r>
              <a:rPr lang="pt-BR" sz="2400" u="sng" dirty="0"/>
              <a:t>terá o prazo máximo de 3 (três) dias úteis para análise da ocorrência e sua classificação ou não como Incidente</a:t>
            </a:r>
            <a:r>
              <a:rPr lang="pt-BR" sz="2400" dirty="0"/>
              <a:t> de Tráfego Aéreo e emitir resposta ao PSNA.</a:t>
            </a:r>
          </a:p>
        </p:txBody>
      </p:sp>
      <p:sp>
        <p:nvSpPr>
          <p:cNvPr id="10" name="Retângulo 9">
            <a:extLst>
              <a:ext uri="{FF2B5EF4-FFF2-40B4-BE49-F238E27FC236}">
                <a16:creationId xmlns:a16="http://schemas.microsoft.com/office/drawing/2014/main" id="{348F3939-5F99-4A7C-A8EE-AF17DECB4E83}"/>
              </a:ext>
            </a:extLst>
          </p:cNvPr>
          <p:cNvSpPr/>
          <p:nvPr/>
        </p:nvSpPr>
        <p:spPr>
          <a:xfrm>
            <a:off x="-11966" y="4578386"/>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2.3.11.7 As Ocorrências de Tráfego Aéreo, classificadas como Ocorrências ATS, devem ser apuradas com um nível de detalhamento compatível com a complexidade da ocorrência e do órgão ATS provedor do serviço, como forma de identificar as causas e estabelecer as ações preventivas e/ou corretivas, visando evitar a sua recorrência.</a:t>
            </a:r>
            <a:endParaRPr lang="pt-BR" sz="2400" b="1" dirty="0"/>
          </a:p>
        </p:txBody>
      </p:sp>
    </p:spTree>
    <p:extLst>
      <p:ext uri="{BB962C8B-B14F-4D97-AF65-F5344CB8AC3E}">
        <p14:creationId xmlns:p14="http://schemas.microsoft.com/office/powerpoint/2010/main" val="39545059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461665"/>
          </a:xfrm>
          <a:prstGeom prst="rect">
            <a:avLst/>
          </a:prstGeom>
          <a:solidFill>
            <a:srgbClr val="EAEFF7"/>
          </a:solidFill>
        </p:spPr>
        <p:txBody>
          <a:bodyPr wrap="square">
            <a:spAutoFit/>
          </a:bodyPr>
          <a:lstStyle/>
          <a:p>
            <a:pPr algn="just"/>
            <a:r>
              <a:rPr lang="pt-BR" sz="2400" dirty="0"/>
              <a:t>2.3.11 PROCESSAMENTO DAS OCORRÊNCIAS DE TRÁFEGO AÉREO (cont...)</a:t>
            </a:r>
            <a:endParaRPr lang="pt-BR" sz="2400" b="1" dirty="0"/>
          </a:p>
        </p:txBody>
      </p:sp>
      <p:sp>
        <p:nvSpPr>
          <p:cNvPr id="12" name="Retângulo 11">
            <a:extLst>
              <a:ext uri="{FF2B5EF4-FFF2-40B4-BE49-F238E27FC236}">
                <a16:creationId xmlns:a16="http://schemas.microsoft.com/office/drawing/2014/main" id="{E35818FB-B31B-4212-9559-9B4A70C3C77F}"/>
              </a:ext>
            </a:extLst>
          </p:cNvPr>
          <p:cNvSpPr/>
          <p:nvPr/>
        </p:nvSpPr>
        <p:spPr>
          <a:xfrm>
            <a:off x="0" y="2164836"/>
            <a:ext cx="12166147" cy="2308324"/>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2.3.11.8 </a:t>
            </a:r>
            <a:r>
              <a:rPr lang="pt-BR" sz="2400" b="1" dirty="0"/>
              <a:t>Quando uma Ocorrência ATS envolver mais de um PSNA </a:t>
            </a:r>
            <a:r>
              <a:rPr lang="pt-BR" sz="2400" dirty="0"/>
              <a:t>da mesma jurisdição ou sob a jurisdição de Entidades e/ou Organizações Regionais distintas, cada PSNA envolvido deverá designar um responsável pela apuração da ocorrência no órgão ATS sob sua jurisdição. Nesse caso, </a:t>
            </a:r>
            <a:r>
              <a:rPr lang="pt-BR" sz="2400" b="1" dirty="0"/>
              <a:t>a SIPACEA da OPSNA com jurisdição da região do espaço aéreo onde se deu a ocorrência elaborará o Parecer Técnico ATS conclusivo</a:t>
            </a:r>
            <a:r>
              <a:rPr lang="pt-BR" sz="2400" dirty="0"/>
              <a:t>, com o </a:t>
            </a:r>
            <a:r>
              <a:rPr lang="pt-BR" sz="2400" u="sng" dirty="0"/>
              <a:t>prazo máximo de 15 dias</a:t>
            </a:r>
            <a:r>
              <a:rPr lang="pt-BR" sz="2400" dirty="0"/>
              <a:t>, a contar do recebimento dos pareceres dos PSNA.</a:t>
            </a:r>
            <a:endParaRPr lang="pt-BR" sz="2400" b="1" dirty="0"/>
          </a:p>
        </p:txBody>
      </p:sp>
      <p:sp>
        <p:nvSpPr>
          <p:cNvPr id="9" name="Retângulo 8">
            <a:extLst>
              <a:ext uri="{FF2B5EF4-FFF2-40B4-BE49-F238E27FC236}">
                <a16:creationId xmlns:a16="http://schemas.microsoft.com/office/drawing/2014/main" id="{55D1F6E3-4A09-4D9D-B818-B52CA1E6EF77}"/>
              </a:ext>
            </a:extLst>
          </p:cNvPr>
          <p:cNvSpPr/>
          <p:nvPr/>
        </p:nvSpPr>
        <p:spPr>
          <a:xfrm>
            <a:off x="-1" y="4498880"/>
            <a:ext cx="12166148" cy="1938992"/>
          </a:xfrm>
          <a:prstGeom prst="rect">
            <a:avLst/>
          </a:prstGeom>
          <a:solidFill>
            <a:srgbClr val="EAEFF7"/>
          </a:solidFill>
        </p:spPr>
        <p:txBody>
          <a:bodyPr wrap="square">
            <a:spAutoFit/>
          </a:bodyPr>
          <a:lstStyle/>
          <a:p>
            <a:pPr algn="just"/>
            <a:r>
              <a:rPr lang="pt-BR" sz="2400" dirty="0"/>
              <a:t>NOTA: O Parecer Técnico ATS conclusivo acima citado também deverá ser elaborado conforme modelo do Anexo C, porém a SIPACEA, ao elaborar este parecer, deverá citar no campo “Finalidade” que se trata de parecer conclusivo e no campo “Documentos Anexados”, incluir os pareceres elaborados pelos PSNA, bem como citar tais pareceres no campo “Documentos Analisados”. </a:t>
            </a:r>
          </a:p>
        </p:txBody>
      </p:sp>
    </p:spTree>
    <p:extLst>
      <p:ext uri="{BB962C8B-B14F-4D97-AF65-F5344CB8AC3E}">
        <p14:creationId xmlns:p14="http://schemas.microsoft.com/office/powerpoint/2010/main" val="548658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461665"/>
          </a:xfrm>
          <a:prstGeom prst="rect">
            <a:avLst/>
          </a:prstGeom>
          <a:solidFill>
            <a:srgbClr val="EAEFF7"/>
          </a:solidFill>
        </p:spPr>
        <p:txBody>
          <a:bodyPr wrap="square">
            <a:spAutoFit/>
          </a:bodyPr>
          <a:lstStyle/>
          <a:p>
            <a:pPr algn="just"/>
            <a:r>
              <a:rPr lang="pt-BR" sz="2400" dirty="0"/>
              <a:t>2.3.11 PROCESSAMENTO DAS OCORRÊNCIAS DE TRÁFEGO AÉREO (cont...)</a:t>
            </a:r>
            <a:endParaRPr lang="pt-BR" sz="2400" b="1" dirty="0"/>
          </a:p>
        </p:txBody>
      </p:sp>
      <p:sp>
        <p:nvSpPr>
          <p:cNvPr id="12" name="Retângulo 11">
            <a:extLst>
              <a:ext uri="{FF2B5EF4-FFF2-40B4-BE49-F238E27FC236}">
                <a16:creationId xmlns:a16="http://schemas.microsoft.com/office/drawing/2014/main" id="{E35818FB-B31B-4212-9559-9B4A70C3C77F}"/>
              </a:ext>
            </a:extLst>
          </p:cNvPr>
          <p:cNvSpPr/>
          <p:nvPr/>
        </p:nvSpPr>
        <p:spPr>
          <a:xfrm>
            <a:off x="0" y="2164836"/>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2.3.11.9 Caso haja discordância quanto à análise ou ao resultado da apuração do Parecer Técnico ATS, a ASEGCEA e/ou SIPACEA poderá solicitar a revisão do parecer ou mesmo reclassificar a Ocorrência de Tráfego Aéreo como um Incidente de Tráfego Aéreo e tomar as medidas pertinentes para que seja realizada a respectiva investigação.</a:t>
            </a:r>
            <a:endParaRPr lang="pt-BR" sz="2400" b="1" dirty="0"/>
          </a:p>
        </p:txBody>
      </p:sp>
    </p:spTree>
    <p:extLst>
      <p:ext uri="{BB962C8B-B14F-4D97-AF65-F5344CB8AC3E}">
        <p14:creationId xmlns:p14="http://schemas.microsoft.com/office/powerpoint/2010/main" val="41562168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461665"/>
          </a:xfrm>
          <a:prstGeom prst="rect">
            <a:avLst/>
          </a:prstGeom>
          <a:solidFill>
            <a:srgbClr val="EAEFF7"/>
          </a:solidFill>
        </p:spPr>
        <p:txBody>
          <a:bodyPr wrap="square">
            <a:spAutoFit/>
          </a:bodyPr>
          <a:lstStyle/>
          <a:p>
            <a:pPr algn="just"/>
            <a:r>
              <a:rPr lang="pt-BR" sz="2400" dirty="0"/>
              <a:t>2.3.12 INVESTIGAÇÃO DE INCIDENTE DE TRÁFEGO AÉREO </a:t>
            </a:r>
            <a:endParaRPr lang="pt-BR" sz="2400" b="1" dirty="0"/>
          </a:p>
        </p:txBody>
      </p:sp>
      <p:sp>
        <p:nvSpPr>
          <p:cNvPr id="12" name="Retângulo 11">
            <a:extLst>
              <a:ext uri="{FF2B5EF4-FFF2-40B4-BE49-F238E27FC236}">
                <a16:creationId xmlns:a16="http://schemas.microsoft.com/office/drawing/2014/main" id="{E35818FB-B31B-4212-9559-9B4A70C3C77F}"/>
              </a:ext>
            </a:extLst>
          </p:cNvPr>
          <p:cNvSpPr/>
          <p:nvPr/>
        </p:nvSpPr>
        <p:spPr>
          <a:xfrm>
            <a:off x="0" y="2164836"/>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2.3.12.1 Para a condução do processo de investigação de Incidente de Tráfego Aéreo de Risco Potencial ou de Risco Crítico, somente poderão ser indicados Elementos Certificados (EC-CEA) dos Quadros de Oficiais Aviadores ou CTA, da ativa ou da reserva.</a:t>
            </a:r>
            <a:endParaRPr lang="pt-BR" sz="2400" b="1" dirty="0"/>
          </a:p>
        </p:txBody>
      </p:sp>
      <p:sp>
        <p:nvSpPr>
          <p:cNvPr id="9" name="Retângulo 8">
            <a:extLst>
              <a:ext uri="{FF2B5EF4-FFF2-40B4-BE49-F238E27FC236}">
                <a16:creationId xmlns:a16="http://schemas.microsoft.com/office/drawing/2014/main" id="{55D1F6E3-4A09-4D9D-B818-B52CA1E6EF77}"/>
              </a:ext>
            </a:extLst>
          </p:cNvPr>
          <p:cNvSpPr/>
          <p:nvPr/>
        </p:nvSpPr>
        <p:spPr>
          <a:xfrm>
            <a:off x="-1" y="3345941"/>
            <a:ext cx="12166148" cy="830997"/>
          </a:xfrm>
          <a:prstGeom prst="rect">
            <a:avLst/>
          </a:prstGeom>
          <a:solidFill>
            <a:srgbClr val="EAEFF7"/>
          </a:solidFill>
        </p:spPr>
        <p:txBody>
          <a:bodyPr wrap="square">
            <a:spAutoFit/>
          </a:bodyPr>
          <a:lstStyle/>
          <a:p>
            <a:pPr algn="just"/>
            <a:r>
              <a:rPr lang="pt-BR" sz="2400" dirty="0"/>
              <a:t>NOTA 1: O EC-CEA designado não poderá pertencer ao efetivo do órgão envolvido no Incidente de Tráfego Aéreo objeto da investigação nem ter envolvimento emocional com a ocorrência. </a:t>
            </a:r>
          </a:p>
        </p:txBody>
      </p:sp>
      <p:sp>
        <p:nvSpPr>
          <p:cNvPr id="10" name="Retângulo 9">
            <a:extLst>
              <a:ext uri="{FF2B5EF4-FFF2-40B4-BE49-F238E27FC236}">
                <a16:creationId xmlns:a16="http://schemas.microsoft.com/office/drawing/2014/main" id="{B84DAE0D-4913-4EF8-B531-4FDC030479C6}"/>
              </a:ext>
            </a:extLst>
          </p:cNvPr>
          <p:cNvSpPr/>
          <p:nvPr/>
        </p:nvSpPr>
        <p:spPr>
          <a:xfrm>
            <a:off x="0" y="4192420"/>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NOTA 2: Quando da designação do EC-CEA para investigar um Incidente de Tráfego Aéreo, será designado também o EC-FHP, não pertencente ao órgão envolvido, para participar da equipe de investigação.</a:t>
            </a:r>
            <a:endParaRPr lang="pt-BR" sz="2400" b="1" dirty="0"/>
          </a:p>
        </p:txBody>
      </p:sp>
      <p:sp>
        <p:nvSpPr>
          <p:cNvPr id="13" name="Retângulo 12">
            <a:extLst>
              <a:ext uri="{FF2B5EF4-FFF2-40B4-BE49-F238E27FC236}">
                <a16:creationId xmlns:a16="http://schemas.microsoft.com/office/drawing/2014/main" id="{AE0E1205-D932-49E2-89D4-F7D2E235DF1A}"/>
              </a:ext>
            </a:extLst>
          </p:cNvPr>
          <p:cNvSpPr/>
          <p:nvPr/>
        </p:nvSpPr>
        <p:spPr>
          <a:xfrm>
            <a:off x="-1" y="5439787"/>
            <a:ext cx="12166148" cy="1200329"/>
          </a:xfrm>
          <a:prstGeom prst="rect">
            <a:avLst/>
          </a:prstGeom>
          <a:solidFill>
            <a:srgbClr val="EAEFF7"/>
          </a:solidFill>
        </p:spPr>
        <p:txBody>
          <a:bodyPr wrap="square">
            <a:spAutoFit/>
          </a:bodyPr>
          <a:lstStyle/>
          <a:p>
            <a:pPr algn="just"/>
            <a:r>
              <a:rPr lang="pt-BR" sz="2400" dirty="0"/>
              <a:t>2.3.12.2 O processo de investigação de Incidente de Tráfego Aéreo classificado como Risco Potencial deverá ser conduzido pela SIPACEA da OPSNA com jurisdição sobre a região do espaço aéreo onde ocorreu o incidente, a qual deverá elaborar o respectivo RICEA.</a:t>
            </a:r>
          </a:p>
        </p:txBody>
      </p:sp>
    </p:spTree>
    <p:extLst>
      <p:ext uri="{BB962C8B-B14F-4D97-AF65-F5344CB8AC3E}">
        <p14:creationId xmlns:p14="http://schemas.microsoft.com/office/powerpoint/2010/main" val="42025368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2" grpId="0" animBg="1"/>
      <p:bldP spid="9" grpId="0" animBg="1"/>
      <p:bldP spid="10"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461665"/>
          </a:xfrm>
          <a:prstGeom prst="rect">
            <a:avLst/>
          </a:prstGeom>
          <a:solidFill>
            <a:srgbClr val="EAEFF7"/>
          </a:solidFill>
        </p:spPr>
        <p:txBody>
          <a:bodyPr wrap="square">
            <a:spAutoFit/>
          </a:bodyPr>
          <a:lstStyle/>
          <a:p>
            <a:pPr algn="just"/>
            <a:r>
              <a:rPr lang="pt-BR" sz="2400" dirty="0"/>
              <a:t>2.3.12 INVESTIGAÇÃO DE INCIDENTE DE TRÁFEGO AÉREO (cont...) </a:t>
            </a:r>
            <a:endParaRPr lang="pt-BR" sz="2400" b="1" dirty="0"/>
          </a:p>
        </p:txBody>
      </p:sp>
      <p:sp>
        <p:nvSpPr>
          <p:cNvPr id="12" name="Retângulo 11">
            <a:extLst>
              <a:ext uri="{FF2B5EF4-FFF2-40B4-BE49-F238E27FC236}">
                <a16:creationId xmlns:a16="http://schemas.microsoft.com/office/drawing/2014/main" id="{E35818FB-B31B-4212-9559-9B4A70C3C77F}"/>
              </a:ext>
            </a:extLst>
          </p:cNvPr>
          <p:cNvSpPr/>
          <p:nvPr/>
        </p:nvSpPr>
        <p:spPr>
          <a:xfrm>
            <a:off x="0" y="2164836"/>
            <a:ext cx="12166147" cy="1938992"/>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2.3.12.3 As Ocorrências de Tráfego Aéreo, classificadas como Incidente de Tráfego Aéreo de Risco Crítico, são enquadradas como Incidente Aeronáutico Grave. A investigação de tal tipo de incidente é da competência do CENIPA, de acordo com as legislações e processos específicos daquele Centro. Nesses casos, a confirmação da ocorrência e sua classificação serão feitas pela ASEGCEA, cabendo ao CENIPA a autenticação de tal classificação.</a:t>
            </a:r>
            <a:endParaRPr lang="pt-BR" sz="2400" b="1" dirty="0"/>
          </a:p>
        </p:txBody>
      </p:sp>
      <p:sp>
        <p:nvSpPr>
          <p:cNvPr id="9" name="Retângulo 8">
            <a:extLst>
              <a:ext uri="{FF2B5EF4-FFF2-40B4-BE49-F238E27FC236}">
                <a16:creationId xmlns:a16="http://schemas.microsoft.com/office/drawing/2014/main" id="{55D1F6E3-4A09-4D9D-B818-B52CA1E6EF77}"/>
              </a:ext>
            </a:extLst>
          </p:cNvPr>
          <p:cNvSpPr/>
          <p:nvPr/>
        </p:nvSpPr>
        <p:spPr>
          <a:xfrm>
            <a:off x="-1" y="4061558"/>
            <a:ext cx="12166148" cy="1200329"/>
          </a:xfrm>
          <a:prstGeom prst="rect">
            <a:avLst/>
          </a:prstGeom>
          <a:solidFill>
            <a:srgbClr val="EAEFF7"/>
          </a:solidFill>
        </p:spPr>
        <p:txBody>
          <a:bodyPr wrap="square">
            <a:spAutoFit/>
          </a:bodyPr>
          <a:lstStyle/>
          <a:p>
            <a:pPr algn="just"/>
            <a:r>
              <a:rPr lang="pt-BR" sz="2400" dirty="0"/>
              <a:t>2.3.12.4 Caso o CENIPA não autentique a classificação do Incidente de Tráfego Aéreo como Risco Crítico, este Centro informará à ASEGCEA, que processará a ocorrência como Incidente de Tráfego Aéreo de Risco Potencial.</a:t>
            </a:r>
          </a:p>
        </p:txBody>
      </p:sp>
    </p:spTree>
    <p:extLst>
      <p:ext uri="{BB962C8B-B14F-4D97-AF65-F5344CB8AC3E}">
        <p14:creationId xmlns:p14="http://schemas.microsoft.com/office/powerpoint/2010/main" val="168405716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461665"/>
          </a:xfrm>
          <a:prstGeom prst="rect">
            <a:avLst/>
          </a:prstGeom>
          <a:solidFill>
            <a:srgbClr val="EAEFF7"/>
          </a:solidFill>
        </p:spPr>
        <p:txBody>
          <a:bodyPr wrap="square">
            <a:spAutoFit/>
          </a:bodyPr>
          <a:lstStyle/>
          <a:p>
            <a:pPr algn="just"/>
            <a:r>
              <a:rPr lang="pt-BR" sz="2400" dirty="0"/>
              <a:t>2.3.12 INVESTIGAÇÃO DE INCIDENTE DE TRÁFEGO AÉREO (cont...) </a:t>
            </a:r>
            <a:endParaRPr lang="pt-BR" sz="2400" b="1" dirty="0"/>
          </a:p>
        </p:txBody>
      </p:sp>
      <p:sp>
        <p:nvSpPr>
          <p:cNvPr id="12" name="Retângulo 11">
            <a:extLst>
              <a:ext uri="{FF2B5EF4-FFF2-40B4-BE49-F238E27FC236}">
                <a16:creationId xmlns:a16="http://schemas.microsoft.com/office/drawing/2014/main" id="{E35818FB-B31B-4212-9559-9B4A70C3C77F}"/>
              </a:ext>
            </a:extLst>
          </p:cNvPr>
          <p:cNvSpPr/>
          <p:nvPr/>
        </p:nvSpPr>
        <p:spPr>
          <a:xfrm>
            <a:off x="0" y="2164836"/>
            <a:ext cx="12166147" cy="2308324"/>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2.3.12.5 Apesar de o processo de investigação do Incidente de Tráfego Aéreo de Risco Crítico ser da competência do CENIPA, independentemente da conclusão do processo de tal investigação, o PSNA deverá realizar uma apuração interna com o objetivo de identificar as ações iniciais e implementar as medidas corretivas e/ou preventivas verificadas como necessárias e de aplicação imediata em prol da manutenção de um Nível Aceitável de Desempenho da Segurança Operacional.</a:t>
            </a:r>
            <a:endParaRPr lang="pt-BR" sz="2400" b="1" dirty="0"/>
          </a:p>
        </p:txBody>
      </p:sp>
      <p:sp>
        <p:nvSpPr>
          <p:cNvPr id="9" name="Retângulo 8">
            <a:extLst>
              <a:ext uri="{FF2B5EF4-FFF2-40B4-BE49-F238E27FC236}">
                <a16:creationId xmlns:a16="http://schemas.microsoft.com/office/drawing/2014/main" id="{55D1F6E3-4A09-4D9D-B818-B52CA1E6EF77}"/>
              </a:ext>
            </a:extLst>
          </p:cNvPr>
          <p:cNvSpPr/>
          <p:nvPr/>
        </p:nvSpPr>
        <p:spPr>
          <a:xfrm>
            <a:off x="-1" y="4432619"/>
            <a:ext cx="12166148" cy="830997"/>
          </a:xfrm>
          <a:prstGeom prst="rect">
            <a:avLst/>
          </a:prstGeom>
          <a:solidFill>
            <a:srgbClr val="EAEFF7"/>
          </a:solidFill>
        </p:spPr>
        <p:txBody>
          <a:bodyPr wrap="square">
            <a:spAutoFit/>
          </a:bodyPr>
          <a:lstStyle/>
          <a:p>
            <a:pPr algn="just"/>
            <a:r>
              <a:rPr lang="pt-BR" sz="2400" dirty="0"/>
              <a:t>NOTA: Tais medidas podem ser estabelecidas por meio de ARD e/ou RSO, conforme os subitens 1.5.1 e 1.5.24 , respectivamente.</a:t>
            </a:r>
          </a:p>
        </p:txBody>
      </p:sp>
      <p:sp>
        <p:nvSpPr>
          <p:cNvPr id="10" name="Retângulo 9">
            <a:extLst>
              <a:ext uri="{FF2B5EF4-FFF2-40B4-BE49-F238E27FC236}">
                <a16:creationId xmlns:a16="http://schemas.microsoft.com/office/drawing/2014/main" id="{B84DAE0D-4913-4EF8-B531-4FDC030479C6}"/>
              </a:ext>
            </a:extLst>
          </p:cNvPr>
          <p:cNvSpPr/>
          <p:nvPr/>
        </p:nvSpPr>
        <p:spPr>
          <a:xfrm>
            <a:off x="0" y="5265847"/>
            <a:ext cx="12166147" cy="1569660"/>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2.3.12.6 A execução de todas as tarefas relativas à elaboração dos RICEA ou do Laudo Técnico ATS, com o respectivo envio à ASEGCEA, deverá ocorrer dentro do prazo de 60 (sessenta) dias, a partir da data da classificação da ocorrência pela SIPACEA pertinente, conforme subitem 2.3.11.6 .</a:t>
            </a:r>
            <a:endParaRPr lang="pt-BR" sz="2400" b="1" dirty="0"/>
          </a:p>
        </p:txBody>
      </p:sp>
    </p:spTree>
    <p:extLst>
      <p:ext uri="{BB962C8B-B14F-4D97-AF65-F5344CB8AC3E}">
        <p14:creationId xmlns:p14="http://schemas.microsoft.com/office/powerpoint/2010/main" val="176067327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461665"/>
          </a:xfrm>
          <a:prstGeom prst="rect">
            <a:avLst/>
          </a:prstGeom>
          <a:solidFill>
            <a:srgbClr val="EAEFF7"/>
          </a:solidFill>
        </p:spPr>
        <p:txBody>
          <a:bodyPr wrap="square">
            <a:spAutoFit/>
          </a:bodyPr>
          <a:lstStyle/>
          <a:p>
            <a:pPr algn="just"/>
            <a:r>
              <a:rPr lang="pt-BR" sz="2400" dirty="0"/>
              <a:t>2.3.12 INVESTIGAÇÃO DE INCIDENTE DE TRÁFEGO AÉREO (cont...) </a:t>
            </a:r>
            <a:endParaRPr lang="pt-BR" sz="2400" b="1" dirty="0"/>
          </a:p>
        </p:txBody>
      </p:sp>
      <p:sp>
        <p:nvSpPr>
          <p:cNvPr id="12" name="Retângulo 11">
            <a:extLst>
              <a:ext uri="{FF2B5EF4-FFF2-40B4-BE49-F238E27FC236}">
                <a16:creationId xmlns:a16="http://schemas.microsoft.com/office/drawing/2014/main" id="{E35818FB-B31B-4212-9559-9B4A70C3C77F}"/>
              </a:ext>
            </a:extLst>
          </p:cNvPr>
          <p:cNvSpPr/>
          <p:nvPr/>
        </p:nvSpPr>
        <p:spPr>
          <a:xfrm>
            <a:off x="0" y="2164836"/>
            <a:ext cx="12166147" cy="1200329"/>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2.3.12.7 </a:t>
            </a:r>
            <a:r>
              <a:rPr lang="pt-BR" sz="2400" b="1" dirty="0"/>
              <a:t>O PSNA</a:t>
            </a:r>
            <a:r>
              <a:rPr lang="pt-BR" sz="2400" dirty="0"/>
              <a:t> envolvido em Incidente de Tráfego Aéreo </a:t>
            </a:r>
            <a:r>
              <a:rPr lang="pt-BR" sz="2400" u="sng" dirty="0"/>
              <a:t>deverá enviar à SIPACEA toda a documentação fundamental</a:t>
            </a:r>
            <a:r>
              <a:rPr lang="pt-BR" sz="2400" dirty="0"/>
              <a:t>, dentro do </a:t>
            </a:r>
            <a:r>
              <a:rPr lang="pt-BR" sz="2400" u="sng" dirty="0"/>
              <a:t>prazo máximo de 5 (cinco) dias úteis</a:t>
            </a:r>
            <a:r>
              <a:rPr lang="pt-BR" sz="2400" dirty="0"/>
              <a:t>, a contar da data da comunicação da classificação da ocorrência como Incidente de Tráfego Aéreo. </a:t>
            </a:r>
            <a:endParaRPr lang="pt-BR" sz="2400" b="1" dirty="0"/>
          </a:p>
        </p:txBody>
      </p:sp>
      <p:sp>
        <p:nvSpPr>
          <p:cNvPr id="9" name="Retângulo 8">
            <a:extLst>
              <a:ext uri="{FF2B5EF4-FFF2-40B4-BE49-F238E27FC236}">
                <a16:creationId xmlns:a16="http://schemas.microsoft.com/office/drawing/2014/main" id="{55D1F6E3-4A09-4D9D-B818-B52CA1E6EF77}"/>
              </a:ext>
            </a:extLst>
          </p:cNvPr>
          <p:cNvSpPr/>
          <p:nvPr/>
        </p:nvSpPr>
        <p:spPr>
          <a:xfrm>
            <a:off x="-1" y="3345940"/>
            <a:ext cx="12166148" cy="2677656"/>
          </a:xfrm>
          <a:prstGeom prst="rect">
            <a:avLst/>
          </a:prstGeom>
          <a:solidFill>
            <a:srgbClr val="EAEFF7"/>
          </a:solidFill>
        </p:spPr>
        <p:txBody>
          <a:bodyPr wrap="square">
            <a:spAutoFit/>
          </a:bodyPr>
          <a:lstStyle/>
          <a:p>
            <a:pPr algn="just"/>
            <a:r>
              <a:rPr lang="pt-BR" sz="2400" dirty="0"/>
              <a:t>2.3.12.8 A equipe de investigação deverá comparecer, tão logo quanto possível, aos órgãos prestadores dos serviços de tráfego aéreo envolvidos no Incidente de Tráfego Aéreo, para levantar as condições técnicas e operacionais do ambiente de trabalho, bem como realizar as entrevistas com os profissionais envolvidos (chefe do órgão, chefes de equipe, supervisores, coordenadores, controladores, assistentes e outros que a equipe julgue que possam contribuir para a elucidação dos fatores contribuintes detectados no incidente), visando identificar o real cenário no qual o evento ocorreu.</a:t>
            </a:r>
          </a:p>
        </p:txBody>
      </p:sp>
    </p:spTree>
    <p:extLst>
      <p:ext uri="{BB962C8B-B14F-4D97-AF65-F5344CB8AC3E}">
        <p14:creationId xmlns:p14="http://schemas.microsoft.com/office/powerpoint/2010/main" val="120275803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4472C4">
                    <a:lumMod val="75000"/>
                  </a:srgbClr>
                </a:solidFill>
                <a:effectLst/>
                <a:uLnTx/>
                <a:uFillTx/>
                <a:latin typeface="Arial Black" panose="020B0A04020102020204" pitchFamily="34" charset="0"/>
                <a:ea typeface="+mn-ea"/>
                <a:cs typeface="+mn-cs"/>
              </a:rPr>
              <a:t>Prof. Ailton Pinheiro</a:t>
            </a:r>
          </a:p>
        </p:txBody>
      </p:sp>
      <p:sp>
        <p:nvSpPr>
          <p:cNvPr id="3" name="Título 2"/>
          <p:cNvSpPr>
            <a:spLocks noGrp="1"/>
          </p:cNvSpPr>
          <p:nvPr>
            <p:ph type="title"/>
          </p:nvPr>
        </p:nvSpPr>
        <p:spPr>
          <a:xfrm>
            <a:off x="199194" y="794231"/>
            <a:ext cx="11631138" cy="556268"/>
          </a:xfrm>
        </p:spPr>
        <p:txBody>
          <a:bodyPr>
            <a:noAutofit/>
          </a:bodyPr>
          <a:lstStyle/>
          <a:p>
            <a:pPr algn="ctr"/>
            <a:r>
              <a:rPr lang="pt-BR" sz="2400" dirty="0">
                <a:latin typeface="Arial Black" panose="020B0A04020102020204" pitchFamily="34" charset="0"/>
                <a:cs typeface="Arial" panose="020B0604020202020204" pitchFamily="34" charset="0"/>
              </a:rPr>
              <a:t>OCORRÊNCIAS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tângulo 13">
            <a:extLst>
              <a:ext uri="{FF2B5EF4-FFF2-40B4-BE49-F238E27FC236}">
                <a16:creationId xmlns:a16="http://schemas.microsoft.com/office/drawing/2014/main" id="{92660363-54E7-48A3-BD2F-63619B853BCC}"/>
              </a:ext>
            </a:extLst>
          </p:cNvPr>
          <p:cNvSpPr/>
          <p:nvPr/>
        </p:nvSpPr>
        <p:spPr>
          <a:xfrm>
            <a:off x="0" y="1279342"/>
            <a:ext cx="12166147" cy="461665"/>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 PROCESSO DE INVESTIGAÇÃO E DE APURAÇÃO (cont...)</a:t>
            </a:r>
          </a:p>
        </p:txBody>
      </p:sp>
      <p:sp>
        <p:nvSpPr>
          <p:cNvPr id="16" name="Retângulo 15">
            <a:extLst>
              <a:ext uri="{FF2B5EF4-FFF2-40B4-BE49-F238E27FC236}">
                <a16:creationId xmlns:a16="http://schemas.microsoft.com/office/drawing/2014/main" id="{2668C581-0F05-4BDC-85EE-248DEA2C5C66}"/>
              </a:ext>
            </a:extLst>
          </p:cNvPr>
          <p:cNvSpPr/>
          <p:nvPr/>
        </p:nvSpPr>
        <p:spPr>
          <a:xfrm>
            <a:off x="11965" y="1708237"/>
            <a:ext cx="12166148" cy="461665"/>
          </a:xfrm>
          <a:prstGeom prst="rect">
            <a:avLst/>
          </a:prstGeom>
          <a:solidFill>
            <a:srgbClr val="EAEFF7"/>
          </a:solidFill>
        </p:spPr>
        <p:txBody>
          <a:bodyPr wrap="square">
            <a:spAutoFit/>
          </a:bodyPr>
          <a:lstStyle/>
          <a:p>
            <a:pPr algn="just"/>
            <a:r>
              <a:rPr lang="pt-BR" sz="2400" dirty="0"/>
              <a:t>2.3.12 INVESTIGAÇÃO DE INCIDENTE DE TRÁFEGO AÉREO (cont...) </a:t>
            </a:r>
            <a:endParaRPr lang="pt-BR" sz="2400" b="1" dirty="0"/>
          </a:p>
        </p:txBody>
      </p:sp>
      <p:sp>
        <p:nvSpPr>
          <p:cNvPr id="12" name="Retângulo 11">
            <a:extLst>
              <a:ext uri="{FF2B5EF4-FFF2-40B4-BE49-F238E27FC236}">
                <a16:creationId xmlns:a16="http://schemas.microsoft.com/office/drawing/2014/main" id="{E35818FB-B31B-4212-9559-9B4A70C3C77F}"/>
              </a:ext>
            </a:extLst>
          </p:cNvPr>
          <p:cNvSpPr/>
          <p:nvPr/>
        </p:nvSpPr>
        <p:spPr>
          <a:xfrm>
            <a:off x="0" y="2164836"/>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2.3.12.9 A SIPACEA ou a ASEGCEA, durante o processo de investigação e elaboração do RICEA ou após a sua conclusão, poderá reclassificar a Ocorrência de Tráfego Aéreo.</a:t>
            </a:r>
            <a:endParaRPr lang="pt-BR" sz="2400" b="1" dirty="0"/>
          </a:p>
        </p:txBody>
      </p:sp>
      <p:sp>
        <p:nvSpPr>
          <p:cNvPr id="9" name="Retângulo 8">
            <a:extLst>
              <a:ext uri="{FF2B5EF4-FFF2-40B4-BE49-F238E27FC236}">
                <a16:creationId xmlns:a16="http://schemas.microsoft.com/office/drawing/2014/main" id="{55D1F6E3-4A09-4D9D-B818-B52CA1E6EF77}"/>
              </a:ext>
            </a:extLst>
          </p:cNvPr>
          <p:cNvSpPr/>
          <p:nvPr/>
        </p:nvSpPr>
        <p:spPr>
          <a:xfrm>
            <a:off x="-1" y="3001387"/>
            <a:ext cx="12166148" cy="1938992"/>
          </a:xfrm>
          <a:prstGeom prst="rect">
            <a:avLst/>
          </a:prstGeom>
          <a:solidFill>
            <a:srgbClr val="EAEFF7"/>
          </a:solidFill>
        </p:spPr>
        <p:txBody>
          <a:bodyPr wrap="square">
            <a:spAutoFit/>
          </a:bodyPr>
          <a:lstStyle/>
          <a:p>
            <a:pPr algn="just"/>
            <a:r>
              <a:rPr lang="pt-BR" sz="2400" dirty="0"/>
              <a:t>2.3.12.10 Quando um Incidente de Tráfego Aéreo envolver Órgãos ATS sob jurisdição de Organizações Regionais distintas, cada Organização envolvida poderá designar um investigador para o Órgão ATS sob sua jurisdição. Nesse caso, deverá haver uma coordenação entre as respectivas SIPACEA, visando estabelecer a Organização responsável pela condução da investigação e elaboração do RICEA.</a:t>
            </a:r>
          </a:p>
        </p:txBody>
      </p:sp>
      <p:sp>
        <p:nvSpPr>
          <p:cNvPr id="10" name="Retângulo 9">
            <a:extLst>
              <a:ext uri="{FF2B5EF4-FFF2-40B4-BE49-F238E27FC236}">
                <a16:creationId xmlns:a16="http://schemas.microsoft.com/office/drawing/2014/main" id="{646A6EFF-400B-4D2A-A05C-7914968D8B03}"/>
              </a:ext>
            </a:extLst>
          </p:cNvPr>
          <p:cNvSpPr/>
          <p:nvPr/>
        </p:nvSpPr>
        <p:spPr>
          <a:xfrm>
            <a:off x="0" y="4934546"/>
            <a:ext cx="12166147" cy="830997"/>
          </a:xfrm>
          <a:prstGeom prst="rect">
            <a:avLst/>
          </a:prstGeom>
          <a:solidFill>
            <a:schemeClr val="accent5">
              <a:lumMod val="60000"/>
              <a:lumOff val="40000"/>
            </a:schemeClr>
          </a:solidFill>
          <a:ln>
            <a:solidFill>
              <a:schemeClr val="accent5">
                <a:lumMod val="60000"/>
                <a:lumOff val="40000"/>
              </a:schemeClr>
            </a:solidFill>
          </a:ln>
        </p:spPr>
        <p:txBody>
          <a:bodyPr wrap="square">
            <a:spAutoFit/>
          </a:bodyPr>
          <a:lstStyle/>
          <a:p>
            <a:pPr algn="just"/>
            <a:r>
              <a:rPr lang="pt-BR" sz="2400" dirty="0"/>
              <a:t>2.3.12.11 É da responsabilidade do Comandante/Chefe da OPSNA do DECEA a homologação do RICEA.</a:t>
            </a:r>
            <a:endParaRPr lang="pt-BR" sz="2400" b="1" dirty="0"/>
          </a:p>
        </p:txBody>
      </p:sp>
    </p:spTree>
    <p:extLst>
      <p:ext uri="{BB962C8B-B14F-4D97-AF65-F5344CB8AC3E}">
        <p14:creationId xmlns:p14="http://schemas.microsoft.com/office/powerpoint/2010/main" val="14915417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P spid="10" grpId="0" animBg="1"/>
    </p:bld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52767</TotalTime>
  <Words>3900</Words>
  <Application>Microsoft Office PowerPoint</Application>
  <PresentationFormat>Widescreen</PresentationFormat>
  <Paragraphs>180</Paragraphs>
  <Slides>27</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27</vt:i4>
      </vt:variant>
    </vt:vector>
  </HeadingPairs>
  <TitlesOfParts>
    <vt:vector size="32" baseType="lpstr">
      <vt:lpstr>Arial</vt:lpstr>
      <vt:lpstr>Arial Black</vt:lpstr>
      <vt:lpstr>Calibri</vt:lpstr>
      <vt:lpstr>Calibri Light</vt:lpstr>
      <vt:lpstr>Tema do Office</vt:lpstr>
      <vt:lpstr>BCT</vt:lpstr>
      <vt:lpstr>DISPOSIÇÕES PRELIMINARES</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lpstr>OCORRÊNCIAS DE TRÁFEGO AÉREO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CFOE</dc:title>
  <dc:creator>NAYARA SANTOS</dc:creator>
  <cp:lastModifiedBy>Pc sala 05</cp:lastModifiedBy>
  <cp:revision>2631</cp:revision>
  <dcterms:created xsi:type="dcterms:W3CDTF">2021-01-10T01:43:59Z</dcterms:created>
  <dcterms:modified xsi:type="dcterms:W3CDTF">2023-11-24T18:44:42Z</dcterms:modified>
</cp:coreProperties>
</file>