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267" r:id="rId2"/>
    <p:sldId id="1559" r:id="rId3"/>
    <p:sldId id="1560" r:id="rId4"/>
    <p:sldId id="1562" r:id="rId5"/>
    <p:sldId id="1561" r:id="rId6"/>
    <p:sldId id="1563" r:id="rId7"/>
    <p:sldId id="1564" r:id="rId8"/>
    <p:sldId id="1565" r:id="rId9"/>
    <p:sldId id="1566" r:id="rId10"/>
    <p:sldId id="1567" r:id="rId11"/>
    <p:sldId id="1568" r:id="rId12"/>
    <p:sldId id="1569" r:id="rId13"/>
    <p:sldId id="1570" r:id="rId14"/>
    <p:sldId id="1571" r:id="rId15"/>
    <p:sldId id="1572" r:id="rId16"/>
    <p:sldId id="1573" r:id="rId17"/>
    <p:sldId id="1574" r:id="rId18"/>
    <p:sldId id="1575" r:id="rId19"/>
    <p:sldId id="1576" r:id="rId20"/>
    <p:sldId id="1577" r:id="rId21"/>
    <p:sldId id="1578" r:id="rId22"/>
    <p:sldId id="1579" r:id="rId23"/>
    <p:sldId id="1580" r:id="rId24"/>
    <p:sldId id="1582" r:id="rId25"/>
    <p:sldId id="1581" r:id="rId26"/>
    <p:sldId id="1583" r:id="rId27"/>
    <p:sldId id="1584" r:id="rId28"/>
    <p:sldId id="1585" r:id="rId29"/>
    <p:sldId id="1586" r:id="rId30"/>
    <p:sldId id="1587" r:id="rId31"/>
    <p:sldId id="1588" r:id="rId32"/>
    <p:sldId id="1589" r:id="rId33"/>
    <p:sldId id="1590" r:id="rId34"/>
    <p:sldId id="1591" r:id="rId35"/>
    <p:sldId id="1592" r:id="rId36"/>
    <p:sldId id="1593" r:id="rId37"/>
    <p:sldId id="1594" r:id="rId38"/>
    <p:sldId id="1595" r:id="rId39"/>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ayara Santos" initials="NS" lastIdx="1" clrIdx="0">
    <p:extLst>
      <p:ext uri="{19B8F6BF-5375-455C-9EA6-DF929625EA0E}">
        <p15:presenceInfo xmlns:p15="http://schemas.microsoft.com/office/powerpoint/2012/main" userId="f1411ac26f7419d9" providerId="Windows Live"/>
      </p:ext>
    </p:extLst>
  </p:cmAuthor>
  <p:cmAuthor id="2" name="DELL" initials="D" lastIdx="1" clrIdx="1">
    <p:extLst>
      <p:ext uri="{19B8F6BF-5375-455C-9EA6-DF929625EA0E}">
        <p15:presenceInfo xmlns:p15="http://schemas.microsoft.com/office/powerpoint/2012/main" userId="DEL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AEFF7"/>
    <a:srgbClr val="FA0000"/>
    <a:srgbClr val="5B9BD5"/>
    <a:srgbClr val="BAD5ED"/>
    <a:srgbClr val="D2DEEF"/>
    <a:srgbClr val="94BEE4"/>
    <a:srgbClr val="CFD5EA"/>
    <a:srgbClr val="FFA225"/>
    <a:srgbClr val="FF898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3B4B98B0-60AC-42C2-AFA5-B58CD77FA1E5}" styleName="Estilo Claro 1 - Ênfase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C89EF96-8CEA-46FF-86C4-4CE0E7609802}" styleName="Estilo Claro 3 - Ênfase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Estilo Médio 1 - Ênfase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Estilo Claro 2 - Ênfase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2D5ABB26-0587-4C30-8999-92F81FD0307C}" styleName="Nenhum Estilo, Nenhuma Grad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enhum Estilo, Grade de Tabe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CF1AB2-1976-4502-BF36-3FF5EA218861}" styleName="Estilo Médio 4 - Ênfase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22838BEF-8BB2-4498-84A7-C5851F593DF1}" styleName="Estilo Médio 4 - Ênfase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434" autoAdjust="0"/>
  </p:normalViewPr>
  <p:slideViewPr>
    <p:cSldViewPr snapToGrid="0">
      <p:cViewPr varScale="1">
        <p:scale>
          <a:sx n="110" d="100"/>
          <a:sy n="110" d="100"/>
        </p:scale>
        <p:origin x="552" y="78"/>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dirty="0"/>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F33F8B9-4D36-41B5-BD7C-239993938E63}" type="datetimeFigureOut">
              <a:rPr lang="pt-BR" smtClean="0"/>
              <a:t>18/01/2024</a:t>
            </a:fld>
            <a:endParaRPr lang="pt-BR" dirty="0"/>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dirty="0"/>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dirty="0"/>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F303381-1091-4779-8CA0-34E059F384EC}" type="slidenum">
              <a:rPr lang="pt-BR" smtClean="0"/>
              <a:t>‹nº›</a:t>
            </a:fld>
            <a:endParaRPr lang="pt-BR" dirty="0"/>
          </a:p>
        </p:txBody>
      </p:sp>
    </p:spTree>
    <p:extLst>
      <p:ext uri="{BB962C8B-B14F-4D97-AF65-F5344CB8AC3E}">
        <p14:creationId xmlns:p14="http://schemas.microsoft.com/office/powerpoint/2010/main" val="6339394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p:cNvSpPr>
            <a:spLocks noGrp="1"/>
          </p:cNvSpPr>
          <p:nvPr>
            <p:ph type="dt" sz="half" idx="10"/>
          </p:nvPr>
        </p:nvSpPr>
        <p:spPr/>
        <p:txBody>
          <a:bodyPr/>
          <a:lstStyle/>
          <a:p>
            <a:fld id="{E82A17E5-379D-4CCC-BD84-B3E98858446B}" type="datetimeFigureOut">
              <a:rPr lang="pt-BR" smtClean="0"/>
              <a:t>18/01/2024</a:t>
            </a:fld>
            <a:endParaRPr lang="pt-BR" dirty="0"/>
          </a:p>
        </p:txBody>
      </p:sp>
      <p:sp>
        <p:nvSpPr>
          <p:cNvPr id="5" name="Espaço Reservado para Rodapé 4"/>
          <p:cNvSpPr>
            <a:spLocks noGrp="1"/>
          </p:cNvSpPr>
          <p:nvPr>
            <p:ph type="ftr" sz="quarter" idx="11"/>
          </p:nvPr>
        </p:nvSpPr>
        <p:spPr/>
        <p:txBody>
          <a:bodyPr/>
          <a:lstStyle/>
          <a:p>
            <a:endParaRPr lang="pt-BR" dirty="0"/>
          </a:p>
        </p:txBody>
      </p:sp>
      <p:sp>
        <p:nvSpPr>
          <p:cNvPr id="6" name="Espaço Reservado para Número de Slide 5"/>
          <p:cNvSpPr>
            <a:spLocks noGrp="1"/>
          </p:cNvSpPr>
          <p:nvPr>
            <p:ph type="sldNum" sz="quarter" idx="12"/>
          </p:nvPr>
        </p:nvSpPr>
        <p:spPr/>
        <p:txBody>
          <a:bodyPr/>
          <a:lstStyle/>
          <a:p>
            <a:fld id="{12DC49B8-E5E0-4946-B84E-E66DF14B47A0}" type="slidenum">
              <a:rPr lang="pt-BR" smtClean="0"/>
              <a:t>‹nº›</a:t>
            </a:fld>
            <a:endParaRPr lang="pt-BR" dirty="0"/>
          </a:p>
        </p:txBody>
      </p:sp>
    </p:spTree>
    <p:extLst>
      <p:ext uri="{BB962C8B-B14F-4D97-AF65-F5344CB8AC3E}">
        <p14:creationId xmlns:p14="http://schemas.microsoft.com/office/powerpoint/2010/main" val="18576580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Conteúdo 2"/>
          <p:cNvSpPr>
            <a:spLocks noGrp="1"/>
          </p:cNvSpPr>
          <p:nvPr>
            <p:ph idx="1"/>
          </p:nvPr>
        </p:nvSpPr>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E82A17E5-379D-4CCC-BD84-B3E98858446B}" type="datetimeFigureOut">
              <a:rPr lang="pt-BR" smtClean="0"/>
              <a:t>18/01/2024</a:t>
            </a:fld>
            <a:endParaRPr lang="pt-BR" dirty="0"/>
          </a:p>
        </p:txBody>
      </p:sp>
      <p:sp>
        <p:nvSpPr>
          <p:cNvPr id="5" name="Espaço Reservado para Rodapé 4"/>
          <p:cNvSpPr>
            <a:spLocks noGrp="1"/>
          </p:cNvSpPr>
          <p:nvPr>
            <p:ph type="ftr" sz="quarter" idx="11"/>
          </p:nvPr>
        </p:nvSpPr>
        <p:spPr/>
        <p:txBody>
          <a:bodyPr/>
          <a:lstStyle/>
          <a:p>
            <a:endParaRPr lang="pt-BR" dirty="0"/>
          </a:p>
        </p:txBody>
      </p:sp>
      <p:sp>
        <p:nvSpPr>
          <p:cNvPr id="6" name="Espaço Reservado para Número de Slide 5"/>
          <p:cNvSpPr>
            <a:spLocks noGrp="1"/>
          </p:cNvSpPr>
          <p:nvPr>
            <p:ph type="sldNum" sz="quarter" idx="12"/>
          </p:nvPr>
        </p:nvSpPr>
        <p:spPr/>
        <p:txBody>
          <a:bodyPr/>
          <a:lstStyle/>
          <a:p>
            <a:fld id="{12DC49B8-E5E0-4946-B84E-E66DF14B47A0}" type="slidenum">
              <a:rPr lang="pt-BR" smtClean="0"/>
              <a:t>‹nº›</a:t>
            </a:fld>
            <a:endParaRPr lang="pt-BR" dirty="0"/>
          </a:p>
        </p:txBody>
      </p:sp>
    </p:spTree>
    <p:extLst>
      <p:ext uri="{BB962C8B-B14F-4D97-AF65-F5344CB8AC3E}">
        <p14:creationId xmlns:p14="http://schemas.microsoft.com/office/powerpoint/2010/main" val="15459759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 texto mestre</a:t>
            </a:r>
          </a:p>
        </p:txBody>
      </p:sp>
      <p:sp>
        <p:nvSpPr>
          <p:cNvPr id="4" name="Espaço Reservado para Data 3"/>
          <p:cNvSpPr>
            <a:spLocks noGrp="1"/>
          </p:cNvSpPr>
          <p:nvPr>
            <p:ph type="dt" sz="half" idx="10"/>
          </p:nvPr>
        </p:nvSpPr>
        <p:spPr/>
        <p:txBody>
          <a:bodyPr/>
          <a:lstStyle/>
          <a:p>
            <a:fld id="{E82A17E5-379D-4CCC-BD84-B3E98858446B}" type="datetimeFigureOut">
              <a:rPr lang="pt-BR" smtClean="0"/>
              <a:t>18/01/2024</a:t>
            </a:fld>
            <a:endParaRPr lang="pt-BR" dirty="0"/>
          </a:p>
        </p:txBody>
      </p:sp>
      <p:sp>
        <p:nvSpPr>
          <p:cNvPr id="5" name="Espaço Reservado para Rodapé 4"/>
          <p:cNvSpPr>
            <a:spLocks noGrp="1"/>
          </p:cNvSpPr>
          <p:nvPr>
            <p:ph type="ftr" sz="quarter" idx="11"/>
          </p:nvPr>
        </p:nvSpPr>
        <p:spPr/>
        <p:txBody>
          <a:bodyPr/>
          <a:lstStyle/>
          <a:p>
            <a:endParaRPr lang="pt-BR" dirty="0"/>
          </a:p>
        </p:txBody>
      </p:sp>
      <p:sp>
        <p:nvSpPr>
          <p:cNvPr id="6" name="Espaço Reservado para Número de Slide 5"/>
          <p:cNvSpPr>
            <a:spLocks noGrp="1"/>
          </p:cNvSpPr>
          <p:nvPr>
            <p:ph type="sldNum" sz="quarter" idx="12"/>
          </p:nvPr>
        </p:nvSpPr>
        <p:spPr/>
        <p:txBody>
          <a:bodyPr/>
          <a:lstStyle/>
          <a:p>
            <a:fld id="{12DC49B8-E5E0-4946-B84E-E66DF14B47A0}" type="slidenum">
              <a:rPr lang="pt-BR" smtClean="0"/>
              <a:t>‹nº›</a:t>
            </a:fld>
            <a:endParaRPr lang="pt-BR" dirty="0"/>
          </a:p>
        </p:txBody>
      </p:sp>
    </p:spTree>
    <p:extLst>
      <p:ext uri="{BB962C8B-B14F-4D97-AF65-F5344CB8AC3E}">
        <p14:creationId xmlns:p14="http://schemas.microsoft.com/office/powerpoint/2010/main" val="6341745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Conteúdo 2"/>
          <p:cNvSpPr>
            <a:spLocks noGrp="1"/>
          </p:cNvSpPr>
          <p:nvPr>
            <p:ph sz="half" idx="1"/>
          </p:nvPr>
        </p:nvSpPr>
        <p:spPr>
          <a:xfrm>
            <a:off x="838200" y="1825625"/>
            <a:ext cx="5181600" cy="435133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p:cNvSpPr>
            <a:spLocks noGrp="1"/>
          </p:cNvSpPr>
          <p:nvPr>
            <p:ph sz="half" idx="2"/>
          </p:nvPr>
        </p:nvSpPr>
        <p:spPr>
          <a:xfrm>
            <a:off x="6172200" y="1825625"/>
            <a:ext cx="5181600" cy="435133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p:cNvSpPr>
            <a:spLocks noGrp="1"/>
          </p:cNvSpPr>
          <p:nvPr>
            <p:ph type="dt" sz="half" idx="10"/>
          </p:nvPr>
        </p:nvSpPr>
        <p:spPr/>
        <p:txBody>
          <a:bodyPr/>
          <a:lstStyle/>
          <a:p>
            <a:fld id="{E82A17E5-379D-4CCC-BD84-B3E98858446B}" type="datetimeFigureOut">
              <a:rPr lang="pt-BR" smtClean="0"/>
              <a:t>18/01/2024</a:t>
            </a:fld>
            <a:endParaRPr lang="pt-BR" dirty="0"/>
          </a:p>
        </p:txBody>
      </p:sp>
      <p:sp>
        <p:nvSpPr>
          <p:cNvPr id="6" name="Espaço Reservado para Rodapé 5"/>
          <p:cNvSpPr>
            <a:spLocks noGrp="1"/>
          </p:cNvSpPr>
          <p:nvPr>
            <p:ph type="ftr" sz="quarter" idx="11"/>
          </p:nvPr>
        </p:nvSpPr>
        <p:spPr/>
        <p:txBody>
          <a:bodyPr/>
          <a:lstStyle/>
          <a:p>
            <a:endParaRPr lang="pt-BR" dirty="0"/>
          </a:p>
        </p:txBody>
      </p:sp>
      <p:sp>
        <p:nvSpPr>
          <p:cNvPr id="7" name="Espaço Reservado para Número de Slide 6"/>
          <p:cNvSpPr>
            <a:spLocks noGrp="1"/>
          </p:cNvSpPr>
          <p:nvPr>
            <p:ph type="sldNum" sz="quarter" idx="12"/>
          </p:nvPr>
        </p:nvSpPr>
        <p:spPr/>
        <p:txBody>
          <a:bodyPr/>
          <a:lstStyle/>
          <a:p>
            <a:fld id="{12DC49B8-E5E0-4946-B84E-E66DF14B47A0}" type="slidenum">
              <a:rPr lang="pt-BR" smtClean="0"/>
              <a:t>‹nº›</a:t>
            </a:fld>
            <a:endParaRPr lang="pt-BR" dirty="0"/>
          </a:p>
        </p:txBody>
      </p:sp>
    </p:spTree>
    <p:extLst>
      <p:ext uri="{BB962C8B-B14F-4D97-AF65-F5344CB8AC3E}">
        <p14:creationId xmlns:p14="http://schemas.microsoft.com/office/powerpoint/2010/main" val="31059095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 texto mestre</a:t>
            </a:r>
          </a:p>
        </p:txBody>
      </p:sp>
      <p:sp>
        <p:nvSpPr>
          <p:cNvPr id="4" name="Espaço Reservado para Conteúdo 3"/>
          <p:cNvSpPr>
            <a:spLocks noGrp="1"/>
          </p:cNvSpPr>
          <p:nvPr>
            <p:ph sz="half" idx="2"/>
          </p:nvPr>
        </p:nvSpPr>
        <p:spPr>
          <a:xfrm>
            <a:off x="839788" y="2505075"/>
            <a:ext cx="5157787" cy="368458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 texto mestre</a:t>
            </a:r>
          </a:p>
        </p:txBody>
      </p:sp>
      <p:sp>
        <p:nvSpPr>
          <p:cNvPr id="6" name="Espaço Reservado para Conteúdo 5"/>
          <p:cNvSpPr>
            <a:spLocks noGrp="1"/>
          </p:cNvSpPr>
          <p:nvPr>
            <p:ph sz="quarter" idx="4"/>
          </p:nvPr>
        </p:nvSpPr>
        <p:spPr>
          <a:xfrm>
            <a:off x="6172200" y="2505075"/>
            <a:ext cx="5183188" cy="368458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p:cNvSpPr>
            <a:spLocks noGrp="1"/>
          </p:cNvSpPr>
          <p:nvPr>
            <p:ph type="dt" sz="half" idx="10"/>
          </p:nvPr>
        </p:nvSpPr>
        <p:spPr/>
        <p:txBody>
          <a:bodyPr/>
          <a:lstStyle/>
          <a:p>
            <a:fld id="{E82A17E5-379D-4CCC-BD84-B3E98858446B}" type="datetimeFigureOut">
              <a:rPr lang="pt-BR" smtClean="0"/>
              <a:t>18/01/2024</a:t>
            </a:fld>
            <a:endParaRPr lang="pt-BR" dirty="0"/>
          </a:p>
        </p:txBody>
      </p:sp>
      <p:sp>
        <p:nvSpPr>
          <p:cNvPr id="8" name="Espaço Reservado para Rodapé 7"/>
          <p:cNvSpPr>
            <a:spLocks noGrp="1"/>
          </p:cNvSpPr>
          <p:nvPr>
            <p:ph type="ftr" sz="quarter" idx="11"/>
          </p:nvPr>
        </p:nvSpPr>
        <p:spPr/>
        <p:txBody>
          <a:bodyPr/>
          <a:lstStyle/>
          <a:p>
            <a:endParaRPr lang="pt-BR" dirty="0"/>
          </a:p>
        </p:txBody>
      </p:sp>
      <p:sp>
        <p:nvSpPr>
          <p:cNvPr id="9" name="Espaço Reservado para Número de Slide 8"/>
          <p:cNvSpPr>
            <a:spLocks noGrp="1"/>
          </p:cNvSpPr>
          <p:nvPr>
            <p:ph type="sldNum" sz="quarter" idx="12"/>
          </p:nvPr>
        </p:nvSpPr>
        <p:spPr/>
        <p:txBody>
          <a:bodyPr/>
          <a:lstStyle/>
          <a:p>
            <a:fld id="{12DC49B8-E5E0-4946-B84E-E66DF14B47A0}" type="slidenum">
              <a:rPr lang="pt-BR" smtClean="0"/>
              <a:t>‹nº›</a:t>
            </a:fld>
            <a:endParaRPr lang="pt-BR" dirty="0"/>
          </a:p>
        </p:txBody>
      </p:sp>
    </p:spTree>
    <p:extLst>
      <p:ext uri="{BB962C8B-B14F-4D97-AF65-F5344CB8AC3E}">
        <p14:creationId xmlns:p14="http://schemas.microsoft.com/office/powerpoint/2010/main" val="26147047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Data 2"/>
          <p:cNvSpPr>
            <a:spLocks noGrp="1"/>
          </p:cNvSpPr>
          <p:nvPr>
            <p:ph type="dt" sz="half" idx="10"/>
          </p:nvPr>
        </p:nvSpPr>
        <p:spPr/>
        <p:txBody>
          <a:bodyPr/>
          <a:lstStyle/>
          <a:p>
            <a:fld id="{E82A17E5-379D-4CCC-BD84-B3E98858446B}" type="datetimeFigureOut">
              <a:rPr lang="pt-BR" smtClean="0"/>
              <a:t>18/01/2024</a:t>
            </a:fld>
            <a:endParaRPr lang="pt-BR" dirty="0"/>
          </a:p>
        </p:txBody>
      </p:sp>
      <p:sp>
        <p:nvSpPr>
          <p:cNvPr id="4" name="Espaço Reservado para Rodapé 3"/>
          <p:cNvSpPr>
            <a:spLocks noGrp="1"/>
          </p:cNvSpPr>
          <p:nvPr>
            <p:ph type="ftr" sz="quarter" idx="11"/>
          </p:nvPr>
        </p:nvSpPr>
        <p:spPr/>
        <p:txBody>
          <a:bodyPr/>
          <a:lstStyle/>
          <a:p>
            <a:endParaRPr lang="pt-BR" dirty="0"/>
          </a:p>
        </p:txBody>
      </p:sp>
      <p:sp>
        <p:nvSpPr>
          <p:cNvPr id="5" name="Espaço Reservado para Número de Slide 4"/>
          <p:cNvSpPr>
            <a:spLocks noGrp="1"/>
          </p:cNvSpPr>
          <p:nvPr>
            <p:ph type="sldNum" sz="quarter" idx="12"/>
          </p:nvPr>
        </p:nvSpPr>
        <p:spPr/>
        <p:txBody>
          <a:bodyPr/>
          <a:lstStyle/>
          <a:p>
            <a:fld id="{12DC49B8-E5E0-4946-B84E-E66DF14B47A0}" type="slidenum">
              <a:rPr lang="pt-BR" smtClean="0"/>
              <a:t>‹nº›</a:t>
            </a:fld>
            <a:endParaRPr lang="pt-BR" dirty="0"/>
          </a:p>
        </p:txBody>
      </p:sp>
    </p:spTree>
    <p:extLst>
      <p:ext uri="{BB962C8B-B14F-4D97-AF65-F5344CB8AC3E}">
        <p14:creationId xmlns:p14="http://schemas.microsoft.com/office/powerpoint/2010/main" val="35606966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E82A17E5-379D-4CCC-BD84-B3E98858446B}" type="datetimeFigureOut">
              <a:rPr lang="pt-BR" smtClean="0"/>
              <a:t>18/01/2024</a:t>
            </a:fld>
            <a:endParaRPr lang="pt-BR" dirty="0"/>
          </a:p>
        </p:txBody>
      </p:sp>
      <p:sp>
        <p:nvSpPr>
          <p:cNvPr id="3" name="Espaço Reservado para Rodapé 2"/>
          <p:cNvSpPr>
            <a:spLocks noGrp="1"/>
          </p:cNvSpPr>
          <p:nvPr>
            <p:ph type="ftr" sz="quarter" idx="11"/>
          </p:nvPr>
        </p:nvSpPr>
        <p:spPr/>
        <p:txBody>
          <a:bodyPr/>
          <a:lstStyle/>
          <a:p>
            <a:endParaRPr lang="pt-BR" dirty="0"/>
          </a:p>
        </p:txBody>
      </p:sp>
      <p:sp>
        <p:nvSpPr>
          <p:cNvPr id="4" name="Espaço Reservado para Número de Slide 3"/>
          <p:cNvSpPr>
            <a:spLocks noGrp="1"/>
          </p:cNvSpPr>
          <p:nvPr>
            <p:ph type="sldNum" sz="quarter" idx="12"/>
          </p:nvPr>
        </p:nvSpPr>
        <p:spPr/>
        <p:txBody>
          <a:bodyPr/>
          <a:lstStyle/>
          <a:p>
            <a:fld id="{12DC49B8-E5E0-4946-B84E-E66DF14B47A0}" type="slidenum">
              <a:rPr lang="pt-BR" smtClean="0"/>
              <a:t>‹nº›</a:t>
            </a:fld>
            <a:endParaRPr lang="pt-BR" dirty="0"/>
          </a:p>
        </p:txBody>
      </p:sp>
    </p:spTree>
    <p:extLst>
      <p:ext uri="{BB962C8B-B14F-4D97-AF65-F5344CB8AC3E}">
        <p14:creationId xmlns:p14="http://schemas.microsoft.com/office/powerpoint/2010/main" val="3198539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 texto mestre</a:t>
            </a:r>
          </a:p>
        </p:txBody>
      </p:sp>
      <p:sp>
        <p:nvSpPr>
          <p:cNvPr id="5" name="Espaço Reservado para Data 4"/>
          <p:cNvSpPr>
            <a:spLocks noGrp="1"/>
          </p:cNvSpPr>
          <p:nvPr>
            <p:ph type="dt" sz="half" idx="10"/>
          </p:nvPr>
        </p:nvSpPr>
        <p:spPr/>
        <p:txBody>
          <a:bodyPr/>
          <a:lstStyle/>
          <a:p>
            <a:fld id="{E82A17E5-379D-4CCC-BD84-B3E98858446B}" type="datetimeFigureOut">
              <a:rPr lang="pt-BR" smtClean="0"/>
              <a:t>18/01/2024</a:t>
            </a:fld>
            <a:endParaRPr lang="pt-BR" dirty="0"/>
          </a:p>
        </p:txBody>
      </p:sp>
      <p:sp>
        <p:nvSpPr>
          <p:cNvPr id="6" name="Espaço Reservado para Rodapé 5"/>
          <p:cNvSpPr>
            <a:spLocks noGrp="1"/>
          </p:cNvSpPr>
          <p:nvPr>
            <p:ph type="ftr" sz="quarter" idx="11"/>
          </p:nvPr>
        </p:nvSpPr>
        <p:spPr/>
        <p:txBody>
          <a:bodyPr/>
          <a:lstStyle/>
          <a:p>
            <a:endParaRPr lang="pt-BR" dirty="0"/>
          </a:p>
        </p:txBody>
      </p:sp>
      <p:sp>
        <p:nvSpPr>
          <p:cNvPr id="7" name="Espaço Reservado para Número de Slide 6"/>
          <p:cNvSpPr>
            <a:spLocks noGrp="1"/>
          </p:cNvSpPr>
          <p:nvPr>
            <p:ph type="sldNum" sz="quarter" idx="12"/>
          </p:nvPr>
        </p:nvSpPr>
        <p:spPr/>
        <p:txBody>
          <a:bodyPr/>
          <a:lstStyle/>
          <a:p>
            <a:fld id="{12DC49B8-E5E0-4946-B84E-E66DF14B47A0}" type="slidenum">
              <a:rPr lang="pt-BR" smtClean="0"/>
              <a:t>‹nº›</a:t>
            </a:fld>
            <a:endParaRPr lang="pt-BR" dirty="0"/>
          </a:p>
        </p:txBody>
      </p:sp>
    </p:spTree>
    <p:extLst>
      <p:ext uri="{BB962C8B-B14F-4D97-AF65-F5344CB8AC3E}">
        <p14:creationId xmlns:p14="http://schemas.microsoft.com/office/powerpoint/2010/main" val="2049439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dirty="0"/>
          </a:p>
        </p:txBody>
      </p:sp>
      <p:sp>
        <p:nvSpPr>
          <p:cNvPr id="4" name="Espaço Reservado para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 texto mestre</a:t>
            </a:r>
          </a:p>
        </p:txBody>
      </p:sp>
      <p:sp>
        <p:nvSpPr>
          <p:cNvPr id="5" name="Espaço Reservado para Data 4"/>
          <p:cNvSpPr>
            <a:spLocks noGrp="1"/>
          </p:cNvSpPr>
          <p:nvPr>
            <p:ph type="dt" sz="half" idx="10"/>
          </p:nvPr>
        </p:nvSpPr>
        <p:spPr/>
        <p:txBody>
          <a:bodyPr/>
          <a:lstStyle/>
          <a:p>
            <a:fld id="{E82A17E5-379D-4CCC-BD84-B3E98858446B}" type="datetimeFigureOut">
              <a:rPr lang="pt-BR" smtClean="0"/>
              <a:t>18/01/2024</a:t>
            </a:fld>
            <a:endParaRPr lang="pt-BR" dirty="0"/>
          </a:p>
        </p:txBody>
      </p:sp>
      <p:sp>
        <p:nvSpPr>
          <p:cNvPr id="6" name="Espaço Reservado para Rodapé 5"/>
          <p:cNvSpPr>
            <a:spLocks noGrp="1"/>
          </p:cNvSpPr>
          <p:nvPr>
            <p:ph type="ftr" sz="quarter" idx="11"/>
          </p:nvPr>
        </p:nvSpPr>
        <p:spPr/>
        <p:txBody>
          <a:bodyPr/>
          <a:lstStyle/>
          <a:p>
            <a:endParaRPr lang="pt-BR" dirty="0"/>
          </a:p>
        </p:txBody>
      </p:sp>
      <p:sp>
        <p:nvSpPr>
          <p:cNvPr id="7" name="Espaço Reservado para Número de Slide 6"/>
          <p:cNvSpPr>
            <a:spLocks noGrp="1"/>
          </p:cNvSpPr>
          <p:nvPr>
            <p:ph type="sldNum" sz="quarter" idx="12"/>
          </p:nvPr>
        </p:nvSpPr>
        <p:spPr/>
        <p:txBody>
          <a:bodyPr/>
          <a:lstStyle/>
          <a:p>
            <a:fld id="{12DC49B8-E5E0-4946-B84E-E66DF14B47A0}" type="slidenum">
              <a:rPr lang="pt-BR" smtClean="0"/>
              <a:t>‹nº›</a:t>
            </a:fld>
            <a:endParaRPr lang="pt-BR" dirty="0"/>
          </a:p>
        </p:txBody>
      </p:sp>
    </p:spTree>
    <p:extLst>
      <p:ext uri="{BB962C8B-B14F-4D97-AF65-F5344CB8AC3E}">
        <p14:creationId xmlns:p14="http://schemas.microsoft.com/office/powerpoint/2010/main" val="10690563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Texto Vertical 2"/>
          <p:cNvSpPr>
            <a:spLocks noGrp="1"/>
          </p:cNvSpPr>
          <p:nvPr>
            <p:ph type="body" orient="vert" idx="1"/>
          </p:nvPr>
        </p:nvSpPr>
        <p:spPr/>
        <p:txBody>
          <a:bodyPr vert="eaVert"/>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E82A17E5-379D-4CCC-BD84-B3E98858446B}" type="datetimeFigureOut">
              <a:rPr lang="pt-BR" smtClean="0"/>
              <a:t>18/01/2024</a:t>
            </a:fld>
            <a:endParaRPr lang="pt-BR" dirty="0"/>
          </a:p>
        </p:txBody>
      </p:sp>
      <p:sp>
        <p:nvSpPr>
          <p:cNvPr id="5" name="Espaço Reservado para Rodapé 4"/>
          <p:cNvSpPr>
            <a:spLocks noGrp="1"/>
          </p:cNvSpPr>
          <p:nvPr>
            <p:ph type="ftr" sz="quarter" idx="11"/>
          </p:nvPr>
        </p:nvSpPr>
        <p:spPr/>
        <p:txBody>
          <a:bodyPr/>
          <a:lstStyle/>
          <a:p>
            <a:endParaRPr lang="pt-BR" dirty="0"/>
          </a:p>
        </p:txBody>
      </p:sp>
      <p:sp>
        <p:nvSpPr>
          <p:cNvPr id="6" name="Espaço Reservado para Número de Slide 5"/>
          <p:cNvSpPr>
            <a:spLocks noGrp="1"/>
          </p:cNvSpPr>
          <p:nvPr>
            <p:ph type="sldNum" sz="quarter" idx="12"/>
          </p:nvPr>
        </p:nvSpPr>
        <p:spPr/>
        <p:txBody>
          <a:bodyPr/>
          <a:lstStyle/>
          <a:p>
            <a:fld id="{12DC49B8-E5E0-4946-B84E-E66DF14B47A0}" type="slidenum">
              <a:rPr lang="pt-BR" smtClean="0"/>
              <a:t>‹nº›</a:t>
            </a:fld>
            <a:endParaRPr lang="pt-BR" dirty="0"/>
          </a:p>
        </p:txBody>
      </p:sp>
    </p:spTree>
    <p:extLst>
      <p:ext uri="{BB962C8B-B14F-4D97-AF65-F5344CB8AC3E}">
        <p14:creationId xmlns:p14="http://schemas.microsoft.com/office/powerpoint/2010/main" val="32518709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p:cNvSpPr>
            <a:spLocks noGrp="1"/>
          </p:cNvSpPr>
          <p:nvPr>
            <p:ph type="body" orient="vert" idx="1"/>
          </p:nvPr>
        </p:nvSpPr>
        <p:spPr>
          <a:xfrm>
            <a:off x="838200" y="365125"/>
            <a:ext cx="7734300" cy="5811838"/>
          </a:xfrm>
        </p:spPr>
        <p:txBody>
          <a:bodyPr vert="eaVert"/>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E82A17E5-379D-4CCC-BD84-B3E98858446B}" type="datetimeFigureOut">
              <a:rPr lang="pt-BR" smtClean="0"/>
              <a:t>18/01/2024</a:t>
            </a:fld>
            <a:endParaRPr lang="pt-BR" dirty="0"/>
          </a:p>
        </p:txBody>
      </p:sp>
      <p:sp>
        <p:nvSpPr>
          <p:cNvPr id="5" name="Espaço Reservado para Rodapé 4"/>
          <p:cNvSpPr>
            <a:spLocks noGrp="1"/>
          </p:cNvSpPr>
          <p:nvPr>
            <p:ph type="ftr" sz="quarter" idx="11"/>
          </p:nvPr>
        </p:nvSpPr>
        <p:spPr/>
        <p:txBody>
          <a:bodyPr/>
          <a:lstStyle/>
          <a:p>
            <a:endParaRPr lang="pt-BR" dirty="0"/>
          </a:p>
        </p:txBody>
      </p:sp>
      <p:sp>
        <p:nvSpPr>
          <p:cNvPr id="6" name="Espaço Reservado para Número de Slide 5"/>
          <p:cNvSpPr>
            <a:spLocks noGrp="1"/>
          </p:cNvSpPr>
          <p:nvPr>
            <p:ph type="sldNum" sz="quarter" idx="12"/>
          </p:nvPr>
        </p:nvSpPr>
        <p:spPr/>
        <p:txBody>
          <a:bodyPr/>
          <a:lstStyle/>
          <a:p>
            <a:fld id="{12DC49B8-E5E0-4946-B84E-E66DF14B47A0}" type="slidenum">
              <a:rPr lang="pt-BR" smtClean="0"/>
              <a:t>‹nº›</a:t>
            </a:fld>
            <a:endParaRPr lang="pt-BR" dirty="0"/>
          </a:p>
        </p:txBody>
      </p:sp>
    </p:spTree>
    <p:extLst>
      <p:ext uri="{BB962C8B-B14F-4D97-AF65-F5344CB8AC3E}">
        <p14:creationId xmlns:p14="http://schemas.microsoft.com/office/powerpoint/2010/main" val="3958947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2A17E5-379D-4CCC-BD84-B3E98858446B}" type="datetimeFigureOut">
              <a:rPr lang="pt-BR" smtClean="0"/>
              <a:t>18/01/2024</a:t>
            </a:fld>
            <a:endParaRPr lang="pt-BR" dirty="0"/>
          </a:p>
        </p:txBody>
      </p:sp>
      <p:sp>
        <p:nvSpPr>
          <p:cNvPr id="5" name="Espaço Reservado para Rodapé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dirty="0"/>
          </a:p>
        </p:txBody>
      </p:sp>
      <p:sp>
        <p:nvSpPr>
          <p:cNvPr id="6" name="Espaço Reservado para Número de Slid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2DC49B8-E5E0-4946-B84E-E66DF14B47A0}" type="slidenum">
              <a:rPr lang="pt-BR" smtClean="0"/>
              <a:t>‹nº›</a:t>
            </a:fld>
            <a:endParaRPr lang="pt-BR" dirty="0"/>
          </a:p>
        </p:txBody>
      </p:sp>
    </p:spTree>
    <p:extLst>
      <p:ext uri="{BB962C8B-B14F-4D97-AF65-F5344CB8AC3E}">
        <p14:creationId xmlns:p14="http://schemas.microsoft.com/office/powerpoint/2010/main" val="18476618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2435414" cy="606049"/>
          </a:xfrm>
          <a:prstGeom prst="rect">
            <a:avLst/>
          </a:prstGeom>
          <a:noFill/>
          <a:extLst>
            <a:ext uri="{909E8E84-426E-40DD-AFC4-6F175D3DCCD1}">
              <a14:hiddenFill xmlns:a14="http://schemas.microsoft.com/office/drawing/2010/main">
                <a:solidFill>
                  <a:srgbClr val="FFFFFF"/>
                </a:solidFill>
              </a14:hiddenFill>
            </a:ext>
          </a:extLst>
        </p:spPr>
      </p:pic>
      <p:sp>
        <p:nvSpPr>
          <p:cNvPr id="2" name="Título 1"/>
          <p:cNvSpPr>
            <a:spLocks noGrp="1"/>
          </p:cNvSpPr>
          <p:nvPr>
            <p:ph type="ctrTitle"/>
          </p:nvPr>
        </p:nvSpPr>
        <p:spPr>
          <a:xfrm>
            <a:off x="4388415" y="699808"/>
            <a:ext cx="3415170" cy="1761136"/>
          </a:xfrm>
        </p:spPr>
        <p:txBody>
          <a:bodyPr>
            <a:normAutofit/>
          </a:bodyPr>
          <a:lstStyle/>
          <a:p>
            <a:r>
              <a:rPr lang="pt-BR" sz="9600" dirty="0">
                <a:ln>
                  <a:solidFill>
                    <a:schemeClr val="accent1">
                      <a:lumMod val="75000"/>
                    </a:schemeClr>
                  </a:solidFill>
                </a:ln>
                <a:effectLst>
                  <a:outerShdw blurRad="50800" dist="38100" dir="18900000" algn="bl" rotWithShape="0">
                    <a:prstClr val="black">
                      <a:alpha val="40000"/>
                    </a:prstClr>
                  </a:outerShdw>
                </a:effectLst>
                <a:latin typeface="Arial Black" panose="020B0A04020102020204" pitchFamily="34" charset="0"/>
              </a:rPr>
              <a:t>BCT</a:t>
            </a:r>
          </a:p>
        </p:txBody>
      </p:sp>
      <p:pic>
        <p:nvPicPr>
          <p:cNvPr id="8194" name="Picture 2" descr="Brevê de Controle de Tráfego Aéreo da Aeronáutica - Asa Artigos Militares"/>
          <p:cNvPicPr>
            <a:picLocks noChangeAspect="1" noChangeArrowheads="1"/>
          </p:cNvPicPr>
          <p:nvPr/>
        </p:nvPicPr>
        <p:blipFill rotWithShape="1">
          <a:blip r:embed="rId3">
            <a:extLst>
              <a:ext uri="{28A0092B-C50C-407E-A947-70E740481C1C}">
                <a14:useLocalDpi xmlns:a14="http://schemas.microsoft.com/office/drawing/2010/main" val="0"/>
              </a:ext>
            </a:extLst>
          </a:blip>
          <a:srcRect l="8255" t="11755" r="9441" b="40713"/>
          <a:stretch/>
        </p:blipFill>
        <p:spPr bwMode="auto">
          <a:xfrm>
            <a:off x="2200468" y="2640005"/>
            <a:ext cx="7791063" cy="1674253"/>
          </a:xfrm>
          <a:prstGeom prst="rect">
            <a:avLst/>
          </a:prstGeom>
          <a:noFill/>
          <a:effectLst>
            <a:outerShdw blurRad="76200" dir="13500000" sy="23000" kx="1200000" algn="br" rotWithShape="0">
              <a:prstClr val="black">
                <a:alpha val="20000"/>
              </a:prstClr>
            </a:outerShdw>
          </a:effectLst>
          <a:extLst>
            <a:ext uri="{909E8E84-426E-40DD-AFC4-6F175D3DCCD1}">
              <a14:hiddenFill xmlns:a14="http://schemas.microsoft.com/office/drawing/2010/main">
                <a:solidFill>
                  <a:srgbClr val="FFFFFF"/>
                </a:solidFill>
              </a14:hiddenFill>
            </a:ext>
          </a:extLst>
        </p:spPr>
      </p:pic>
      <p:sp>
        <p:nvSpPr>
          <p:cNvPr id="7" name="CaixaDeTexto 6"/>
          <p:cNvSpPr txBox="1"/>
          <p:nvPr/>
        </p:nvSpPr>
        <p:spPr>
          <a:xfrm>
            <a:off x="8366077" y="311636"/>
            <a:ext cx="3516508" cy="461665"/>
          </a:xfrm>
          <a:prstGeom prst="rect">
            <a:avLst/>
          </a:prstGeom>
          <a:noFill/>
        </p:spPr>
        <p:txBody>
          <a:bodyPr wrap="square" rtlCol="0">
            <a:spAutoFit/>
          </a:bodyPr>
          <a:lstStyle/>
          <a:p>
            <a:pPr algn="ctr"/>
            <a:r>
              <a:rPr lang="pt-BR" sz="2400" b="1" dirty="0">
                <a:solidFill>
                  <a:schemeClr val="accent5">
                    <a:lumMod val="75000"/>
                  </a:schemeClr>
                </a:solidFill>
                <a:latin typeface="Arial Black" panose="020B0A04020102020204" pitchFamily="34" charset="0"/>
              </a:rPr>
              <a:t>Prof. Ailton Pinheiro</a:t>
            </a:r>
          </a:p>
        </p:txBody>
      </p:sp>
      <p:sp>
        <p:nvSpPr>
          <p:cNvPr id="8" name="CaixaDeTexto 7"/>
          <p:cNvSpPr txBox="1"/>
          <p:nvPr/>
        </p:nvSpPr>
        <p:spPr>
          <a:xfrm>
            <a:off x="2523125" y="6325982"/>
            <a:ext cx="6840950" cy="523220"/>
          </a:xfrm>
          <a:prstGeom prst="rect">
            <a:avLst/>
          </a:prstGeom>
          <a:noFill/>
        </p:spPr>
        <p:txBody>
          <a:bodyPr wrap="square" rtlCol="0">
            <a:spAutoFit/>
          </a:bodyPr>
          <a:lstStyle/>
          <a:p>
            <a:pPr algn="ctr"/>
            <a:r>
              <a:rPr lang="pt-BR" sz="2800" b="1" dirty="0">
                <a:latin typeface="Arial Black" panose="020B0A04020102020204" pitchFamily="34" charset="0"/>
                <a:cs typeface="Arial" panose="020B0604020202020204" pitchFamily="34" charset="0"/>
              </a:rPr>
              <a:t>Aula 02</a:t>
            </a:r>
            <a:endParaRPr lang="pt-BR" sz="2800" b="1" dirty="0">
              <a:ln>
                <a:solidFill>
                  <a:schemeClr val="accent1">
                    <a:lumMod val="75000"/>
                  </a:schemeClr>
                </a:solidFill>
              </a:ln>
              <a:effectLst>
                <a:outerShdw blurRad="63500" sx="102000" sy="102000" algn="ctr" rotWithShape="0">
                  <a:prstClr val="black">
                    <a:alpha val="40000"/>
                  </a:prstClr>
                </a:outerShdw>
              </a:effectLst>
              <a:latin typeface="Arial Black" panose="020B0A04020102020204" pitchFamily="34" charset="0"/>
            </a:endParaRPr>
          </a:p>
        </p:txBody>
      </p:sp>
      <p:sp>
        <p:nvSpPr>
          <p:cNvPr id="9" name="CaixaDeTexto 8">
            <a:extLst>
              <a:ext uri="{FF2B5EF4-FFF2-40B4-BE49-F238E27FC236}">
                <a16:creationId xmlns:a16="http://schemas.microsoft.com/office/drawing/2014/main" id="{D15AEBD1-66D2-417A-90F3-25333A413C20}"/>
              </a:ext>
            </a:extLst>
          </p:cNvPr>
          <p:cNvSpPr txBox="1"/>
          <p:nvPr/>
        </p:nvSpPr>
        <p:spPr>
          <a:xfrm>
            <a:off x="843524" y="4455483"/>
            <a:ext cx="11039061" cy="830997"/>
          </a:xfrm>
          <a:prstGeom prst="rect">
            <a:avLst/>
          </a:prstGeom>
          <a:noFill/>
        </p:spPr>
        <p:txBody>
          <a:bodyPr wrap="square" rtlCol="0">
            <a:spAutoFit/>
          </a:bodyPr>
          <a:lstStyle/>
          <a:p>
            <a:pPr algn="ctr"/>
            <a:r>
              <a:rPr lang="pt-BR" sz="4800" b="1" dirty="0">
                <a:latin typeface="Arial Black" panose="020B0A04020102020204" pitchFamily="34" charset="0"/>
                <a:cs typeface="Arial" panose="020B0604020202020204" pitchFamily="34" charset="0"/>
              </a:rPr>
              <a:t>ICA 100-22</a:t>
            </a:r>
          </a:p>
        </p:txBody>
      </p:sp>
      <p:sp>
        <p:nvSpPr>
          <p:cNvPr id="10" name="CaixaDeTexto 9">
            <a:extLst>
              <a:ext uri="{FF2B5EF4-FFF2-40B4-BE49-F238E27FC236}">
                <a16:creationId xmlns:a16="http://schemas.microsoft.com/office/drawing/2014/main" id="{57244505-9019-43E1-AAF9-184ED39C1498}"/>
              </a:ext>
            </a:extLst>
          </p:cNvPr>
          <p:cNvSpPr txBox="1"/>
          <p:nvPr/>
        </p:nvSpPr>
        <p:spPr>
          <a:xfrm>
            <a:off x="0" y="5345323"/>
            <a:ext cx="12191999" cy="523220"/>
          </a:xfrm>
          <a:prstGeom prst="rect">
            <a:avLst/>
          </a:prstGeom>
          <a:noFill/>
        </p:spPr>
        <p:txBody>
          <a:bodyPr wrap="square" rtlCol="0">
            <a:spAutoFit/>
          </a:bodyPr>
          <a:lstStyle/>
          <a:p>
            <a:pPr algn="ctr"/>
            <a:r>
              <a:rPr lang="pt-BR" sz="2800" b="1" dirty="0"/>
              <a:t>SERVIÇO DE GERENCIAMENTO DE FLUXO DE TRÁFEGO AÉREO</a:t>
            </a:r>
          </a:p>
        </p:txBody>
      </p:sp>
    </p:spTree>
    <p:extLst>
      <p:ext uri="{BB962C8B-B14F-4D97-AF65-F5344CB8AC3E}">
        <p14:creationId xmlns:p14="http://schemas.microsoft.com/office/powerpoint/2010/main" val="292234994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8194"/>
                                        </p:tgtEl>
                                        <p:attrNameLst>
                                          <p:attrName>style.visibility</p:attrName>
                                        </p:attrNameLst>
                                      </p:cBhvr>
                                      <p:to>
                                        <p:strVal val="visible"/>
                                      </p:to>
                                    </p:set>
                                    <p:animEffect transition="in" filter="fade">
                                      <p:cBhvr>
                                        <p:cTn id="12" dur="1000"/>
                                        <p:tgtEl>
                                          <p:spTgt spid="8194"/>
                                        </p:tgtEl>
                                      </p:cBhvr>
                                    </p:animEffect>
                                    <p:anim calcmode="lin" valueType="num">
                                      <p:cBhvr>
                                        <p:cTn id="13" dur="1000" fill="hold"/>
                                        <p:tgtEl>
                                          <p:spTgt spid="8194"/>
                                        </p:tgtEl>
                                        <p:attrNameLst>
                                          <p:attrName>ppt_x</p:attrName>
                                        </p:attrNameLst>
                                      </p:cBhvr>
                                      <p:tavLst>
                                        <p:tav tm="0">
                                          <p:val>
                                            <p:strVal val="#ppt_x"/>
                                          </p:val>
                                        </p:tav>
                                        <p:tav tm="100000">
                                          <p:val>
                                            <p:strVal val="#ppt_x"/>
                                          </p:val>
                                        </p:tav>
                                      </p:tavLst>
                                    </p:anim>
                                    <p:anim calcmode="lin" valueType="num">
                                      <p:cBhvr>
                                        <p:cTn id="14" dur="1000" fill="hold"/>
                                        <p:tgtEl>
                                          <p:spTgt spid="819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1000" fill="hold"/>
                                        <p:tgtEl>
                                          <p:spTgt spid="9"/>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1000"/>
                                        <p:tgtEl>
                                          <p:spTgt spid="10"/>
                                        </p:tgtEl>
                                      </p:cBhvr>
                                    </p:animEffect>
                                    <p:anim calcmode="lin" valueType="num">
                                      <p:cBhvr>
                                        <p:cTn id="23" dur="1000" fill="hold"/>
                                        <p:tgtEl>
                                          <p:spTgt spid="10"/>
                                        </p:tgtEl>
                                        <p:attrNameLst>
                                          <p:attrName>ppt_x</p:attrName>
                                        </p:attrNameLst>
                                      </p:cBhvr>
                                      <p:tavLst>
                                        <p:tav tm="0">
                                          <p:val>
                                            <p:strVal val="#ppt_x"/>
                                          </p:val>
                                        </p:tav>
                                        <p:tav tm="100000">
                                          <p:val>
                                            <p:strVal val="#ppt_x"/>
                                          </p:val>
                                        </p:tav>
                                      </p:tavLst>
                                    </p:anim>
                                    <p:anim calcmode="lin" valueType="num">
                                      <p:cBhvr>
                                        <p:cTn id="24" dur="1000" fill="hold"/>
                                        <p:tgtEl>
                                          <p:spTgt spid="10"/>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1000"/>
                                        <p:tgtEl>
                                          <p:spTgt spid="8"/>
                                        </p:tgtEl>
                                      </p:cBhvr>
                                    </p:animEffect>
                                    <p:anim calcmode="lin" valueType="num">
                                      <p:cBhvr>
                                        <p:cTn id="28" dur="1000" fill="hold"/>
                                        <p:tgtEl>
                                          <p:spTgt spid="8"/>
                                        </p:tgtEl>
                                        <p:attrNameLst>
                                          <p:attrName>ppt_x</p:attrName>
                                        </p:attrNameLst>
                                      </p:cBhvr>
                                      <p:tavLst>
                                        <p:tav tm="0">
                                          <p:val>
                                            <p:strVal val="#ppt_x"/>
                                          </p:val>
                                        </p:tav>
                                        <p:tav tm="100000">
                                          <p:val>
                                            <p:strVal val="#ppt_x"/>
                                          </p:val>
                                        </p:tav>
                                      </p:tavLst>
                                    </p:anim>
                                    <p:anim calcmode="lin" valueType="num">
                                      <p:cBhvr>
                                        <p:cTn id="2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P spid="9" grpId="0"/>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srgbClr val="4472C4">
                    <a:lumMod val="75000"/>
                  </a:srgbClr>
                </a:solidFill>
                <a:effectLst/>
                <a:uLnTx/>
                <a:uFillTx/>
                <a:latin typeface="Arial Black" panose="020B0A04020102020204" pitchFamily="34" charset="0"/>
                <a:ea typeface="+mn-ea"/>
                <a:cs typeface="+mn-cs"/>
              </a:rPr>
              <a:t>Prof. Ailton Pinheiro</a:t>
            </a:r>
          </a:p>
        </p:txBody>
      </p:sp>
      <p:sp>
        <p:nvSpPr>
          <p:cNvPr id="3" name="Título 2"/>
          <p:cNvSpPr>
            <a:spLocks noGrp="1"/>
          </p:cNvSpPr>
          <p:nvPr>
            <p:ph type="title"/>
          </p:nvPr>
        </p:nvSpPr>
        <p:spPr>
          <a:xfrm>
            <a:off x="6627" y="794231"/>
            <a:ext cx="12154182" cy="556268"/>
          </a:xfrm>
        </p:spPr>
        <p:txBody>
          <a:bodyPr>
            <a:noAutofit/>
          </a:bodyPr>
          <a:lstStyle/>
          <a:p>
            <a:pPr algn="ctr"/>
            <a:r>
              <a:rPr lang="pt-BR" sz="2400" dirty="0">
                <a:latin typeface="Arial Black" panose="020B0A04020102020204" pitchFamily="34" charset="0"/>
                <a:cs typeface="Arial" panose="020B0604020202020204" pitchFamily="34" charset="0"/>
              </a:rPr>
              <a:t>RESPONSABILIDADES E ATRIBUIÇÕES RELATIVAS AO SERVIÇO ATFM</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4" name="Retângulo 13">
            <a:extLst>
              <a:ext uri="{FF2B5EF4-FFF2-40B4-BE49-F238E27FC236}">
                <a16:creationId xmlns:a16="http://schemas.microsoft.com/office/drawing/2014/main" id="{92660363-54E7-48A3-BD2F-63619B853BCC}"/>
              </a:ext>
            </a:extLst>
          </p:cNvPr>
          <p:cNvSpPr/>
          <p:nvPr/>
        </p:nvSpPr>
        <p:spPr>
          <a:xfrm>
            <a:off x="0" y="1385358"/>
            <a:ext cx="12166147" cy="461665"/>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b="1" dirty="0"/>
              <a:t>2.6 ATRIBUIÇÕES DOS </a:t>
            </a:r>
            <a:r>
              <a:rPr lang="pt-BR" sz="2400" b="1" dirty="0">
                <a:highlight>
                  <a:srgbClr val="FFFF00"/>
                </a:highlight>
              </a:rPr>
              <a:t>ÓRGÃOS ATC </a:t>
            </a:r>
            <a:endParaRPr lang="pt-BR" sz="2100" b="1" dirty="0">
              <a:highlight>
                <a:srgbClr val="FFFF00"/>
              </a:highlight>
            </a:endParaRPr>
          </a:p>
        </p:txBody>
      </p:sp>
      <p:sp>
        <p:nvSpPr>
          <p:cNvPr id="17" name="Retângulo 16">
            <a:extLst>
              <a:ext uri="{FF2B5EF4-FFF2-40B4-BE49-F238E27FC236}">
                <a16:creationId xmlns:a16="http://schemas.microsoft.com/office/drawing/2014/main" id="{297AB8CC-A1E2-49AF-AAFA-16AFCBDB79C0}"/>
              </a:ext>
            </a:extLst>
          </p:cNvPr>
          <p:cNvSpPr/>
          <p:nvPr/>
        </p:nvSpPr>
        <p:spPr>
          <a:xfrm>
            <a:off x="6627" y="1839196"/>
            <a:ext cx="12166148" cy="461665"/>
          </a:xfrm>
          <a:prstGeom prst="rect">
            <a:avLst/>
          </a:prstGeom>
          <a:solidFill>
            <a:srgbClr val="EAEFF7"/>
          </a:solidFill>
        </p:spPr>
        <p:txBody>
          <a:bodyPr wrap="square">
            <a:spAutoFit/>
          </a:bodyPr>
          <a:lstStyle/>
          <a:p>
            <a:pPr algn="just"/>
            <a:r>
              <a:rPr lang="pt-BR" sz="2400" dirty="0"/>
              <a:t>2.6.1 Compete aos órgãos ATC: </a:t>
            </a:r>
            <a:endParaRPr lang="pt-BR" sz="2400" b="1" dirty="0"/>
          </a:p>
        </p:txBody>
      </p:sp>
      <p:sp>
        <p:nvSpPr>
          <p:cNvPr id="15" name="Retângulo 14">
            <a:extLst>
              <a:ext uri="{FF2B5EF4-FFF2-40B4-BE49-F238E27FC236}">
                <a16:creationId xmlns:a16="http://schemas.microsoft.com/office/drawing/2014/main" id="{B65D1AC7-085F-4697-AE8D-5DA756124F33}"/>
              </a:ext>
            </a:extLst>
          </p:cNvPr>
          <p:cNvSpPr/>
          <p:nvPr/>
        </p:nvSpPr>
        <p:spPr>
          <a:xfrm>
            <a:off x="-5338" y="2277858"/>
            <a:ext cx="12166147" cy="461665"/>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a) informar, imediatamente, ao CGNA:</a:t>
            </a:r>
            <a:endParaRPr lang="pt-BR" sz="2100" b="1" dirty="0"/>
          </a:p>
        </p:txBody>
      </p:sp>
      <p:sp>
        <p:nvSpPr>
          <p:cNvPr id="16" name="Retângulo 15">
            <a:extLst>
              <a:ext uri="{FF2B5EF4-FFF2-40B4-BE49-F238E27FC236}">
                <a16:creationId xmlns:a16="http://schemas.microsoft.com/office/drawing/2014/main" id="{81403740-27DD-488C-967E-D4540F6D0406}"/>
              </a:ext>
            </a:extLst>
          </p:cNvPr>
          <p:cNvSpPr/>
          <p:nvPr/>
        </p:nvSpPr>
        <p:spPr>
          <a:xfrm>
            <a:off x="6627" y="2740360"/>
            <a:ext cx="12166148" cy="1569660"/>
          </a:xfrm>
          <a:prstGeom prst="rect">
            <a:avLst/>
          </a:prstGeom>
          <a:solidFill>
            <a:srgbClr val="EAEFF7"/>
          </a:solidFill>
        </p:spPr>
        <p:txBody>
          <a:bodyPr wrap="square">
            <a:spAutoFit/>
          </a:bodyPr>
          <a:lstStyle/>
          <a:p>
            <a:pPr algn="just"/>
            <a:r>
              <a:rPr lang="pt-BR" sz="2400" dirty="0"/>
              <a:t>- todas as alterações que possam gerar impacto no Sistema ATM (indisponibilidade e/ou restrição de auxílios, sistemas de telecomunicações, radares, sistemas de visualização e tratamento de dados, alterações de procedimentos que afetem as TMA ou as FIR, operações abaixo dos mínimos meteorológicos, indisponibilidades na infraestrutura aeroportuária etc.);</a:t>
            </a:r>
            <a:endParaRPr lang="pt-BR" sz="2400" b="1" dirty="0"/>
          </a:p>
        </p:txBody>
      </p:sp>
      <p:sp>
        <p:nvSpPr>
          <p:cNvPr id="20" name="Retângulo 19">
            <a:extLst>
              <a:ext uri="{FF2B5EF4-FFF2-40B4-BE49-F238E27FC236}">
                <a16:creationId xmlns:a16="http://schemas.microsoft.com/office/drawing/2014/main" id="{74F70196-3784-4CEA-8606-42CAD0A555B7}"/>
              </a:ext>
            </a:extLst>
          </p:cNvPr>
          <p:cNvSpPr/>
          <p:nvPr/>
        </p:nvSpPr>
        <p:spPr>
          <a:xfrm>
            <a:off x="-5338" y="4265689"/>
            <a:ext cx="12166147" cy="461665"/>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 redução, temporária ou não, do número de ATCO da equipe de serviço; </a:t>
            </a:r>
            <a:endParaRPr lang="pt-BR" sz="2300" b="1" dirty="0">
              <a:solidFill>
                <a:srgbClr val="FF0000"/>
              </a:solidFill>
            </a:endParaRPr>
          </a:p>
        </p:txBody>
      </p:sp>
      <p:sp>
        <p:nvSpPr>
          <p:cNvPr id="18" name="Retângulo 17">
            <a:extLst>
              <a:ext uri="{FF2B5EF4-FFF2-40B4-BE49-F238E27FC236}">
                <a16:creationId xmlns:a16="http://schemas.microsoft.com/office/drawing/2014/main" id="{732ECEF3-AD78-4849-AFDF-EBA958165DE8}"/>
              </a:ext>
            </a:extLst>
          </p:cNvPr>
          <p:cNvSpPr/>
          <p:nvPr/>
        </p:nvSpPr>
        <p:spPr>
          <a:xfrm>
            <a:off x="6627" y="4728184"/>
            <a:ext cx="12166148" cy="461665"/>
          </a:xfrm>
          <a:prstGeom prst="rect">
            <a:avLst/>
          </a:prstGeom>
          <a:solidFill>
            <a:srgbClr val="EAEFF7"/>
          </a:solidFill>
        </p:spPr>
        <p:txBody>
          <a:bodyPr wrap="square">
            <a:spAutoFit/>
          </a:bodyPr>
          <a:lstStyle/>
          <a:p>
            <a:pPr algn="just"/>
            <a:r>
              <a:rPr lang="pt-BR" sz="2400" dirty="0"/>
              <a:t>- aeronaves em emergência; </a:t>
            </a:r>
            <a:endParaRPr lang="pt-BR" sz="2400" b="1" dirty="0"/>
          </a:p>
        </p:txBody>
      </p:sp>
      <p:sp>
        <p:nvSpPr>
          <p:cNvPr id="19" name="Retângulo 18">
            <a:extLst>
              <a:ext uri="{FF2B5EF4-FFF2-40B4-BE49-F238E27FC236}">
                <a16:creationId xmlns:a16="http://schemas.microsoft.com/office/drawing/2014/main" id="{93AB7B06-B421-4698-9C7F-ED9EC8860384}"/>
              </a:ext>
            </a:extLst>
          </p:cNvPr>
          <p:cNvSpPr/>
          <p:nvPr/>
        </p:nvSpPr>
        <p:spPr>
          <a:xfrm>
            <a:off x="-5338" y="5193345"/>
            <a:ext cx="12166147" cy="461665"/>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b="1" dirty="0"/>
              <a:t>- mudança de pista em uso; </a:t>
            </a:r>
            <a:endParaRPr lang="pt-BR" sz="2300" b="1" dirty="0">
              <a:solidFill>
                <a:srgbClr val="FF0000"/>
              </a:solidFill>
            </a:endParaRPr>
          </a:p>
        </p:txBody>
      </p:sp>
      <p:sp>
        <p:nvSpPr>
          <p:cNvPr id="13" name="Retângulo 12">
            <a:extLst>
              <a:ext uri="{FF2B5EF4-FFF2-40B4-BE49-F238E27FC236}">
                <a16:creationId xmlns:a16="http://schemas.microsoft.com/office/drawing/2014/main" id="{0BA4D159-C7B1-4E03-A97D-A9147356EB96}"/>
              </a:ext>
            </a:extLst>
          </p:cNvPr>
          <p:cNvSpPr/>
          <p:nvPr/>
        </p:nvSpPr>
        <p:spPr>
          <a:xfrm>
            <a:off x="6627" y="5682342"/>
            <a:ext cx="12166148" cy="830997"/>
          </a:xfrm>
          <a:prstGeom prst="rect">
            <a:avLst/>
          </a:prstGeom>
          <a:solidFill>
            <a:srgbClr val="EAEFF7"/>
          </a:solidFill>
        </p:spPr>
        <p:txBody>
          <a:bodyPr wrap="square">
            <a:spAutoFit/>
          </a:bodyPr>
          <a:lstStyle/>
          <a:p>
            <a:pPr algn="just"/>
            <a:r>
              <a:rPr lang="pt-BR" sz="2400" dirty="0"/>
              <a:t>- quando as operações de pousos ou decolagens de um aeródromo forem suspensas, especificando o motivo;</a:t>
            </a:r>
            <a:endParaRPr lang="pt-BR" sz="2400" b="1" dirty="0"/>
          </a:p>
        </p:txBody>
      </p:sp>
    </p:spTree>
    <p:extLst>
      <p:ext uri="{BB962C8B-B14F-4D97-AF65-F5344CB8AC3E}">
        <p14:creationId xmlns:p14="http://schemas.microsoft.com/office/powerpoint/2010/main" val="279155295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6"/>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500"/>
                                        <p:tgtEl>
                                          <p:spTgt spid="20"/>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500"/>
                                        <p:tgtEl>
                                          <p:spTgt spid="19"/>
                                        </p:tgtEl>
                                      </p:cBhvr>
                                    </p:animEffec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5" grpId="0" animBg="1"/>
      <p:bldP spid="16" grpId="0" animBg="1"/>
      <p:bldP spid="20" grpId="0" animBg="1"/>
      <p:bldP spid="18" grpId="0" animBg="1"/>
      <p:bldP spid="19" grpId="0" animBg="1"/>
      <p:bldP spid="1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srgbClr val="4472C4">
                    <a:lumMod val="75000"/>
                  </a:srgbClr>
                </a:solidFill>
                <a:effectLst/>
                <a:uLnTx/>
                <a:uFillTx/>
                <a:latin typeface="Arial Black" panose="020B0A04020102020204" pitchFamily="34" charset="0"/>
                <a:ea typeface="+mn-ea"/>
                <a:cs typeface="+mn-cs"/>
              </a:rPr>
              <a:t>Prof. Ailton Pinheiro</a:t>
            </a:r>
          </a:p>
        </p:txBody>
      </p:sp>
      <p:sp>
        <p:nvSpPr>
          <p:cNvPr id="3" name="Título 2"/>
          <p:cNvSpPr>
            <a:spLocks noGrp="1"/>
          </p:cNvSpPr>
          <p:nvPr>
            <p:ph type="title"/>
          </p:nvPr>
        </p:nvSpPr>
        <p:spPr>
          <a:xfrm>
            <a:off x="6627" y="794231"/>
            <a:ext cx="12154182" cy="556268"/>
          </a:xfrm>
        </p:spPr>
        <p:txBody>
          <a:bodyPr>
            <a:noAutofit/>
          </a:bodyPr>
          <a:lstStyle/>
          <a:p>
            <a:pPr algn="ctr"/>
            <a:r>
              <a:rPr lang="pt-BR" sz="2400" dirty="0">
                <a:latin typeface="Arial Black" panose="020B0A04020102020204" pitchFamily="34" charset="0"/>
                <a:cs typeface="Arial" panose="020B0604020202020204" pitchFamily="34" charset="0"/>
              </a:rPr>
              <a:t>RESPONSABILIDADES E ATRIBUIÇÕES RELATIVAS AO SERVIÇO ATFM</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4" name="Retângulo 13">
            <a:extLst>
              <a:ext uri="{FF2B5EF4-FFF2-40B4-BE49-F238E27FC236}">
                <a16:creationId xmlns:a16="http://schemas.microsoft.com/office/drawing/2014/main" id="{92660363-54E7-48A3-BD2F-63619B853BCC}"/>
              </a:ext>
            </a:extLst>
          </p:cNvPr>
          <p:cNvSpPr/>
          <p:nvPr/>
        </p:nvSpPr>
        <p:spPr>
          <a:xfrm>
            <a:off x="0" y="1385358"/>
            <a:ext cx="12166147" cy="461665"/>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2.6 ATRIBUIÇÕES DOS ÓRGÃOS ATC (cont...)</a:t>
            </a:r>
            <a:endParaRPr lang="pt-BR" sz="2100" dirty="0"/>
          </a:p>
        </p:txBody>
      </p:sp>
      <p:sp>
        <p:nvSpPr>
          <p:cNvPr id="17" name="Retângulo 16">
            <a:extLst>
              <a:ext uri="{FF2B5EF4-FFF2-40B4-BE49-F238E27FC236}">
                <a16:creationId xmlns:a16="http://schemas.microsoft.com/office/drawing/2014/main" id="{297AB8CC-A1E2-49AF-AAFA-16AFCBDB79C0}"/>
              </a:ext>
            </a:extLst>
          </p:cNvPr>
          <p:cNvSpPr/>
          <p:nvPr/>
        </p:nvSpPr>
        <p:spPr>
          <a:xfrm>
            <a:off x="6627" y="1839196"/>
            <a:ext cx="12166148" cy="461665"/>
          </a:xfrm>
          <a:prstGeom prst="rect">
            <a:avLst/>
          </a:prstGeom>
          <a:solidFill>
            <a:srgbClr val="EAEFF7"/>
          </a:solidFill>
        </p:spPr>
        <p:txBody>
          <a:bodyPr wrap="square">
            <a:spAutoFit/>
          </a:bodyPr>
          <a:lstStyle/>
          <a:p>
            <a:pPr algn="just"/>
            <a:r>
              <a:rPr lang="pt-BR" sz="2400" dirty="0"/>
              <a:t>2.6.1 Compete aos órgãos ATC: (cont...)</a:t>
            </a:r>
            <a:endParaRPr lang="pt-BR" sz="2400" b="1" dirty="0"/>
          </a:p>
        </p:txBody>
      </p:sp>
      <p:sp>
        <p:nvSpPr>
          <p:cNvPr id="15" name="Retângulo 14">
            <a:extLst>
              <a:ext uri="{FF2B5EF4-FFF2-40B4-BE49-F238E27FC236}">
                <a16:creationId xmlns:a16="http://schemas.microsoft.com/office/drawing/2014/main" id="{B65D1AC7-085F-4697-AE8D-5DA756124F33}"/>
              </a:ext>
            </a:extLst>
          </p:cNvPr>
          <p:cNvSpPr/>
          <p:nvPr/>
        </p:nvSpPr>
        <p:spPr>
          <a:xfrm>
            <a:off x="-5338" y="2277858"/>
            <a:ext cx="12166147" cy="461665"/>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a) informar, imediatamente, ao CGNA: (cont...)</a:t>
            </a:r>
            <a:endParaRPr lang="pt-BR" sz="2100" b="1" dirty="0"/>
          </a:p>
        </p:txBody>
      </p:sp>
      <p:sp>
        <p:nvSpPr>
          <p:cNvPr id="16" name="Retângulo 15">
            <a:extLst>
              <a:ext uri="{FF2B5EF4-FFF2-40B4-BE49-F238E27FC236}">
                <a16:creationId xmlns:a16="http://schemas.microsoft.com/office/drawing/2014/main" id="{81403740-27DD-488C-967E-D4540F6D0406}"/>
              </a:ext>
            </a:extLst>
          </p:cNvPr>
          <p:cNvSpPr/>
          <p:nvPr/>
        </p:nvSpPr>
        <p:spPr>
          <a:xfrm>
            <a:off x="6627" y="2740360"/>
            <a:ext cx="12166148" cy="461665"/>
          </a:xfrm>
          <a:prstGeom prst="rect">
            <a:avLst/>
          </a:prstGeom>
          <a:solidFill>
            <a:srgbClr val="EAEFF7"/>
          </a:solidFill>
        </p:spPr>
        <p:txBody>
          <a:bodyPr wrap="square">
            <a:spAutoFit/>
          </a:bodyPr>
          <a:lstStyle/>
          <a:p>
            <a:pPr algn="just"/>
            <a:r>
              <a:rPr lang="pt-BR" sz="2400" dirty="0"/>
              <a:t>- qualquer tipo de alteração na infraestrutura do espaço aéreo e aeroportuária;</a:t>
            </a:r>
            <a:endParaRPr lang="pt-BR" sz="2400" b="1" dirty="0"/>
          </a:p>
        </p:txBody>
      </p:sp>
      <p:sp>
        <p:nvSpPr>
          <p:cNvPr id="20" name="Retângulo 19">
            <a:extLst>
              <a:ext uri="{FF2B5EF4-FFF2-40B4-BE49-F238E27FC236}">
                <a16:creationId xmlns:a16="http://schemas.microsoft.com/office/drawing/2014/main" id="{74F70196-3784-4CEA-8606-42CAD0A555B7}"/>
              </a:ext>
            </a:extLst>
          </p:cNvPr>
          <p:cNvSpPr/>
          <p:nvPr/>
        </p:nvSpPr>
        <p:spPr>
          <a:xfrm>
            <a:off x="-5338" y="3232020"/>
            <a:ext cx="12166147" cy="461665"/>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 ocorrência de incidente e/ou acidente aeronáutico; </a:t>
            </a:r>
            <a:endParaRPr lang="pt-BR" sz="2300" b="1" dirty="0">
              <a:solidFill>
                <a:srgbClr val="FF0000"/>
              </a:solidFill>
            </a:endParaRPr>
          </a:p>
        </p:txBody>
      </p:sp>
      <p:sp>
        <p:nvSpPr>
          <p:cNvPr id="18" name="Retângulo 17">
            <a:extLst>
              <a:ext uri="{FF2B5EF4-FFF2-40B4-BE49-F238E27FC236}">
                <a16:creationId xmlns:a16="http://schemas.microsoft.com/office/drawing/2014/main" id="{732ECEF3-AD78-4849-AFDF-EBA958165DE8}"/>
              </a:ext>
            </a:extLst>
          </p:cNvPr>
          <p:cNvSpPr/>
          <p:nvPr/>
        </p:nvSpPr>
        <p:spPr>
          <a:xfrm>
            <a:off x="6627" y="3721019"/>
            <a:ext cx="12166148" cy="461665"/>
          </a:xfrm>
          <a:prstGeom prst="rect">
            <a:avLst/>
          </a:prstGeom>
          <a:solidFill>
            <a:srgbClr val="EAEFF7"/>
          </a:solidFill>
        </p:spPr>
        <p:txBody>
          <a:bodyPr wrap="square">
            <a:spAutoFit/>
          </a:bodyPr>
          <a:lstStyle/>
          <a:p>
            <a:pPr algn="just"/>
            <a:r>
              <a:rPr lang="pt-BR" sz="2400" dirty="0"/>
              <a:t>- alterações na base de dados do STVD; </a:t>
            </a:r>
            <a:endParaRPr lang="pt-BR" sz="2400" b="1" dirty="0"/>
          </a:p>
        </p:txBody>
      </p:sp>
      <p:sp>
        <p:nvSpPr>
          <p:cNvPr id="19" name="Retângulo 18">
            <a:extLst>
              <a:ext uri="{FF2B5EF4-FFF2-40B4-BE49-F238E27FC236}">
                <a16:creationId xmlns:a16="http://schemas.microsoft.com/office/drawing/2014/main" id="{93AB7B06-B421-4698-9C7F-ED9EC8860384}"/>
              </a:ext>
            </a:extLst>
          </p:cNvPr>
          <p:cNvSpPr/>
          <p:nvPr/>
        </p:nvSpPr>
        <p:spPr>
          <a:xfrm>
            <a:off x="-5338" y="4172927"/>
            <a:ext cx="12166147" cy="461665"/>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 eventos extraordinários que possam causar demandas atípicas; </a:t>
            </a:r>
            <a:endParaRPr lang="pt-BR" sz="2300" b="1" dirty="0">
              <a:solidFill>
                <a:srgbClr val="FF0000"/>
              </a:solidFill>
            </a:endParaRPr>
          </a:p>
        </p:txBody>
      </p:sp>
      <p:sp>
        <p:nvSpPr>
          <p:cNvPr id="13" name="Retângulo 12">
            <a:extLst>
              <a:ext uri="{FF2B5EF4-FFF2-40B4-BE49-F238E27FC236}">
                <a16:creationId xmlns:a16="http://schemas.microsoft.com/office/drawing/2014/main" id="{0BA4D159-C7B1-4E03-A97D-A9147356EB96}"/>
              </a:ext>
            </a:extLst>
          </p:cNvPr>
          <p:cNvSpPr/>
          <p:nvPr/>
        </p:nvSpPr>
        <p:spPr>
          <a:xfrm>
            <a:off x="6627" y="4648673"/>
            <a:ext cx="12166148" cy="461665"/>
          </a:xfrm>
          <a:prstGeom prst="rect">
            <a:avLst/>
          </a:prstGeom>
          <a:solidFill>
            <a:srgbClr val="EAEFF7"/>
          </a:solidFill>
        </p:spPr>
        <p:txBody>
          <a:bodyPr wrap="square">
            <a:spAutoFit/>
          </a:bodyPr>
          <a:lstStyle/>
          <a:p>
            <a:pPr algn="just"/>
            <a:r>
              <a:rPr lang="pt-BR" sz="2400" dirty="0"/>
              <a:t>- </a:t>
            </a:r>
            <a:r>
              <a:rPr lang="pt-BR" sz="2400" b="1" dirty="0"/>
              <a:t>todos</a:t>
            </a:r>
            <a:r>
              <a:rPr lang="pt-BR" sz="2400" dirty="0"/>
              <a:t> os agrupamentos/</a:t>
            </a:r>
            <a:r>
              <a:rPr lang="pt-BR" sz="2400" dirty="0" err="1"/>
              <a:t>desagrupamentos</a:t>
            </a:r>
            <a:r>
              <a:rPr lang="pt-BR" sz="2400" dirty="0"/>
              <a:t> de setores ATC; </a:t>
            </a:r>
            <a:endParaRPr lang="pt-BR" sz="2400" b="1" dirty="0"/>
          </a:p>
        </p:txBody>
      </p:sp>
      <p:sp>
        <p:nvSpPr>
          <p:cNvPr id="21" name="Retângulo 20">
            <a:extLst>
              <a:ext uri="{FF2B5EF4-FFF2-40B4-BE49-F238E27FC236}">
                <a16:creationId xmlns:a16="http://schemas.microsoft.com/office/drawing/2014/main" id="{CBB351FD-D45E-45F2-9595-99673FE74522}"/>
              </a:ext>
            </a:extLst>
          </p:cNvPr>
          <p:cNvSpPr/>
          <p:nvPr/>
        </p:nvSpPr>
        <p:spPr>
          <a:xfrm>
            <a:off x="-5338" y="5127085"/>
            <a:ext cx="12166147" cy="461665"/>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 qualquer controle de fluxo realizado, especificando o motivo e os horários de início e término. </a:t>
            </a:r>
            <a:endParaRPr lang="pt-BR" sz="2300" b="1" dirty="0">
              <a:solidFill>
                <a:srgbClr val="FF0000"/>
              </a:solidFill>
            </a:endParaRPr>
          </a:p>
        </p:txBody>
      </p:sp>
      <p:sp>
        <p:nvSpPr>
          <p:cNvPr id="23" name="Retângulo 22">
            <a:extLst>
              <a:ext uri="{FF2B5EF4-FFF2-40B4-BE49-F238E27FC236}">
                <a16:creationId xmlns:a16="http://schemas.microsoft.com/office/drawing/2014/main" id="{BB12631D-CD90-4FEA-809B-04D3B897FBCE}"/>
              </a:ext>
            </a:extLst>
          </p:cNvPr>
          <p:cNvSpPr/>
          <p:nvPr/>
        </p:nvSpPr>
        <p:spPr>
          <a:xfrm>
            <a:off x="6627" y="5629331"/>
            <a:ext cx="12166148" cy="461665"/>
          </a:xfrm>
          <a:prstGeom prst="rect">
            <a:avLst/>
          </a:prstGeom>
          <a:solidFill>
            <a:srgbClr val="EAEFF7"/>
          </a:solidFill>
        </p:spPr>
        <p:txBody>
          <a:bodyPr wrap="square">
            <a:spAutoFit/>
          </a:bodyPr>
          <a:lstStyle/>
          <a:p>
            <a:pPr algn="just"/>
            <a:r>
              <a:rPr lang="pt-BR" sz="2400" dirty="0"/>
              <a:t>b) observar o planejamento operacional de consoles; e </a:t>
            </a:r>
            <a:endParaRPr lang="pt-BR" sz="2400" b="1" dirty="0"/>
          </a:p>
        </p:txBody>
      </p:sp>
      <p:sp>
        <p:nvSpPr>
          <p:cNvPr id="24" name="Retângulo 23">
            <a:extLst>
              <a:ext uri="{FF2B5EF4-FFF2-40B4-BE49-F238E27FC236}">
                <a16:creationId xmlns:a16="http://schemas.microsoft.com/office/drawing/2014/main" id="{92CE8507-D01F-46EC-BEEE-FD1785422D2C}"/>
              </a:ext>
            </a:extLst>
          </p:cNvPr>
          <p:cNvSpPr/>
          <p:nvPr/>
        </p:nvSpPr>
        <p:spPr>
          <a:xfrm>
            <a:off x="-5338" y="6094492"/>
            <a:ext cx="12166147" cy="461665"/>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c) acatar as orientações operacionais emitidas pelo CGNA. </a:t>
            </a:r>
            <a:endParaRPr lang="pt-BR" sz="2300" b="1" dirty="0">
              <a:solidFill>
                <a:srgbClr val="FF0000"/>
              </a:solidFill>
            </a:endParaRPr>
          </a:p>
        </p:txBody>
      </p:sp>
      <p:sp>
        <p:nvSpPr>
          <p:cNvPr id="2" name="Retângulo 1">
            <a:extLst>
              <a:ext uri="{FF2B5EF4-FFF2-40B4-BE49-F238E27FC236}">
                <a16:creationId xmlns:a16="http://schemas.microsoft.com/office/drawing/2014/main" id="{A51F6851-F029-4217-9A14-6BEC0A17F0E6}"/>
              </a:ext>
            </a:extLst>
          </p:cNvPr>
          <p:cNvSpPr/>
          <p:nvPr/>
        </p:nvSpPr>
        <p:spPr>
          <a:xfrm>
            <a:off x="5161547" y="3745083"/>
            <a:ext cx="6999262" cy="40866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400" dirty="0">
                <a:solidFill>
                  <a:schemeClr val="tx1"/>
                </a:solidFill>
              </a:rPr>
              <a:t>STVD - Sistema de Tratamento e Visualização de Dados</a:t>
            </a:r>
          </a:p>
        </p:txBody>
      </p:sp>
    </p:spTree>
    <p:extLst>
      <p:ext uri="{BB962C8B-B14F-4D97-AF65-F5344CB8AC3E}">
        <p14:creationId xmlns:p14="http://schemas.microsoft.com/office/powerpoint/2010/main" val="158933028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fade">
                                      <p:cBhvr>
                                        <p:cTn id="11" dur="500"/>
                                        <p:tgtEl>
                                          <p:spTgt spid="20"/>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8"/>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2"/>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fade">
                                      <p:cBhvr>
                                        <p:cTn id="24" dur="500"/>
                                        <p:tgtEl>
                                          <p:spTgt spid="19"/>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fade">
                                      <p:cBhvr>
                                        <p:cTn id="33" dur="500"/>
                                        <p:tgtEl>
                                          <p:spTgt spid="21"/>
                                        </p:tgtEl>
                                      </p:cBhvr>
                                    </p:animEffec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23"/>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fade">
                                      <p:cBhvr>
                                        <p:cTn id="42"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20" grpId="0" animBg="1"/>
      <p:bldP spid="18" grpId="0" animBg="1"/>
      <p:bldP spid="19" grpId="0" animBg="1"/>
      <p:bldP spid="13" grpId="0" animBg="1"/>
      <p:bldP spid="21" grpId="0" animBg="1"/>
      <p:bldP spid="23" grpId="0" animBg="1"/>
      <p:bldP spid="24" grpId="0" animBg="1"/>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srgbClr val="4472C4">
                    <a:lumMod val="75000"/>
                  </a:srgbClr>
                </a:solidFill>
                <a:effectLst/>
                <a:uLnTx/>
                <a:uFillTx/>
                <a:latin typeface="Arial Black" panose="020B0A04020102020204" pitchFamily="34" charset="0"/>
                <a:ea typeface="+mn-ea"/>
                <a:cs typeface="+mn-cs"/>
              </a:rPr>
              <a:t>Prof. Ailton Pinheiro</a:t>
            </a:r>
          </a:p>
        </p:txBody>
      </p:sp>
      <p:sp>
        <p:nvSpPr>
          <p:cNvPr id="3" name="Título 2"/>
          <p:cNvSpPr>
            <a:spLocks noGrp="1"/>
          </p:cNvSpPr>
          <p:nvPr>
            <p:ph type="title"/>
          </p:nvPr>
        </p:nvSpPr>
        <p:spPr>
          <a:xfrm>
            <a:off x="6627" y="794231"/>
            <a:ext cx="12154182" cy="556268"/>
          </a:xfrm>
        </p:spPr>
        <p:txBody>
          <a:bodyPr>
            <a:noAutofit/>
          </a:bodyPr>
          <a:lstStyle/>
          <a:p>
            <a:pPr algn="ctr"/>
            <a:r>
              <a:rPr lang="pt-BR" sz="2400" dirty="0">
                <a:latin typeface="Arial Black" panose="020B0A04020102020204" pitchFamily="34" charset="0"/>
                <a:cs typeface="Arial" panose="020B0604020202020204" pitchFamily="34" charset="0"/>
              </a:rPr>
              <a:t>RESPONSABILIDADES E ATRIBUIÇÕES RELATIVAS AO SERVIÇO ATFM</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4" name="Retângulo 13">
            <a:extLst>
              <a:ext uri="{FF2B5EF4-FFF2-40B4-BE49-F238E27FC236}">
                <a16:creationId xmlns:a16="http://schemas.microsoft.com/office/drawing/2014/main" id="{92660363-54E7-48A3-BD2F-63619B853BCC}"/>
              </a:ext>
            </a:extLst>
          </p:cNvPr>
          <p:cNvSpPr/>
          <p:nvPr/>
        </p:nvSpPr>
        <p:spPr>
          <a:xfrm>
            <a:off x="0" y="1385358"/>
            <a:ext cx="12166147" cy="461665"/>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2.6 ATRIBUIÇÕES DOS ÓRGÃOS ATC (cont...)</a:t>
            </a:r>
            <a:endParaRPr lang="pt-BR" sz="2100" dirty="0"/>
          </a:p>
        </p:txBody>
      </p:sp>
      <p:sp>
        <p:nvSpPr>
          <p:cNvPr id="17" name="Retângulo 16">
            <a:extLst>
              <a:ext uri="{FF2B5EF4-FFF2-40B4-BE49-F238E27FC236}">
                <a16:creationId xmlns:a16="http://schemas.microsoft.com/office/drawing/2014/main" id="{297AB8CC-A1E2-49AF-AAFA-16AFCBDB79C0}"/>
              </a:ext>
            </a:extLst>
          </p:cNvPr>
          <p:cNvSpPr/>
          <p:nvPr/>
        </p:nvSpPr>
        <p:spPr>
          <a:xfrm>
            <a:off x="6627" y="1839196"/>
            <a:ext cx="12166148" cy="461665"/>
          </a:xfrm>
          <a:prstGeom prst="rect">
            <a:avLst/>
          </a:prstGeom>
          <a:solidFill>
            <a:srgbClr val="EAEFF7"/>
          </a:solidFill>
        </p:spPr>
        <p:txBody>
          <a:bodyPr wrap="square">
            <a:spAutoFit/>
          </a:bodyPr>
          <a:lstStyle/>
          <a:p>
            <a:pPr algn="just"/>
            <a:r>
              <a:rPr lang="pt-BR" sz="2400" dirty="0"/>
              <a:t>2.6.1 Compete aos órgãos ATC: (cont...)</a:t>
            </a:r>
            <a:endParaRPr lang="pt-BR" sz="2400" b="1" dirty="0"/>
          </a:p>
        </p:txBody>
      </p:sp>
      <p:sp>
        <p:nvSpPr>
          <p:cNvPr id="15" name="Retângulo 14">
            <a:extLst>
              <a:ext uri="{FF2B5EF4-FFF2-40B4-BE49-F238E27FC236}">
                <a16:creationId xmlns:a16="http://schemas.microsoft.com/office/drawing/2014/main" id="{B65D1AC7-085F-4697-AE8D-5DA756124F33}"/>
              </a:ext>
            </a:extLst>
          </p:cNvPr>
          <p:cNvSpPr/>
          <p:nvPr/>
        </p:nvSpPr>
        <p:spPr>
          <a:xfrm>
            <a:off x="-5338" y="2277858"/>
            <a:ext cx="12166147" cy="1200329"/>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NOTA: Quando necessário, os órgãos ATC poderão aplicar controle de fluxo em situações inesperadas, tais como inoperância de RADAR e/ou de comunicações, interdição de pista etc. Tal fato deverá, entretanto, ser informado imediatamente ao CGNA. </a:t>
            </a:r>
            <a:endParaRPr lang="pt-BR" sz="2100" b="1" dirty="0"/>
          </a:p>
        </p:txBody>
      </p:sp>
    </p:spTree>
    <p:extLst>
      <p:ext uri="{BB962C8B-B14F-4D97-AF65-F5344CB8AC3E}">
        <p14:creationId xmlns:p14="http://schemas.microsoft.com/office/powerpoint/2010/main" val="241118533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srgbClr val="4472C4">
                    <a:lumMod val="75000"/>
                  </a:srgbClr>
                </a:solidFill>
                <a:effectLst/>
                <a:uLnTx/>
                <a:uFillTx/>
                <a:latin typeface="Arial Black" panose="020B0A04020102020204" pitchFamily="34" charset="0"/>
                <a:ea typeface="+mn-ea"/>
                <a:cs typeface="+mn-cs"/>
              </a:rPr>
              <a:t>Prof. Ailton Pinheiro</a:t>
            </a:r>
          </a:p>
        </p:txBody>
      </p:sp>
      <p:sp>
        <p:nvSpPr>
          <p:cNvPr id="3" name="Título 2"/>
          <p:cNvSpPr>
            <a:spLocks noGrp="1"/>
          </p:cNvSpPr>
          <p:nvPr>
            <p:ph type="title"/>
          </p:nvPr>
        </p:nvSpPr>
        <p:spPr>
          <a:xfrm>
            <a:off x="6627" y="794231"/>
            <a:ext cx="12154182" cy="556268"/>
          </a:xfrm>
        </p:spPr>
        <p:txBody>
          <a:bodyPr>
            <a:noAutofit/>
          </a:bodyPr>
          <a:lstStyle/>
          <a:p>
            <a:pPr algn="ctr"/>
            <a:r>
              <a:rPr lang="pt-BR" sz="2400" dirty="0">
                <a:latin typeface="Arial Black" panose="020B0A04020102020204" pitchFamily="34" charset="0"/>
                <a:cs typeface="Arial" panose="020B0604020202020204" pitchFamily="34" charset="0"/>
              </a:rPr>
              <a:t>RESPONSABILIDADES E ATRIBUIÇÕES RELATIVAS AO SERVIÇO ATFM</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4" name="Retângulo 13">
            <a:extLst>
              <a:ext uri="{FF2B5EF4-FFF2-40B4-BE49-F238E27FC236}">
                <a16:creationId xmlns:a16="http://schemas.microsoft.com/office/drawing/2014/main" id="{92660363-54E7-48A3-BD2F-63619B853BCC}"/>
              </a:ext>
            </a:extLst>
          </p:cNvPr>
          <p:cNvSpPr/>
          <p:nvPr/>
        </p:nvSpPr>
        <p:spPr>
          <a:xfrm>
            <a:off x="0" y="1385358"/>
            <a:ext cx="12166147" cy="461665"/>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b="1" dirty="0"/>
              <a:t>2.7 ATRIBUIÇÕES DAS </a:t>
            </a:r>
            <a:r>
              <a:rPr lang="pt-BR" sz="2400" b="1" dirty="0">
                <a:highlight>
                  <a:srgbClr val="FFFF00"/>
                </a:highlight>
              </a:rPr>
              <a:t>ORGANIZAÇÕES REGIONAIS DO DECEA </a:t>
            </a:r>
            <a:endParaRPr lang="pt-BR" sz="2100" b="1" dirty="0">
              <a:highlight>
                <a:srgbClr val="FFFF00"/>
              </a:highlight>
            </a:endParaRPr>
          </a:p>
        </p:txBody>
      </p:sp>
      <p:sp>
        <p:nvSpPr>
          <p:cNvPr id="17" name="Retângulo 16">
            <a:extLst>
              <a:ext uri="{FF2B5EF4-FFF2-40B4-BE49-F238E27FC236}">
                <a16:creationId xmlns:a16="http://schemas.microsoft.com/office/drawing/2014/main" id="{297AB8CC-A1E2-49AF-AAFA-16AFCBDB79C0}"/>
              </a:ext>
            </a:extLst>
          </p:cNvPr>
          <p:cNvSpPr/>
          <p:nvPr/>
        </p:nvSpPr>
        <p:spPr>
          <a:xfrm>
            <a:off x="6627" y="1839196"/>
            <a:ext cx="12166148" cy="461665"/>
          </a:xfrm>
          <a:prstGeom prst="rect">
            <a:avLst/>
          </a:prstGeom>
          <a:solidFill>
            <a:srgbClr val="EAEFF7"/>
          </a:solidFill>
        </p:spPr>
        <p:txBody>
          <a:bodyPr wrap="square">
            <a:spAutoFit/>
          </a:bodyPr>
          <a:lstStyle/>
          <a:p>
            <a:pPr algn="just"/>
            <a:r>
              <a:rPr lang="pt-BR" sz="2400" dirty="0"/>
              <a:t>2.7.1 Compete às Organizações Regionais do DECEA: </a:t>
            </a:r>
            <a:endParaRPr lang="pt-BR" sz="2400" b="1" dirty="0"/>
          </a:p>
        </p:txBody>
      </p:sp>
      <p:sp>
        <p:nvSpPr>
          <p:cNvPr id="15" name="Retângulo 14">
            <a:extLst>
              <a:ext uri="{FF2B5EF4-FFF2-40B4-BE49-F238E27FC236}">
                <a16:creationId xmlns:a16="http://schemas.microsoft.com/office/drawing/2014/main" id="{B65D1AC7-085F-4697-AE8D-5DA756124F33}"/>
              </a:ext>
            </a:extLst>
          </p:cNvPr>
          <p:cNvSpPr/>
          <p:nvPr/>
        </p:nvSpPr>
        <p:spPr>
          <a:xfrm>
            <a:off x="-5338" y="2277858"/>
            <a:ext cx="12166147" cy="461665"/>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a) </a:t>
            </a:r>
            <a:r>
              <a:rPr lang="pt-BR" sz="2400" u="sng" dirty="0"/>
              <a:t>coordenar com o CGNA</a:t>
            </a:r>
            <a:r>
              <a:rPr lang="pt-BR" sz="2400" dirty="0"/>
              <a:t>, com a maior antecedência possível: </a:t>
            </a:r>
            <a:endParaRPr lang="pt-BR" sz="2100" b="1" dirty="0"/>
          </a:p>
        </p:txBody>
      </p:sp>
      <p:sp>
        <p:nvSpPr>
          <p:cNvPr id="16" name="Retângulo 15">
            <a:extLst>
              <a:ext uri="{FF2B5EF4-FFF2-40B4-BE49-F238E27FC236}">
                <a16:creationId xmlns:a16="http://schemas.microsoft.com/office/drawing/2014/main" id="{81403740-27DD-488C-967E-D4540F6D0406}"/>
              </a:ext>
            </a:extLst>
          </p:cNvPr>
          <p:cNvSpPr/>
          <p:nvPr/>
        </p:nvSpPr>
        <p:spPr>
          <a:xfrm>
            <a:off x="6627" y="2740360"/>
            <a:ext cx="12166148" cy="461665"/>
          </a:xfrm>
          <a:prstGeom prst="rect">
            <a:avLst/>
          </a:prstGeom>
          <a:solidFill>
            <a:srgbClr val="EAEFF7"/>
          </a:solidFill>
        </p:spPr>
        <p:txBody>
          <a:bodyPr wrap="square">
            <a:spAutoFit/>
          </a:bodyPr>
          <a:lstStyle/>
          <a:p>
            <a:pPr algn="just"/>
            <a:r>
              <a:rPr lang="pt-BR" sz="2400" dirty="0"/>
              <a:t>- as alterações, permanentes ou temporárias, na estrutura do espaço aéreo; </a:t>
            </a:r>
            <a:endParaRPr lang="pt-BR" sz="2400" b="1" dirty="0"/>
          </a:p>
        </p:txBody>
      </p:sp>
      <p:sp>
        <p:nvSpPr>
          <p:cNvPr id="20" name="Retângulo 19">
            <a:extLst>
              <a:ext uri="{FF2B5EF4-FFF2-40B4-BE49-F238E27FC236}">
                <a16:creationId xmlns:a16="http://schemas.microsoft.com/office/drawing/2014/main" id="{74F70196-3784-4CEA-8606-42CAD0A555B7}"/>
              </a:ext>
            </a:extLst>
          </p:cNvPr>
          <p:cNvSpPr/>
          <p:nvPr/>
        </p:nvSpPr>
        <p:spPr>
          <a:xfrm>
            <a:off x="-5338" y="3192262"/>
            <a:ext cx="12166147" cy="461665"/>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 os eventos que possam afetar a CAG; </a:t>
            </a:r>
            <a:endParaRPr lang="pt-BR" sz="2300" b="1" dirty="0">
              <a:solidFill>
                <a:srgbClr val="FF0000"/>
              </a:solidFill>
            </a:endParaRPr>
          </a:p>
        </p:txBody>
      </p:sp>
      <p:sp>
        <p:nvSpPr>
          <p:cNvPr id="18" name="Retângulo 17">
            <a:extLst>
              <a:ext uri="{FF2B5EF4-FFF2-40B4-BE49-F238E27FC236}">
                <a16:creationId xmlns:a16="http://schemas.microsoft.com/office/drawing/2014/main" id="{732ECEF3-AD78-4849-AFDF-EBA958165DE8}"/>
              </a:ext>
            </a:extLst>
          </p:cNvPr>
          <p:cNvSpPr/>
          <p:nvPr/>
        </p:nvSpPr>
        <p:spPr>
          <a:xfrm>
            <a:off x="6627" y="3654758"/>
            <a:ext cx="12166148" cy="461665"/>
          </a:xfrm>
          <a:prstGeom prst="rect">
            <a:avLst/>
          </a:prstGeom>
          <a:solidFill>
            <a:srgbClr val="EAEFF7"/>
          </a:solidFill>
        </p:spPr>
        <p:txBody>
          <a:bodyPr wrap="square">
            <a:spAutoFit/>
          </a:bodyPr>
          <a:lstStyle/>
          <a:p>
            <a:pPr algn="just"/>
            <a:r>
              <a:rPr lang="pt-BR" sz="2400" dirty="0"/>
              <a:t>- as operações, exercícios e/ou manobras militares; </a:t>
            </a:r>
            <a:endParaRPr lang="pt-BR" sz="2400" b="1" dirty="0"/>
          </a:p>
        </p:txBody>
      </p:sp>
      <p:sp>
        <p:nvSpPr>
          <p:cNvPr id="19" name="Retângulo 18">
            <a:extLst>
              <a:ext uri="{FF2B5EF4-FFF2-40B4-BE49-F238E27FC236}">
                <a16:creationId xmlns:a16="http://schemas.microsoft.com/office/drawing/2014/main" id="{93AB7B06-B421-4698-9C7F-ED9EC8860384}"/>
              </a:ext>
            </a:extLst>
          </p:cNvPr>
          <p:cNvSpPr/>
          <p:nvPr/>
        </p:nvSpPr>
        <p:spPr>
          <a:xfrm>
            <a:off x="-5338" y="4119919"/>
            <a:ext cx="12166147" cy="830997"/>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 as manutenções corretivas e preventivas de sistemas de telecomunicações, radares, sistemas de visualização e tratamento de dados e auxílios à navegação aérea; e</a:t>
            </a:r>
            <a:endParaRPr lang="pt-BR" sz="2300" b="1" dirty="0">
              <a:solidFill>
                <a:srgbClr val="FF0000"/>
              </a:solidFill>
            </a:endParaRPr>
          </a:p>
        </p:txBody>
      </p:sp>
      <p:sp>
        <p:nvSpPr>
          <p:cNvPr id="13" name="Retângulo 12">
            <a:extLst>
              <a:ext uri="{FF2B5EF4-FFF2-40B4-BE49-F238E27FC236}">
                <a16:creationId xmlns:a16="http://schemas.microsoft.com/office/drawing/2014/main" id="{0BA4D159-C7B1-4E03-A97D-A9147356EB96}"/>
              </a:ext>
            </a:extLst>
          </p:cNvPr>
          <p:cNvSpPr/>
          <p:nvPr/>
        </p:nvSpPr>
        <p:spPr>
          <a:xfrm>
            <a:off x="6627" y="4953474"/>
            <a:ext cx="12166148" cy="461665"/>
          </a:xfrm>
          <a:prstGeom prst="rect">
            <a:avLst/>
          </a:prstGeom>
          <a:solidFill>
            <a:srgbClr val="EAEFF7"/>
          </a:solidFill>
        </p:spPr>
        <p:txBody>
          <a:bodyPr wrap="square">
            <a:spAutoFit/>
          </a:bodyPr>
          <a:lstStyle/>
          <a:p>
            <a:pPr algn="just"/>
            <a:r>
              <a:rPr lang="pt-BR" sz="2400" dirty="0"/>
              <a:t>- as alterações na base de dados dos STVD de órgãos ATC subordinados. </a:t>
            </a:r>
            <a:endParaRPr lang="pt-BR" sz="2400" b="1" dirty="0"/>
          </a:p>
        </p:txBody>
      </p:sp>
      <p:sp>
        <p:nvSpPr>
          <p:cNvPr id="21" name="Retângulo 20">
            <a:extLst>
              <a:ext uri="{FF2B5EF4-FFF2-40B4-BE49-F238E27FC236}">
                <a16:creationId xmlns:a16="http://schemas.microsoft.com/office/drawing/2014/main" id="{2EDCF35A-F811-4C2D-AC52-358737A97511}"/>
              </a:ext>
            </a:extLst>
          </p:cNvPr>
          <p:cNvSpPr/>
          <p:nvPr/>
        </p:nvSpPr>
        <p:spPr>
          <a:xfrm>
            <a:off x="-5338" y="5445132"/>
            <a:ext cx="12166147" cy="1200329"/>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b) encaminhar ao CGNA as versões atualizadas de Cartas de Acordo Operacional, Modelos Operacionais e Manuais dos órgãos ATC subordinados sempre que solicitado pelo CGNA e quando ocorrer atualização dos referidos documentos;</a:t>
            </a:r>
            <a:endParaRPr lang="pt-BR" sz="2100" b="1" dirty="0"/>
          </a:p>
        </p:txBody>
      </p:sp>
    </p:spTree>
    <p:extLst>
      <p:ext uri="{BB962C8B-B14F-4D97-AF65-F5344CB8AC3E}">
        <p14:creationId xmlns:p14="http://schemas.microsoft.com/office/powerpoint/2010/main" val="170694508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6"/>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500"/>
                                        <p:tgtEl>
                                          <p:spTgt spid="20"/>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500"/>
                                        <p:tgtEl>
                                          <p:spTgt spid="19"/>
                                        </p:tgtEl>
                                      </p:cBhvr>
                                    </p:animEffec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13"/>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fade">
                                      <p:cBhvr>
                                        <p:cTn id="38"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5" grpId="0" animBg="1"/>
      <p:bldP spid="16" grpId="0" animBg="1"/>
      <p:bldP spid="20" grpId="0" animBg="1"/>
      <p:bldP spid="18" grpId="0" animBg="1"/>
      <p:bldP spid="19" grpId="0" animBg="1"/>
      <p:bldP spid="13" grpId="0" animBg="1"/>
      <p:bldP spid="2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srgbClr val="4472C4">
                    <a:lumMod val="75000"/>
                  </a:srgbClr>
                </a:solidFill>
                <a:effectLst/>
                <a:uLnTx/>
                <a:uFillTx/>
                <a:latin typeface="Arial Black" panose="020B0A04020102020204" pitchFamily="34" charset="0"/>
                <a:ea typeface="+mn-ea"/>
                <a:cs typeface="+mn-cs"/>
              </a:rPr>
              <a:t>Prof. Ailton Pinheiro</a:t>
            </a:r>
          </a:p>
        </p:txBody>
      </p:sp>
      <p:sp>
        <p:nvSpPr>
          <p:cNvPr id="3" name="Título 2"/>
          <p:cNvSpPr>
            <a:spLocks noGrp="1"/>
          </p:cNvSpPr>
          <p:nvPr>
            <p:ph type="title"/>
          </p:nvPr>
        </p:nvSpPr>
        <p:spPr>
          <a:xfrm>
            <a:off x="6627" y="794231"/>
            <a:ext cx="12154182" cy="556268"/>
          </a:xfrm>
        </p:spPr>
        <p:txBody>
          <a:bodyPr>
            <a:noAutofit/>
          </a:bodyPr>
          <a:lstStyle/>
          <a:p>
            <a:pPr algn="ctr"/>
            <a:r>
              <a:rPr lang="pt-BR" sz="2400" dirty="0">
                <a:latin typeface="Arial Black" panose="020B0A04020102020204" pitchFamily="34" charset="0"/>
                <a:cs typeface="Arial" panose="020B0604020202020204" pitchFamily="34" charset="0"/>
              </a:rPr>
              <a:t>RESPONSABILIDADES E ATRIBUIÇÕES RELATIVAS AO SERVIÇO ATFM</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4" name="Retângulo 13">
            <a:extLst>
              <a:ext uri="{FF2B5EF4-FFF2-40B4-BE49-F238E27FC236}">
                <a16:creationId xmlns:a16="http://schemas.microsoft.com/office/drawing/2014/main" id="{92660363-54E7-48A3-BD2F-63619B853BCC}"/>
              </a:ext>
            </a:extLst>
          </p:cNvPr>
          <p:cNvSpPr/>
          <p:nvPr/>
        </p:nvSpPr>
        <p:spPr>
          <a:xfrm>
            <a:off x="0" y="1385358"/>
            <a:ext cx="12166147" cy="461665"/>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2.7 ATRIBUIÇÕES DAS ORGANIZAÇÕES REGIONAIS DO DECEA (cont...)</a:t>
            </a:r>
            <a:endParaRPr lang="pt-BR" sz="2100" dirty="0"/>
          </a:p>
        </p:txBody>
      </p:sp>
      <p:sp>
        <p:nvSpPr>
          <p:cNvPr id="17" name="Retângulo 16">
            <a:extLst>
              <a:ext uri="{FF2B5EF4-FFF2-40B4-BE49-F238E27FC236}">
                <a16:creationId xmlns:a16="http://schemas.microsoft.com/office/drawing/2014/main" id="{297AB8CC-A1E2-49AF-AAFA-16AFCBDB79C0}"/>
              </a:ext>
            </a:extLst>
          </p:cNvPr>
          <p:cNvSpPr/>
          <p:nvPr/>
        </p:nvSpPr>
        <p:spPr>
          <a:xfrm>
            <a:off x="6627" y="1839196"/>
            <a:ext cx="12166148" cy="461665"/>
          </a:xfrm>
          <a:prstGeom prst="rect">
            <a:avLst/>
          </a:prstGeom>
          <a:solidFill>
            <a:srgbClr val="EAEFF7"/>
          </a:solidFill>
        </p:spPr>
        <p:txBody>
          <a:bodyPr wrap="square">
            <a:spAutoFit/>
          </a:bodyPr>
          <a:lstStyle/>
          <a:p>
            <a:pPr algn="just"/>
            <a:r>
              <a:rPr lang="pt-BR" sz="2400" dirty="0"/>
              <a:t>2.7.1 Compete às Organizações Regionais do DECEA: (cont...)</a:t>
            </a:r>
            <a:endParaRPr lang="pt-BR" sz="2400" b="1" dirty="0"/>
          </a:p>
        </p:txBody>
      </p:sp>
      <p:sp>
        <p:nvSpPr>
          <p:cNvPr id="15" name="Retângulo 14">
            <a:extLst>
              <a:ext uri="{FF2B5EF4-FFF2-40B4-BE49-F238E27FC236}">
                <a16:creationId xmlns:a16="http://schemas.microsoft.com/office/drawing/2014/main" id="{B65D1AC7-085F-4697-AE8D-5DA756124F33}"/>
              </a:ext>
            </a:extLst>
          </p:cNvPr>
          <p:cNvSpPr/>
          <p:nvPr/>
        </p:nvSpPr>
        <p:spPr>
          <a:xfrm>
            <a:off x="-5338" y="2277858"/>
            <a:ext cx="12166147" cy="461665"/>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c) certificar-se de que as FMC estejam operando H24; e </a:t>
            </a:r>
            <a:endParaRPr lang="pt-BR" sz="2100" b="1" dirty="0"/>
          </a:p>
        </p:txBody>
      </p:sp>
      <p:sp>
        <p:nvSpPr>
          <p:cNvPr id="16" name="Retângulo 15">
            <a:extLst>
              <a:ext uri="{FF2B5EF4-FFF2-40B4-BE49-F238E27FC236}">
                <a16:creationId xmlns:a16="http://schemas.microsoft.com/office/drawing/2014/main" id="{81403740-27DD-488C-967E-D4540F6D0406}"/>
              </a:ext>
            </a:extLst>
          </p:cNvPr>
          <p:cNvSpPr/>
          <p:nvPr/>
        </p:nvSpPr>
        <p:spPr>
          <a:xfrm>
            <a:off x="6627" y="2740360"/>
            <a:ext cx="12166148" cy="1200329"/>
          </a:xfrm>
          <a:prstGeom prst="rect">
            <a:avLst/>
          </a:prstGeom>
          <a:solidFill>
            <a:srgbClr val="EAEFF7"/>
          </a:solidFill>
        </p:spPr>
        <p:txBody>
          <a:bodyPr wrap="square">
            <a:spAutoFit/>
          </a:bodyPr>
          <a:lstStyle/>
          <a:p>
            <a:pPr algn="just"/>
            <a:r>
              <a:rPr lang="pt-BR" sz="2400" dirty="0"/>
              <a:t>d) encaminhar ao CGNA, </a:t>
            </a:r>
            <a:r>
              <a:rPr lang="pt-BR" sz="2400" b="1" dirty="0"/>
              <a:t>mensalmente</a:t>
            </a:r>
            <a:r>
              <a:rPr lang="pt-BR" sz="2400" dirty="0"/>
              <a:t>, o planejamento operacional de consoles para o mês seguinte, definindo o número de consoles que deverão estar em condições de serem utilizadas para atender à demanda prevista para os setores ATC.</a:t>
            </a:r>
            <a:endParaRPr lang="pt-BR" sz="2400" b="1" dirty="0"/>
          </a:p>
        </p:txBody>
      </p:sp>
      <p:sp>
        <p:nvSpPr>
          <p:cNvPr id="21" name="Retângulo 20">
            <a:extLst>
              <a:ext uri="{FF2B5EF4-FFF2-40B4-BE49-F238E27FC236}">
                <a16:creationId xmlns:a16="http://schemas.microsoft.com/office/drawing/2014/main" id="{2EDCF35A-F811-4C2D-AC52-358737A97511}"/>
              </a:ext>
            </a:extLst>
          </p:cNvPr>
          <p:cNvSpPr/>
          <p:nvPr/>
        </p:nvSpPr>
        <p:spPr>
          <a:xfrm>
            <a:off x="-5338" y="3921135"/>
            <a:ext cx="12166147" cy="1938992"/>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NOTA: A </a:t>
            </a:r>
            <a:r>
              <a:rPr lang="pt-BR" sz="2400" b="1" dirty="0"/>
              <a:t>Organização Regional</a:t>
            </a:r>
            <a:r>
              <a:rPr lang="pt-BR" sz="2400" dirty="0"/>
              <a:t> do DECEA </a:t>
            </a:r>
            <a:r>
              <a:rPr lang="pt-BR" sz="2400" b="1" dirty="0"/>
              <a:t>deverá emitir parecer técnico sobre eventos que causem impacto</a:t>
            </a:r>
            <a:r>
              <a:rPr lang="pt-BR" sz="2400" dirty="0"/>
              <a:t> na sua área de jurisdição (tais como demonstrações aéreas, passagens aéreas em solenidades, shows aéreos, paraquedismo, entre outros) e </a:t>
            </a:r>
            <a:r>
              <a:rPr lang="pt-BR" sz="2400" b="1" dirty="0"/>
              <a:t>encaminhá-lo ao CGNA</a:t>
            </a:r>
            <a:r>
              <a:rPr lang="pt-BR" sz="2400" dirty="0"/>
              <a:t>, a fim de compor o processo de coordenação mencionado na alínea “a”. </a:t>
            </a:r>
            <a:r>
              <a:rPr lang="pt-BR" sz="2400" b="1" dirty="0"/>
              <a:t>O prazo para envio do parecer técnico ao CGNA deverá ser de, no mínimo, 15 dias antes do início do evento pretendido</a:t>
            </a:r>
            <a:r>
              <a:rPr lang="pt-BR" sz="2400" dirty="0"/>
              <a:t>.</a:t>
            </a:r>
            <a:endParaRPr lang="pt-BR" sz="2100" b="1" dirty="0"/>
          </a:p>
        </p:txBody>
      </p:sp>
    </p:spTree>
    <p:extLst>
      <p:ext uri="{BB962C8B-B14F-4D97-AF65-F5344CB8AC3E}">
        <p14:creationId xmlns:p14="http://schemas.microsoft.com/office/powerpoint/2010/main" val="317420318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fade">
                                      <p:cBhvr>
                                        <p:cTn id="16"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2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srgbClr val="4472C4">
                    <a:lumMod val="75000"/>
                  </a:srgbClr>
                </a:solidFill>
                <a:effectLst/>
                <a:uLnTx/>
                <a:uFillTx/>
                <a:latin typeface="Arial Black" panose="020B0A04020102020204" pitchFamily="34" charset="0"/>
                <a:ea typeface="+mn-ea"/>
                <a:cs typeface="+mn-cs"/>
              </a:rPr>
              <a:t>Prof. Ailton Pinheiro</a:t>
            </a:r>
          </a:p>
        </p:txBody>
      </p:sp>
      <p:sp>
        <p:nvSpPr>
          <p:cNvPr id="3" name="Título 2"/>
          <p:cNvSpPr>
            <a:spLocks noGrp="1"/>
          </p:cNvSpPr>
          <p:nvPr>
            <p:ph type="title"/>
          </p:nvPr>
        </p:nvSpPr>
        <p:spPr>
          <a:xfrm>
            <a:off x="6627" y="794231"/>
            <a:ext cx="12154182" cy="556268"/>
          </a:xfrm>
        </p:spPr>
        <p:txBody>
          <a:bodyPr>
            <a:noAutofit/>
          </a:bodyPr>
          <a:lstStyle/>
          <a:p>
            <a:pPr algn="ctr"/>
            <a:r>
              <a:rPr lang="pt-BR" sz="2400" dirty="0">
                <a:latin typeface="Arial Black" panose="020B0A04020102020204" pitchFamily="34" charset="0"/>
                <a:cs typeface="Arial" panose="020B0604020202020204" pitchFamily="34" charset="0"/>
              </a:rPr>
              <a:t>RESPONSABILIDADES E ATRIBUIÇÕES RELATIVAS AO SERVIÇO ATFM</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4" name="Retângulo 13">
            <a:extLst>
              <a:ext uri="{FF2B5EF4-FFF2-40B4-BE49-F238E27FC236}">
                <a16:creationId xmlns:a16="http://schemas.microsoft.com/office/drawing/2014/main" id="{92660363-54E7-48A3-BD2F-63619B853BCC}"/>
              </a:ext>
            </a:extLst>
          </p:cNvPr>
          <p:cNvSpPr/>
          <p:nvPr/>
        </p:nvSpPr>
        <p:spPr>
          <a:xfrm>
            <a:off x="0" y="1385358"/>
            <a:ext cx="12166147" cy="461665"/>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b="1" dirty="0"/>
              <a:t>2.8 ATRIBUIÇÕES DAS </a:t>
            </a:r>
            <a:r>
              <a:rPr lang="pt-BR" sz="2400" b="1" dirty="0">
                <a:highlight>
                  <a:srgbClr val="FFFF00"/>
                </a:highlight>
              </a:rPr>
              <a:t>FMC</a:t>
            </a:r>
            <a:r>
              <a:rPr lang="pt-BR" sz="2400" b="1" dirty="0"/>
              <a:t> </a:t>
            </a:r>
            <a:endParaRPr lang="pt-BR" sz="2100" b="1" dirty="0"/>
          </a:p>
        </p:txBody>
      </p:sp>
      <p:sp>
        <p:nvSpPr>
          <p:cNvPr id="17" name="Retângulo 16">
            <a:extLst>
              <a:ext uri="{FF2B5EF4-FFF2-40B4-BE49-F238E27FC236}">
                <a16:creationId xmlns:a16="http://schemas.microsoft.com/office/drawing/2014/main" id="{297AB8CC-A1E2-49AF-AAFA-16AFCBDB79C0}"/>
              </a:ext>
            </a:extLst>
          </p:cNvPr>
          <p:cNvSpPr/>
          <p:nvPr/>
        </p:nvSpPr>
        <p:spPr>
          <a:xfrm>
            <a:off x="6627" y="1839196"/>
            <a:ext cx="12166148" cy="461665"/>
          </a:xfrm>
          <a:prstGeom prst="rect">
            <a:avLst/>
          </a:prstGeom>
          <a:solidFill>
            <a:srgbClr val="EAEFF7"/>
          </a:solidFill>
        </p:spPr>
        <p:txBody>
          <a:bodyPr wrap="square">
            <a:spAutoFit/>
          </a:bodyPr>
          <a:lstStyle/>
          <a:p>
            <a:pPr algn="just"/>
            <a:r>
              <a:rPr lang="pt-BR" sz="2400" dirty="0"/>
              <a:t>2.8.1 Compete às FMC: </a:t>
            </a:r>
            <a:endParaRPr lang="pt-BR" sz="2400" b="1" dirty="0"/>
          </a:p>
        </p:txBody>
      </p:sp>
      <p:sp>
        <p:nvSpPr>
          <p:cNvPr id="15" name="Retângulo 14">
            <a:extLst>
              <a:ext uri="{FF2B5EF4-FFF2-40B4-BE49-F238E27FC236}">
                <a16:creationId xmlns:a16="http://schemas.microsoft.com/office/drawing/2014/main" id="{B65D1AC7-085F-4697-AE8D-5DA756124F33}"/>
              </a:ext>
            </a:extLst>
          </p:cNvPr>
          <p:cNvSpPr/>
          <p:nvPr/>
        </p:nvSpPr>
        <p:spPr>
          <a:xfrm>
            <a:off x="-5338" y="2238102"/>
            <a:ext cx="12166147" cy="1938992"/>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a) informar imediatamente ao CGNA todas as alterações de elementos que possam gerar impacto no sistema (indisponibilidade e/ou restrição de auxílios, sistemas de telecomunicações, radares, sistemas de visualização e tratamento de dados, alterações de procedimentos que afetem as Áreas Terminais ou as FIR, operações abaixo dos mínimos meteorológicos, indisponibilidades na infraestrutura aeroportuária etc.);</a:t>
            </a:r>
            <a:endParaRPr lang="pt-BR" sz="2100" b="1" dirty="0"/>
          </a:p>
        </p:txBody>
      </p:sp>
      <p:sp>
        <p:nvSpPr>
          <p:cNvPr id="16" name="Retângulo 15">
            <a:extLst>
              <a:ext uri="{FF2B5EF4-FFF2-40B4-BE49-F238E27FC236}">
                <a16:creationId xmlns:a16="http://schemas.microsoft.com/office/drawing/2014/main" id="{81403740-27DD-488C-967E-D4540F6D0406}"/>
              </a:ext>
            </a:extLst>
          </p:cNvPr>
          <p:cNvSpPr/>
          <p:nvPr/>
        </p:nvSpPr>
        <p:spPr>
          <a:xfrm>
            <a:off x="6627" y="4118584"/>
            <a:ext cx="12166148" cy="830997"/>
          </a:xfrm>
          <a:prstGeom prst="rect">
            <a:avLst/>
          </a:prstGeom>
          <a:solidFill>
            <a:srgbClr val="EAEFF7"/>
          </a:solidFill>
        </p:spPr>
        <p:txBody>
          <a:bodyPr wrap="square">
            <a:spAutoFit/>
          </a:bodyPr>
          <a:lstStyle/>
          <a:p>
            <a:pPr algn="just"/>
            <a:r>
              <a:rPr lang="pt-BR" sz="2400" dirty="0"/>
              <a:t>b) coordenar com o CGNA sempre que considerar necessária a adoção de medidas ATFM em determinada localidade ou porção do espaço aéreo;</a:t>
            </a:r>
            <a:endParaRPr lang="pt-BR" sz="2400" b="1" dirty="0"/>
          </a:p>
        </p:txBody>
      </p:sp>
      <p:sp>
        <p:nvSpPr>
          <p:cNvPr id="21" name="Retângulo 20">
            <a:extLst>
              <a:ext uri="{FF2B5EF4-FFF2-40B4-BE49-F238E27FC236}">
                <a16:creationId xmlns:a16="http://schemas.microsoft.com/office/drawing/2014/main" id="{2EDCF35A-F811-4C2D-AC52-358737A97511}"/>
              </a:ext>
            </a:extLst>
          </p:cNvPr>
          <p:cNvSpPr/>
          <p:nvPr/>
        </p:nvSpPr>
        <p:spPr>
          <a:xfrm>
            <a:off x="-5338" y="4875295"/>
            <a:ext cx="12166147" cy="1200329"/>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NOTA: As FMC devem se certificar de que a setorização aplicada pelo órgão ATC garanta a maior capacidade de absorção de demanda antes de considerar a aplicação de medidas ATFM no elemento regulado em questão.</a:t>
            </a:r>
            <a:endParaRPr lang="pt-BR" sz="2100" b="1" dirty="0"/>
          </a:p>
        </p:txBody>
      </p:sp>
      <p:sp>
        <p:nvSpPr>
          <p:cNvPr id="12" name="Retângulo 11">
            <a:extLst>
              <a:ext uri="{FF2B5EF4-FFF2-40B4-BE49-F238E27FC236}">
                <a16:creationId xmlns:a16="http://schemas.microsoft.com/office/drawing/2014/main" id="{8073EB79-AD34-47E7-9484-8D74F0126F22}"/>
              </a:ext>
            </a:extLst>
          </p:cNvPr>
          <p:cNvSpPr/>
          <p:nvPr/>
        </p:nvSpPr>
        <p:spPr>
          <a:xfrm>
            <a:off x="6627" y="6026902"/>
            <a:ext cx="12166148" cy="830997"/>
          </a:xfrm>
          <a:prstGeom prst="rect">
            <a:avLst/>
          </a:prstGeom>
          <a:solidFill>
            <a:srgbClr val="EAEFF7"/>
          </a:solidFill>
        </p:spPr>
        <p:txBody>
          <a:bodyPr wrap="square">
            <a:spAutoFit/>
          </a:bodyPr>
          <a:lstStyle/>
          <a:p>
            <a:pPr algn="just"/>
            <a:r>
              <a:rPr lang="pt-BR" sz="2400" dirty="0"/>
              <a:t>c) desenvolver, monitorar e analisar, em conjunto com o CGNA, medidas ATFM, procedimentos e iniciativas que sejam específicas à sua área de responsabilidade;</a:t>
            </a:r>
            <a:endParaRPr lang="pt-BR" sz="2400" b="1" dirty="0"/>
          </a:p>
        </p:txBody>
      </p:sp>
    </p:spTree>
    <p:extLst>
      <p:ext uri="{BB962C8B-B14F-4D97-AF65-F5344CB8AC3E}">
        <p14:creationId xmlns:p14="http://schemas.microsoft.com/office/powerpoint/2010/main" val="116481138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6"/>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fade">
                                      <p:cBhvr>
                                        <p:cTn id="20" dur="500"/>
                                        <p:tgtEl>
                                          <p:spTgt spid="21"/>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5" grpId="0" animBg="1"/>
      <p:bldP spid="16" grpId="0" animBg="1"/>
      <p:bldP spid="21" grpId="0" animBg="1"/>
      <p:bldP spid="1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srgbClr val="4472C4">
                    <a:lumMod val="75000"/>
                  </a:srgbClr>
                </a:solidFill>
                <a:effectLst/>
                <a:uLnTx/>
                <a:uFillTx/>
                <a:latin typeface="Arial Black" panose="020B0A04020102020204" pitchFamily="34" charset="0"/>
                <a:ea typeface="+mn-ea"/>
                <a:cs typeface="+mn-cs"/>
              </a:rPr>
              <a:t>Prof. Ailton Pinheiro</a:t>
            </a:r>
          </a:p>
        </p:txBody>
      </p:sp>
      <p:sp>
        <p:nvSpPr>
          <p:cNvPr id="3" name="Título 2"/>
          <p:cNvSpPr>
            <a:spLocks noGrp="1"/>
          </p:cNvSpPr>
          <p:nvPr>
            <p:ph type="title"/>
          </p:nvPr>
        </p:nvSpPr>
        <p:spPr>
          <a:xfrm>
            <a:off x="6627" y="794231"/>
            <a:ext cx="12154182" cy="556268"/>
          </a:xfrm>
        </p:spPr>
        <p:txBody>
          <a:bodyPr>
            <a:noAutofit/>
          </a:bodyPr>
          <a:lstStyle/>
          <a:p>
            <a:pPr algn="ctr"/>
            <a:r>
              <a:rPr lang="pt-BR" sz="2400" dirty="0">
                <a:latin typeface="Arial Black" panose="020B0A04020102020204" pitchFamily="34" charset="0"/>
                <a:cs typeface="Arial" panose="020B0604020202020204" pitchFamily="34" charset="0"/>
              </a:rPr>
              <a:t>RESPONSABILIDADES E ATRIBUIÇÕES RELATIVAS AO SERVIÇO ATFM</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4" name="Retângulo 13">
            <a:extLst>
              <a:ext uri="{FF2B5EF4-FFF2-40B4-BE49-F238E27FC236}">
                <a16:creationId xmlns:a16="http://schemas.microsoft.com/office/drawing/2014/main" id="{92660363-54E7-48A3-BD2F-63619B853BCC}"/>
              </a:ext>
            </a:extLst>
          </p:cNvPr>
          <p:cNvSpPr/>
          <p:nvPr/>
        </p:nvSpPr>
        <p:spPr>
          <a:xfrm>
            <a:off x="0" y="1385358"/>
            <a:ext cx="12166147" cy="461665"/>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2.8 ATRIBUIÇÕES DAS FMC (cont...)</a:t>
            </a:r>
            <a:endParaRPr lang="pt-BR" sz="2100" dirty="0"/>
          </a:p>
        </p:txBody>
      </p:sp>
      <p:sp>
        <p:nvSpPr>
          <p:cNvPr id="17" name="Retângulo 16">
            <a:extLst>
              <a:ext uri="{FF2B5EF4-FFF2-40B4-BE49-F238E27FC236}">
                <a16:creationId xmlns:a16="http://schemas.microsoft.com/office/drawing/2014/main" id="{297AB8CC-A1E2-49AF-AAFA-16AFCBDB79C0}"/>
              </a:ext>
            </a:extLst>
          </p:cNvPr>
          <p:cNvSpPr/>
          <p:nvPr/>
        </p:nvSpPr>
        <p:spPr>
          <a:xfrm>
            <a:off x="6627" y="1839196"/>
            <a:ext cx="12166148" cy="461665"/>
          </a:xfrm>
          <a:prstGeom prst="rect">
            <a:avLst/>
          </a:prstGeom>
          <a:solidFill>
            <a:srgbClr val="EAEFF7"/>
          </a:solidFill>
        </p:spPr>
        <p:txBody>
          <a:bodyPr wrap="square">
            <a:spAutoFit/>
          </a:bodyPr>
          <a:lstStyle/>
          <a:p>
            <a:pPr algn="just"/>
            <a:r>
              <a:rPr lang="pt-BR" sz="2400" dirty="0"/>
              <a:t>2.8.1 Compete às FMC: (cont...)</a:t>
            </a:r>
            <a:endParaRPr lang="pt-BR" sz="2400" b="1" dirty="0"/>
          </a:p>
        </p:txBody>
      </p:sp>
      <p:sp>
        <p:nvSpPr>
          <p:cNvPr id="15" name="Retângulo 14">
            <a:extLst>
              <a:ext uri="{FF2B5EF4-FFF2-40B4-BE49-F238E27FC236}">
                <a16:creationId xmlns:a16="http://schemas.microsoft.com/office/drawing/2014/main" id="{B65D1AC7-085F-4697-AE8D-5DA756124F33}"/>
              </a:ext>
            </a:extLst>
          </p:cNvPr>
          <p:cNvSpPr/>
          <p:nvPr/>
        </p:nvSpPr>
        <p:spPr>
          <a:xfrm>
            <a:off x="-5338" y="2277858"/>
            <a:ext cx="12166147" cy="830997"/>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d) manter um registro completo de todas as ações e procedimentos ATFM aplicados, incluindo descrição, hora de início e de término, órgãos envolvidos, impacto e os motivos; </a:t>
            </a:r>
            <a:endParaRPr lang="pt-BR" sz="2100" b="1" dirty="0"/>
          </a:p>
        </p:txBody>
      </p:sp>
      <p:sp>
        <p:nvSpPr>
          <p:cNvPr id="16" name="Retângulo 15">
            <a:extLst>
              <a:ext uri="{FF2B5EF4-FFF2-40B4-BE49-F238E27FC236}">
                <a16:creationId xmlns:a16="http://schemas.microsoft.com/office/drawing/2014/main" id="{81403740-27DD-488C-967E-D4540F6D0406}"/>
              </a:ext>
            </a:extLst>
          </p:cNvPr>
          <p:cNvSpPr/>
          <p:nvPr/>
        </p:nvSpPr>
        <p:spPr>
          <a:xfrm>
            <a:off x="6627" y="3084913"/>
            <a:ext cx="12166148" cy="1200329"/>
          </a:xfrm>
          <a:prstGeom prst="rect">
            <a:avLst/>
          </a:prstGeom>
          <a:solidFill>
            <a:srgbClr val="EAEFF7"/>
          </a:solidFill>
        </p:spPr>
        <p:txBody>
          <a:bodyPr wrap="square">
            <a:spAutoFit/>
          </a:bodyPr>
          <a:lstStyle/>
          <a:p>
            <a:pPr algn="just"/>
            <a:r>
              <a:rPr lang="pt-BR" sz="2400" dirty="0"/>
              <a:t>e) desenvolver, conjuntamente com as FMC dos órgãos subsequentes e adjacentes ou com os supervisores dos APP e em coordenação com o CGNA, estratégias de chegada e partida de aeronaves, de forma a adequar a demanda à capacidade adotada para cada aeródromo;</a:t>
            </a:r>
            <a:endParaRPr lang="pt-BR" sz="2400" b="1" dirty="0"/>
          </a:p>
        </p:txBody>
      </p:sp>
      <p:sp>
        <p:nvSpPr>
          <p:cNvPr id="21" name="Retângulo 20">
            <a:extLst>
              <a:ext uri="{FF2B5EF4-FFF2-40B4-BE49-F238E27FC236}">
                <a16:creationId xmlns:a16="http://schemas.microsoft.com/office/drawing/2014/main" id="{2EDCF35A-F811-4C2D-AC52-358737A97511}"/>
              </a:ext>
            </a:extLst>
          </p:cNvPr>
          <p:cNvSpPr/>
          <p:nvPr/>
        </p:nvSpPr>
        <p:spPr>
          <a:xfrm>
            <a:off x="-5338" y="4278948"/>
            <a:ext cx="12166147" cy="830997"/>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f) utilizar os gráficos de capacidade gerados pelo SIGMA, monitorando os níveis de alerta de saturação e congestionamento para ajustar o fluxo de tráfego aéreo;</a:t>
            </a:r>
            <a:endParaRPr lang="pt-BR" sz="2100" b="1" dirty="0"/>
          </a:p>
        </p:txBody>
      </p:sp>
      <p:sp>
        <p:nvSpPr>
          <p:cNvPr id="12" name="Retângulo 11">
            <a:extLst>
              <a:ext uri="{FF2B5EF4-FFF2-40B4-BE49-F238E27FC236}">
                <a16:creationId xmlns:a16="http://schemas.microsoft.com/office/drawing/2014/main" id="{8073EB79-AD34-47E7-9484-8D74F0126F22}"/>
              </a:ext>
            </a:extLst>
          </p:cNvPr>
          <p:cNvSpPr/>
          <p:nvPr/>
        </p:nvSpPr>
        <p:spPr>
          <a:xfrm>
            <a:off x="6627" y="5072745"/>
            <a:ext cx="12166148" cy="1200329"/>
          </a:xfrm>
          <a:prstGeom prst="rect">
            <a:avLst/>
          </a:prstGeom>
          <a:solidFill>
            <a:srgbClr val="EAEFF7"/>
          </a:solidFill>
        </p:spPr>
        <p:txBody>
          <a:bodyPr wrap="square">
            <a:spAutoFit/>
          </a:bodyPr>
          <a:lstStyle/>
          <a:p>
            <a:pPr algn="just"/>
            <a:r>
              <a:rPr lang="pt-BR" sz="2400" dirty="0"/>
              <a:t>g) informar ao CGNA qualquer aplicação de controle de fluxo de tráfego aéreo pelos órgãos ATC e coordenar, se necessário, a aplicação de medidas ATFM monitorando os impactos até seu cancelamento; </a:t>
            </a:r>
            <a:endParaRPr lang="pt-BR" sz="2400" b="1" dirty="0"/>
          </a:p>
        </p:txBody>
      </p:sp>
    </p:spTree>
    <p:extLst>
      <p:ext uri="{BB962C8B-B14F-4D97-AF65-F5344CB8AC3E}">
        <p14:creationId xmlns:p14="http://schemas.microsoft.com/office/powerpoint/2010/main" val="426807989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fade">
                                      <p:cBhvr>
                                        <p:cTn id="16" dur="500"/>
                                        <p:tgtEl>
                                          <p:spTgt spid="21"/>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21" grpId="0" animBg="1"/>
      <p:bldP spid="1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srgbClr val="4472C4">
                    <a:lumMod val="75000"/>
                  </a:srgbClr>
                </a:solidFill>
                <a:effectLst/>
                <a:uLnTx/>
                <a:uFillTx/>
                <a:latin typeface="Arial Black" panose="020B0A04020102020204" pitchFamily="34" charset="0"/>
                <a:ea typeface="+mn-ea"/>
                <a:cs typeface="+mn-cs"/>
              </a:rPr>
              <a:t>Prof. Ailton Pinheiro</a:t>
            </a:r>
          </a:p>
        </p:txBody>
      </p:sp>
      <p:sp>
        <p:nvSpPr>
          <p:cNvPr id="3" name="Título 2"/>
          <p:cNvSpPr>
            <a:spLocks noGrp="1"/>
          </p:cNvSpPr>
          <p:nvPr>
            <p:ph type="title"/>
          </p:nvPr>
        </p:nvSpPr>
        <p:spPr>
          <a:xfrm>
            <a:off x="6627" y="794231"/>
            <a:ext cx="12154182" cy="556268"/>
          </a:xfrm>
        </p:spPr>
        <p:txBody>
          <a:bodyPr>
            <a:noAutofit/>
          </a:bodyPr>
          <a:lstStyle/>
          <a:p>
            <a:pPr algn="ctr"/>
            <a:r>
              <a:rPr lang="pt-BR" sz="2400" dirty="0">
                <a:latin typeface="Arial Black" panose="020B0A04020102020204" pitchFamily="34" charset="0"/>
                <a:cs typeface="Arial" panose="020B0604020202020204" pitchFamily="34" charset="0"/>
              </a:rPr>
              <a:t>RESPONSABILIDADES E ATRIBUIÇÕES RELATIVAS AO SERVIÇO ATFM</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4" name="Retângulo 13">
            <a:extLst>
              <a:ext uri="{FF2B5EF4-FFF2-40B4-BE49-F238E27FC236}">
                <a16:creationId xmlns:a16="http://schemas.microsoft.com/office/drawing/2014/main" id="{92660363-54E7-48A3-BD2F-63619B853BCC}"/>
              </a:ext>
            </a:extLst>
          </p:cNvPr>
          <p:cNvSpPr/>
          <p:nvPr/>
        </p:nvSpPr>
        <p:spPr>
          <a:xfrm>
            <a:off x="0" y="1385358"/>
            <a:ext cx="12166147" cy="461665"/>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2.8 ATRIBUIÇÕES DAS FMC (cont...)</a:t>
            </a:r>
            <a:endParaRPr lang="pt-BR" sz="2100" dirty="0"/>
          </a:p>
        </p:txBody>
      </p:sp>
      <p:sp>
        <p:nvSpPr>
          <p:cNvPr id="17" name="Retângulo 16">
            <a:extLst>
              <a:ext uri="{FF2B5EF4-FFF2-40B4-BE49-F238E27FC236}">
                <a16:creationId xmlns:a16="http://schemas.microsoft.com/office/drawing/2014/main" id="{297AB8CC-A1E2-49AF-AAFA-16AFCBDB79C0}"/>
              </a:ext>
            </a:extLst>
          </p:cNvPr>
          <p:cNvSpPr/>
          <p:nvPr/>
        </p:nvSpPr>
        <p:spPr>
          <a:xfrm>
            <a:off x="6627" y="1839196"/>
            <a:ext cx="12166148" cy="461665"/>
          </a:xfrm>
          <a:prstGeom prst="rect">
            <a:avLst/>
          </a:prstGeom>
          <a:solidFill>
            <a:srgbClr val="EAEFF7"/>
          </a:solidFill>
        </p:spPr>
        <p:txBody>
          <a:bodyPr wrap="square">
            <a:spAutoFit/>
          </a:bodyPr>
          <a:lstStyle/>
          <a:p>
            <a:pPr algn="just"/>
            <a:r>
              <a:rPr lang="pt-BR" sz="2400" dirty="0"/>
              <a:t>2.8.1 Compete às FMC: (cont...)</a:t>
            </a:r>
            <a:endParaRPr lang="pt-BR" sz="2400" b="1" dirty="0"/>
          </a:p>
        </p:txBody>
      </p:sp>
      <p:sp>
        <p:nvSpPr>
          <p:cNvPr id="15" name="Retângulo 14">
            <a:extLst>
              <a:ext uri="{FF2B5EF4-FFF2-40B4-BE49-F238E27FC236}">
                <a16:creationId xmlns:a16="http://schemas.microsoft.com/office/drawing/2014/main" id="{B65D1AC7-085F-4697-AE8D-5DA756124F33}"/>
              </a:ext>
            </a:extLst>
          </p:cNvPr>
          <p:cNvSpPr/>
          <p:nvPr/>
        </p:nvSpPr>
        <p:spPr>
          <a:xfrm>
            <a:off x="-5338" y="2277858"/>
            <a:ext cx="12166147" cy="830997"/>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h) propor ao CGNA o cancelamento das medidas ATFM, quando as mesmas deixarem de ser necessárias;</a:t>
            </a:r>
            <a:endParaRPr lang="pt-BR" sz="2100" b="1" dirty="0"/>
          </a:p>
        </p:txBody>
      </p:sp>
      <p:sp>
        <p:nvSpPr>
          <p:cNvPr id="16" name="Retângulo 15">
            <a:extLst>
              <a:ext uri="{FF2B5EF4-FFF2-40B4-BE49-F238E27FC236}">
                <a16:creationId xmlns:a16="http://schemas.microsoft.com/office/drawing/2014/main" id="{81403740-27DD-488C-967E-D4540F6D0406}"/>
              </a:ext>
            </a:extLst>
          </p:cNvPr>
          <p:cNvSpPr/>
          <p:nvPr/>
        </p:nvSpPr>
        <p:spPr>
          <a:xfrm>
            <a:off x="6627" y="3084913"/>
            <a:ext cx="12166148" cy="1200329"/>
          </a:xfrm>
          <a:prstGeom prst="rect">
            <a:avLst/>
          </a:prstGeom>
          <a:solidFill>
            <a:srgbClr val="EAEFF7"/>
          </a:solidFill>
        </p:spPr>
        <p:txBody>
          <a:bodyPr wrap="square">
            <a:spAutoFit/>
          </a:bodyPr>
          <a:lstStyle/>
          <a:p>
            <a:pPr algn="just"/>
            <a:r>
              <a:rPr lang="pt-BR" sz="2400" dirty="0"/>
              <a:t>i) coordenar as orientações do CGNA com a Administração Aeroportuária Local para que as interdições de pistas, </a:t>
            </a:r>
            <a:r>
              <a:rPr lang="pt-BR" sz="2400" i="1" dirty="0" err="1"/>
              <a:t>taxiway</a:t>
            </a:r>
            <a:r>
              <a:rPr lang="pt-BR" sz="2400" dirty="0"/>
              <a:t>, pátios de estacionamento e de outras instalações de aeródromo tenham seu impacto minimizado;</a:t>
            </a:r>
            <a:endParaRPr lang="pt-BR" sz="2400" b="1" dirty="0"/>
          </a:p>
        </p:txBody>
      </p:sp>
      <p:sp>
        <p:nvSpPr>
          <p:cNvPr id="21" name="Retângulo 20">
            <a:extLst>
              <a:ext uri="{FF2B5EF4-FFF2-40B4-BE49-F238E27FC236}">
                <a16:creationId xmlns:a16="http://schemas.microsoft.com/office/drawing/2014/main" id="{2EDCF35A-F811-4C2D-AC52-358737A97511}"/>
              </a:ext>
            </a:extLst>
          </p:cNvPr>
          <p:cNvSpPr/>
          <p:nvPr/>
        </p:nvSpPr>
        <p:spPr>
          <a:xfrm>
            <a:off x="-5338" y="4278948"/>
            <a:ext cx="12166147" cy="461665"/>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j) notificar os órgãos envolvidos sobre as medidas ATFM locais; e </a:t>
            </a:r>
            <a:endParaRPr lang="pt-BR" sz="2100" b="1" dirty="0"/>
          </a:p>
        </p:txBody>
      </p:sp>
      <p:sp>
        <p:nvSpPr>
          <p:cNvPr id="12" name="Retângulo 11">
            <a:extLst>
              <a:ext uri="{FF2B5EF4-FFF2-40B4-BE49-F238E27FC236}">
                <a16:creationId xmlns:a16="http://schemas.microsoft.com/office/drawing/2014/main" id="{8073EB79-AD34-47E7-9484-8D74F0126F22}"/>
              </a:ext>
            </a:extLst>
          </p:cNvPr>
          <p:cNvSpPr/>
          <p:nvPr/>
        </p:nvSpPr>
        <p:spPr>
          <a:xfrm>
            <a:off x="6627" y="4754697"/>
            <a:ext cx="12166148" cy="830997"/>
          </a:xfrm>
          <a:prstGeom prst="rect">
            <a:avLst/>
          </a:prstGeom>
          <a:solidFill>
            <a:srgbClr val="EAEFF7"/>
          </a:solidFill>
        </p:spPr>
        <p:txBody>
          <a:bodyPr wrap="square">
            <a:spAutoFit/>
          </a:bodyPr>
          <a:lstStyle/>
          <a:p>
            <a:pPr algn="just"/>
            <a:r>
              <a:rPr lang="pt-BR" sz="2400" dirty="0"/>
              <a:t>k) informar ao CGNA sempre que as operações de pouso e decolagem forem suspensas e/ou retomadas, especificando o motivo.</a:t>
            </a:r>
            <a:endParaRPr lang="pt-BR" sz="2400" b="1" dirty="0"/>
          </a:p>
        </p:txBody>
      </p:sp>
    </p:spTree>
    <p:extLst>
      <p:ext uri="{BB962C8B-B14F-4D97-AF65-F5344CB8AC3E}">
        <p14:creationId xmlns:p14="http://schemas.microsoft.com/office/powerpoint/2010/main" val="124048268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fade">
                                      <p:cBhvr>
                                        <p:cTn id="16" dur="500"/>
                                        <p:tgtEl>
                                          <p:spTgt spid="21"/>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21" grpId="0" animBg="1"/>
      <p:bldP spid="1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srgbClr val="4472C4">
                    <a:lumMod val="75000"/>
                  </a:srgbClr>
                </a:solidFill>
                <a:effectLst/>
                <a:uLnTx/>
                <a:uFillTx/>
                <a:latin typeface="Arial Black" panose="020B0A04020102020204" pitchFamily="34" charset="0"/>
                <a:ea typeface="+mn-ea"/>
                <a:cs typeface="+mn-cs"/>
              </a:rPr>
              <a:t>Prof. Ailton Pinheiro</a:t>
            </a:r>
          </a:p>
        </p:txBody>
      </p:sp>
      <p:sp>
        <p:nvSpPr>
          <p:cNvPr id="3" name="Título 2"/>
          <p:cNvSpPr>
            <a:spLocks noGrp="1"/>
          </p:cNvSpPr>
          <p:nvPr>
            <p:ph type="title"/>
          </p:nvPr>
        </p:nvSpPr>
        <p:spPr>
          <a:xfrm>
            <a:off x="6627" y="794231"/>
            <a:ext cx="12154182" cy="556268"/>
          </a:xfrm>
        </p:spPr>
        <p:txBody>
          <a:bodyPr>
            <a:noAutofit/>
          </a:bodyPr>
          <a:lstStyle/>
          <a:p>
            <a:pPr algn="ctr"/>
            <a:r>
              <a:rPr lang="pt-BR" sz="2400" dirty="0">
                <a:latin typeface="Arial Black" panose="020B0A04020102020204" pitchFamily="34" charset="0"/>
                <a:cs typeface="Arial" panose="020B0604020202020204" pitchFamily="34" charset="0"/>
              </a:rPr>
              <a:t>RESPONSABILIDADES E ATRIBUIÇÕES RELATIVAS AO SERVIÇO ATFM</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4" name="Retângulo 13">
            <a:extLst>
              <a:ext uri="{FF2B5EF4-FFF2-40B4-BE49-F238E27FC236}">
                <a16:creationId xmlns:a16="http://schemas.microsoft.com/office/drawing/2014/main" id="{92660363-54E7-48A3-BD2F-63619B853BCC}"/>
              </a:ext>
            </a:extLst>
          </p:cNvPr>
          <p:cNvSpPr/>
          <p:nvPr/>
        </p:nvSpPr>
        <p:spPr>
          <a:xfrm>
            <a:off x="0" y="1385358"/>
            <a:ext cx="12166147" cy="461665"/>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2.8 ATRIBUIÇÕES DAS FMC (cont...)</a:t>
            </a:r>
            <a:endParaRPr lang="pt-BR" sz="2100" dirty="0"/>
          </a:p>
        </p:txBody>
      </p:sp>
      <p:sp>
        <p:nvSpPr>
          <p:cNvPr id="17" name="Retângulo 16">
            <a:extLst>
              <a:ext uri="{FF2B5EF4-FFF2-40B4-BE49-F238E27FC236}">
                <a16:creationId xmlns:a16="http://schemas.microsoft.com/office/drawing/2014/main" id="{297AB8CC-A1E2-49AF-AAFA-16AFCBDB79C0}"/>
              </a:ext>
            </a:extLst>
          </p:cNvPr>
          <p:cNvSpPr/>
          <p:nvPr/>
        </p:nvSpPr>
        <p:spPr>
          <a:xfrm>
            <a:off x="6627" y="1839196"/>
            <a:ext cx="12166148" cy="1569660"/>
          </a:xfrm>
          <a:prstGeom prst="rect">
            <a:avLst/>
          </a:prstGeom>
          <a:solidFill>
            <a:srgbClr val="EAEFF7"/>
          </a:solidFill>
        </p:spPr>
        <p:txBody>
          <a:bodyPr wrap="square">
            <a:spAutoFit/>
          </a:bodyPr>
          <a:lstStyle/>
          <a:p>
            <a:pPr algn="just"/>
            <a:r>
              <a:rPr lang="pt-BR" sz="2400" dirty="0"/>
              <a:t>2.8.2 Além das atribuições previstas no item anterior, as FMC dos órgãos ATC devem possuir conhecimento dos procedimentos contidos na documentação operacional pertinente, com o objetivo de apoiar os Chefes de Equipe e supervisores de serviço em situações especiais que possam surgir. As fontes de referência a serem utilizadas são:</a:t>
            </a:r>
            <a:endParaRPr lang="pt-BR" sz="2400" b="1" dirty="0"/>
          </a:p>
        </p:txBody>
      </p:sp>
      <p:sp>
        <p:nvSpPr>
          <p:cNvPr id="15" name="Retângulo 14">
            <a:extLst>
              <a:ext uri="{FF2B5EF4-FFF2-40B4-BE49-F238E27FC236}">
                <a16:creationId xmlns:a16="http://schemas.microsoft.com/office/drawing/2014/main" id="{B65D1AC7-085F-4697-AE8D-5DA756124F33}"/>
              </a:ext>
            </a:extLst>
          </p:cNvPr>
          <p:cNvSpPr/>
          <p:nvPr/>
        </p:nvSpPr>
        <p:spPr>
          <a:xfrm>
            <a:off x="-5338" y="3364539"/>
            <a:ext cx="12166147" cy="461665"/>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a) Modelos Operacionais; e </a:t>
            </a:r>
            <a:endParaRPr lang="pt-BR" sz="2100" b="1" dirty="0"/>
          </a:p>
        </p:txBody>
      </p:sp>
      <p:sp>
        <p:nvSpPr>
          <p:cNvPr id="16" name="Retângulo 15">
            <a:extLst>
              <a:ext uri="{FF2B5EF4-FFF2-40B4-BE49-F238E27FC236}">
                <a16:creationId xmlns:a16="http://schemas.microsoft.com/office/drawing/2014/main" id="{81403740-27DD-488C-967E-D4540F6D0406}"/>
              </a:ext>
            </a:extLst>
          </p:cNvPr>
          <p:cNvSpPr/>
          <p:nvPr/>
        </p:nvSpPr>
        <p:spPr>
          <a:xfrm>
            <a:off x="6627" y="3840288"/>
            <a:ext cx="12166148" cy="1569660"/>
          </a:xfrm>
          <a:prstGeom prst="rect">
            <a:avLst/>
          </a:prstGeom>
          <a:solidFill>
            <a:srgbClr val="EAEFF7"/>
          </a:solidFill>
        </p:spPr>
        <p:txBody>
          <a:bodyPr wrap="square">
            <a:spAutoFit/>
          </a:bodyPr>
          <a:lstStyle/>
          <a:p>
            <a:pPr algn="just"/>
            <a:r>
              <a:rPr lang="pt-BR" sz="2400" dirty="0"/>
              <a:t>b) Manual dos órgãos ATC contendo: plano de degradação, cartas de acordo operacional dos órgãos e operações especiais (procedimentos em caso de acidentes, procedimentos de Busca e Salvamento, situações de Interferência Ilícita, aeronaves suspeitas, Missão Presidencial, entre outras).</a:t>
            </a:r>
            <a:endParaRPr lang="pt-BR" sz="2400" b="1" dirty="0"/>
          </a:p>
        </p:txBody>
      </p:sp>
    </p:spTree>
    <p:extLst>
      <p:ext uri="{BB962C8B-B14F-4D97-AF65-F5344CB8AC3E}">
        <p14:creationId xmlns:p14="http://schemas.microsoft.com/office/powerpoint/2010/main" val="114950965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5" grpId="0" animBg="1"/>
      <p:bldP spid="1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srgbClr val="4472C4">
                    <a:lumMod val="75000"/>
                  </a:srgbClr>
                </a:solidFill>
                <a:effectLst/>
                <a:uLnTx/>
                <a:uFillTx/>
                <a:latin typeface="Arial Black" panose="020B0A04020102020204" pitchFamily="34" charset="0"/>
                <a:ea typeface="+mn-ea"/>
                <a:cs typeface="+mn-cs"/>
              </a:rPr>
              <a:t>Prof. Ailton Pinheiro</a:t>
            </a:r>
          </a:p>
        </p:txBody>
      </p:sp>
      <p:sp>
        <p:nvSpPr>
          <p:cNvPr id="3" name="Título 2"/>
          <p:cNvSpPr>
            <a:spLocks noGrp="1"/>
          </p:cNvSpPr>
          <p:nvPr>
            <p:ph type="title"/>
          </p:nvPr>
        </p:nvSpPr>
        <p:spPr>
          <a:xfrm>
            <a:off x="6627" y="794231"/>
            <a:ext cx="12154182" cy="556268"/>
          </a:xfrm>
        </p:spPr>
        <p:txBody>
          <a:bodyPr>
            <a:noAutofit/>
          </a:bodyPr>
          <a:lstStyle/>
          <a:p>
            <a:pPr algn="ctr"/>
            <a:r>
              <a:rPr lang="pt-BR" sz="2400" dirty="0">
                <a:solidFill>
                  <a:srgbClr val="FF0000"/>
                </a:solidFill>
                <a:latin typeface="Arial Black" panose="020B0A04020102020204" pitchFamily="34" charset="0"/>
                <a:cs typeface="Arial" panose="020B0604020202020204" pitchFamily="34" charset="0"/>
              </a:rPr>
              <a:t>CAPACIDADE DO SISTEMA ATM</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4" name="Retângulo 13">
            <a:extLst>
              <a:ext uri="{FF2B5EF4-FFF2-40B4-BE49-F238E27FC236}">
                <a16:creationId xmlns:a16="http://schemas.microsoft.com/office/drawing/2014/main" id="{92660363-54E7-48A3-BD2F-63619B853BCC}"/>
              </a:ext>
            </a:extLst>
          </p:cNvPr>
          <p:cNvSpPr/>
          <p:nvPr/>
        </p:nvSpPr>
        <p:spPr>
          <a:xfrm>
            <a:off x="0" y="1385358"/>
            <a:ext cx="12166147" cy="461665"/>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b="1" dirty="0"/>
              <a:t>3.1 GENERALIDADES </a:t>
            </a:r>
            <a:endParaRPr lang="pt-BR" sz="2100" b="1" dirty="0"/>
          </a:p>
        </p:txBody>
      </p:sp>
      <p:sp>
        <p:nvSpPr>
          <p:cNvPr id="17" name="Retângulo 16">
            <a:extLst>
              <a:ext uri="{FF2B5EF4-FFF2-40B4-BE49-F238E27FC236}">
                <a16:creationId xmlns:a16="http://schemas.microsoft.com/office/drawing/2014/main" id="{297AB8CC-A1E2-49AF-AAFA-16AFCBDB79C0}"/>
              </a:ext>
            </a:extLst>
          </p:cNvPr>
          <p:cNvSpPr/>
          <p:nvPr/>
        </p:nvSpPr>
        <p:spPr>
          <a:xfrm>
            <a:off x="6627" y="1839196"/>
            <a:ext cx="12166148" cy="1938992"/>
          </a:xfrm>
          <a:prstGeom prst="rect">
            <a:avLst/>
          </a:prstGeom>
          <a:solidFill>
            <a:srgbClr val="EAEFF7"/>
          </a:solidFill>
        </p:spPr>
        <p:txBody>
          <a:bodyPr wrap="square">
            <a:spAutoFit/>
          </a:bodyPr>
          <a:lstStyle/>
          <a:p>
            <a:pPr algn="just"/>
            <a:r>
              <a:rPr lang="pt-BR" sz="2400" dirty="0"/>
              <a:t>3.1.1 A capacidade do sistema ATM depende de muitos fatores, incluindo a estrutura das rotas, a precisão de navegação da aeronave que usa o espaço aéreo, os fatores relacionados com as condições meteorológicas e a carga de trabalho do controlador. Todo esforço deve ser empreendido para prover capacidade suficiente de suprir os níveis normais e picos de tráfego aéreo, assegurando-se de que os níveis adequados de segurança sejam mantidos.</a:t>
            </a:r>
            <a:endParaRPr lang="pt-BR" sz="2400" b="1" dirty="0"/>
          </a:p>
        </p:txBody>
      </p:sp>
      <p:sp>
        <p:nvSpPr>
          <p:cNvPr id="15" name="Retângulo 14">
            <a:extLst>
              <a:ext uri="{FF2B5EF4-FFF2-40B4-BE49-F238E27FC236}">
                <a16:creationId xmlns:a16="http://schemas.microsoft.com/office/drawing/2014/main" id="{B65D1AC7-085F-4697-AE8D-5DA756124F33}"/>
              </a:ext>
            </a:extLst>
          </p:cNvPr>
          <p:cNvSpPr/>
          <p:nvPr/>
        </p:nvSpPr>
        <p:spPr>
          <a:xfrm>
            <a:off x="-5338" y="3775361"/>
            <a:ext cx="12166147" cy="1938992"/>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3.1.2 O número de aeronaves ao qual é proporcionado um serviço ATC não deverá exceder aquele que possa ser atendido, de forma segura, pelo órgão ATC responsável em situações rotineiras. Para definir o número máximo de voos que podem ser conduzidos com segurança, as autoridades do Controle do Espaço Aéreo e da Aviação Civil deverão avaliar e declarar, respectivamente: </a:t>
            </a:r>
            <a:endParaRPr lang="pt-BR" sz="2100" b="1" dirty="0"/>
          </a:p>
        </p:txBody>
      </p:sp>
      <p:sp>
        <p:nvSpPr>
          <p:cNvPr id="16" name="Retângulo 15">
            <a:extLst>
              <a:ext uri="{FF2B5EF4-FFF2-40B4-BE49-F238E27FC236}">
                <a16:creationId xmlns:a16="http://schemas.microsoft.com/office/drawing/2014/main" id="{81403740-27DD-488C-967E-D4540F6D0406}"/>
              </a:ext>
            </a:extLst>
          </p:cNvPr>
          <p:cNvSpPr/>
          <p:nvPr/>
        </p:nvSpPr>
        <p:spPr>
          <a:xfrm>
            <a:off x="6627" y="5722098"/>
            <a:ext cx="12166148" cy="830997"/>
          </a:xfrm>
          <a:prstGeom prst="rect">
            <a:avLst/>
          </a:prstGeom>
          <a:solidFill>
            <a:srgbClr val="EAEFF7"/>
          </a:solidFill>
        </p:spPr>
        <p:txBody>
          <a:bodyPr wrap="square">
            <a:spAutoFit/>
          </a:bodyPr>
          <a:lstStyle/>
          <a:p>
            <a:pPr algn="just"/>
            <a:r>
              <a:rPr lang="pt-BR" sz="2400" dirty="0"/>
              <a:t>a) capacidade dos setores ATC; e</a:t>
            </a:r>
          </a:p>
          <a:p>
            <a:pPr algn="just"/>
            <a:r>
              <a:rPr lang="pt-BR" sz="2400" dirty="0"/>
              <a:t>b) a capacidade aeroportuária. </a:t>
            </a:r>
            <a:endParaRPr lang="pt-BR" sz="2400" b="1" dirty="0"/>
          </a:p>
        </p:txBody>
      </p:sp>
    </p:spTree>
    <p:extLst>
      <p:ext uri="{BB962C8B-B14F-4D97-AF65-F5344CB8AC3E}">
        <p14:creationId xmlns:p14="http://schemas.microsoft.com/office/powerpoint/2010/main" val="275641848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5" grpId="0" animBg="1"/>
      <p:bldP spid="1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srgbClr val="4472C4">
                    <a:lumMod val="75000"/>
                  </a:srgbClr>
                </a:solidFill>
                <a:effectLst/>
                <a:uLnTx/>
                <a:uFillTx/>
                <a:latin typeface="Arial Black" panose="020B0A04020102020204" pitchFamily="34" charset="0"/>
                <a:ea typeface="+mn-ea"/>
                <a:cs typeface="+mn-cs"/>
              </a:rPr>
              <a:t>Prof. Ailton Pinheiro</a:t>
            </a:r>
          </a:p>
        </p:txBody>
      </p:sp>
      <p:sp>
        <p:nvSpPr>
          <p:cNvPr id="3" name="Título 2"/>
          <p:cNvSpPr>
            <a:spLocks noGrp="1"/>
          </p:cNvSpPr>
          <p:nvPr>
            <p:ph type="title"/>
          </p:nvPr>
        </p:nvSpPr>
        <p:spPr>
          <a:xfrm>
            <a:off x="6627" y="794231"/>
            <a:ext cx="12154182" cy="556268"/>
          </a:xfrm>
        </p:spPr>
        <p:txBody>
          <a:bodyPr>
            <a:noAutofit/>
          </a:bodyPr>
          <a:lstStyle/>
          <a:p>
            <a:pPr algn="ctr"/>
            <a:r>
              <a:rPr lang="pt-BR" sz="2400" dirty="0">
                <a:latin typeface="Arial Black" panose="020B0A04020102020204" pitchFamily="34" charset="0"/>
                <a:cs typeface="Arial" panose="020B0604020202020204" pitchFamily="34" charset="0"/>
              </a:rPr>
              <a:t>CAPACIDADE DO SISTEMA ATM</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4" name="Retângulo 13">
            <a:extLst>
              <a:ext uri="{FF2B5EF4-FFF2-40B4-BE49-F238E27FC236}">
                <a16:creationId xmlns:a16="http://schemas.microsoft.com/office/drawing/2014/main" id="{92660363-54E7-48A3-BD2F-63619B853BCC}"/>
              </a:ext>
            </a:extLst>
          </p:cNvPr>
          <p:cNvSpPr/>
          <p:nvPr/>
        </p:nvSpPr>
        <p:spPr>
          <a:xfrm>
            <a:off x="0" y="1385358"/>
            <a:ext cx="12166147" cy="461665"/>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b="1" dirty="0"/>
              <a:t>3.1 GENERALIDADES </a:t>
            </a:r>
            <a:endParaRPr lang="pt-BR" sz="2100" b="1" dirty="0"/>
          </a:p>
        </p:txBody>
      </p:sp>
      <p:sp>
        <p:nvSpPr>
          <p:cNvPr id="17" name="Retângulo 16">
            <a:extLst>
              <a:ext uri="{FF2B5EF4-FFF2-40B4-BE49-F238E27FC236}">
                <a16:creationId xmlns:a16="http://schemas.microsoft.com/office/drawing/2014/main" id="{297AB8CC-A1E2-49AF-AAFA-16AFCBDB79C0}"/>
              </a:ext>
            </a:extLst>
          </p:cNvPr>
          <p:cNvSpPr/>
          <p:nvPr/>
        </p:nvSpPr>
        <p:spPr>
          <a:xfrm>
            <a:off x="6627" y="1839196"/>
            <a:ext cx="12166148" cy="1200329"/>
          </a:xfrm>
          <a:prstGeom prst="rect">
            <a:avLst/>
          </a:prstGeom>
          <a:solidFill>
            <a:srgbClr val="EAEFF7"/>
          </a:solidFill>
        </p:spPr>
        <p:txBody>
          <a:bodyPr wrap="square">
            <a:spAutoFit/>
          </a:bodyPr>
          <a:lstStyle/>
          <a:p>
            <a:pPr algn="just"/>
            <a:r>
              <a:rPr lang="pt-BR" sz="2400" dirty="0"/>
              <a:t>3.1.3 Quando a demanda variar de forma significativa e </a:t>
            </a:r>
            <a:r>
              <a:rPr lang="pt-BR" sz="2400" b="1" dirty="0"/>
              <a:t>regular</a:t>
            </a:r>
            <a:r>
              <a:rPr lang="pt-BR" sz="2400" dirty="0"/>
              <a:t>, procedimentos devem ser estabelecidos no Modelo Operacional do órgão ATC, a fim de que o número de posições operacionais seja adequado para satisfazer a demanda vigente ou prevista. </a:t>
            </a:r>
            <a:endParaRPr lang="pt-BR" sz="2400" b="1" dirty="0"/>
          </a:p>
        </p:txBody>
      </p:sp>
      <p:sp>
        <p:nvSpPr>
          <p:cNvPr id="15" name="Retângulo 14">
            <a:extLst>
              <a:ext uri="{FF2B5EF4-FFF2-40B4-BE49-F238E27FC236}">
                <a16:creationId xmlns:a16="http://schemas.microsoft.com/office/drawing/2014/main" id="{B65D1AC7-085F-4697-AE8D-5DA756124F33}"/>
              </a:ext>
            </a:extLst>
          </p:cNvPr>
          <p:cNvSpPr/>
          <p:nvPr/>
        </p:nvSpPr>
        <p:spPr>
          <a:xfrm>
            <a:off x="-5338" y="3019984"/>
            <a:ext cx="12166147" cy="1938992"/>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3.1.4 No caso de ocorrências eventuais que tenham impacto negativo na capacidade declarada de determinado setor ATC ou aeródromo, tais como indisponibilidade da infraestrutura, meteorologia etc., a capacidade deverá ser reduzida pelo período exigido para o restabelecimento das condições normais, sendo adotada a capacidade operacional que, sempre que possível, poderá ser determinada.</a:t>
            </a:r>
            <a:endParaRPr lang="pt-BR" sz="2100" b="1" dirty="0"/>
          </a:p>
        </p:txBody>
      </p:sp>
      <p:sp>
        <p:nvSpPr>
          <p:cNvPr id="16" name="Retângulo 15">
            <a:extLst>
              <a:ext uri="{FF2B5EF4-FFF2-40B4-BE49-F238E27FC236}">
                <a16:creationId xmlns:a16="http://schemas.microsoft.com/office/drawing/2014/main" id="{81403740-27DD-488C-967E-D4540F6D0406}"/>
              </a:ext>
            </a:extLst>
          </p:cNvPr>
          <p:cNvSpPr/>
          <p:nvPr/>
        </p:nvSpPr>
        <p:spPr>
          <a:xfrm>
            <a:off x="6627" y="4966727"/>
            <a:ext cx="12166148" cy="1200329"/>
          </a:xfrm>
          <a:prstGeom prst="rect">
            <a:avLst/>
          </a:prstGeom>
          <a:solidFill>
            <a:srgbClr val="EAEFF7"/>
          </a:solidFill>
        </p:spPr>
        <p:txBody>
          <a:bodyPr wrap="square">
            <a:spAutoFit/>
          </a:bodyPr>
          <a:lstStyle/>
          <a:p>
            <a:pPr algn="just"/>
            <a:r>
              <a:rPr lang="pt-BR" sz="2400" dirty="0"/>
              <a:t>3.1.5 Para garantir que a segurança não será comprometida, sempre que se prever que a demanda de tráfego em um setor ATC ou em um aeródromo excederá a capacidade disponível, medidas deverão ser implementadas para regular adequadamente a demanda de tráfego.</a:t>
            </a:r>
            <a:endParaRPr lang="pt-BR" sz="2400" b="1" dirty="0"/>
          </a:p>
        </p:txBody>
      </p:sp>
    </p:spTree>
    <p:extLst>
      <p:ext uri="{BB962C8B-B14F-4D97-AF65-F5344CB8AC3E}">
        <p14:creationId xmlns:p14="http://schemas.microsoft.com/office/powerpoint/2010/main" val="251145821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5" grpId="0" animBg="1"/>
      <p:bldP spid="1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srgbClr val="4472C4">
                    <a:lumMod val="75000"/>
                  </a:srgbClr>
                </a:solidFill>
                <a:effectLst/>
                <a:uLnTx/>
                <a:uFillTx/>
                <a:latin typeface="Arial Black" panose="020B0A04020102020204" pitchFamily="34" charset="0"/>
                <a:ea typeface="+mn-ea"/>
                <a:cs typeface="+mn-cs"/>
              </a:rPr>
              <a:t>Prof. Ailton Pinheiro</a:t>
            </a:r>
          </a:p>
        </p:txBody>
      </p:sp>
      <p:sp>
        <p:nvSpPr>
          <p:cNvPr id="3" name="Título 2"/>
          <p:cNvSpPr>
            <a:spLocks noGrp="1"/>
          </p:cNvSpPr>
          <p:nvPr>
            <p:ph type="title"/>
          </p:nvPr>
        </p:nvSpPr>
        <p:spPr>
          <a:xfrm>
            <a:off x="6627" y="794231"/>
            <a:ext cx="12154182" cy="556268"/>
          </a:xfrm>
        </p:spPr>
        <p:txBody>
          <a:bodyPr>
            <a:noAutofit/>
          </a:bodyPr>
          <a:lstStyle/>
          <a:p>
            <a:pPr algn="ctr"/>
            <a:r>
              <a:rPr lang="pt-BR" sz="2400" dirty="0">
                <a:latin typeface="Arial Black" panose="020B0A04020102020204" pitchFamily="34" charset="0"/>
                <a:cs typeface="Arial" panose="020B0604020202020204" pitchFamily="34" charset="0"/>
              </a:rPr>
              <a:t>CAPACIDADE DO SISTEMA ATM</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4" name="Retângulo 13">
            <a:extLst>
              <a:ext uri="{FF2B5EF4-FFF2-40B4-BE49-F238E27FC236}">
                <a16:creationId xmlns:a16="http://schemas.microsoft.com/office/drawing/2014/main" id="{92660363-54E7-48A3-BD2F-63619B853BCC}"/>
              </a:ext>
            </a:extLst>
          </p:cNvPr>
          <p:cNvSpPr/>
          <p:nvPr/>
        </p:nvSpPr>
        <p:spPr>
          <a:xfrm>
            <a:off x="0" y="1385358"/>
            <a:ext cx="12166147" cy="461665"/>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b="1" dirty="0"/>
              <a:t>3.2 AUMENTO DA CAPACIDADE ATC </a:t>
            </a:r>
            <a:endParaRPr lang="pt-BR" sz="2100" b="1" dirty="0"/>
          </a:p>
        </p:txBody>
      </p:sp>
      <p:sp>
        <p:nvSpPr>
          <p:cNvPr id="17" name="Retângulo 16">
            <a:extLst>
              <a:ext uri="{FF2B5EF4-FFF2-40B4-BE49-F238E27FC236}">
                <a16:creationId xmlns:a16="http://schemas.microsoft.com/office/drawing/2014/main" id="{297AB8CC-A1E2-49AF-AAFA-16AFCBDB79C0}"/>
              </a:ext>
            </a:extLst>
          </p:cNvPr>
          <p:cNvSpPr/>
          <p:nvPr/>
        </p:nvSpPr>
        <p:spPr>
          <a:xfrm>
            <a:off x="6627" y="1839196"/>
            <a:ext cx="12166148" cy="1200329"/>
          </a:xfrm>
          <a:prstGeom prst="rect">
            <a:avLst/>
          </a:prstGeom>
          <a:solidFill>
            <a:srgbClr val="EAEFF7"/>
          </a:solidFill>
        </p:spPr>
        <p:txBody>
          <a:bodyPr wrap="square">
            <a:spAutoFit/>
          </a:bodyPr>
          <a:lstStyle/>
          <a:p>
            <a:pPr algn="just"/>
            <a:r>
              <a:rPr lang="pt-BR" sz="2400" dirty="0"/>
              <a:t>Caso a demanda de tráfego aéreo exceda regularmente a capacidade ATC, resultando em atrasos contínuos e frequentes dos voos, ou fique evidente que a previsão dessa demanda excederá os valores da capacidade, o CGNA deverá, na medida do possível:</a:t>
            </a:r>
            <a:endParaRPr lang="pt-BR" sz="2400" b="1" dirty="0"/>
          </a:p>
        </p:txBody>
      </p:sp>
      <p:sp>
        <p:nvSpPr>
          <p:cNvPr id="15" name="Retângulo 14">
            <a:extLst>
              <a:ext uri="{FF2B5EF4-FFF2-40B4-BE49-F238E27FC236}">
                <a16:creationId xmlns:a16="http://schemas.microsoft.com/office/drawing/2014/main" id="{B65D1AC7-085F-4697-AE8D-5DA756124F33}"/>
              </a:ext>
            </a:extLst>
          </p:cNvPr>
          <p:cNvSpPr/>
          <p:nvPr/>
        </p:nvSpPr>
        <p:spPr>
          <a:xfrm>
            <a:off x="-5338" y="3019984"/>
            <a:ext cx="12166147" cy="830997"/>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a) implementar medidas com o objetivo de maximizar o uso da capacidade do sistema existente; e</a:t>
            </a:r>
            <a:endParaRPr lang="pt-BR" sz="2100" b="1" dirty="0"/>
          </a:p>
        </p:txBody>
      </p:sp>
      <p:sp>
        <p:nvSpPr>
          <p:cNvPr id="16" name="Retângulo 15">
            <a:extLst>
              <a:ext uri="{FF2B5EF4-FFF2-40B4-BE49-F238E27FC236}">
                <a16:creationId xmlns:a16="http://schemas.microsoft.com/office/drawing/2014/main" id="{81403740-27DD-488C-967E-D4540F6D0406}"/>
              </a:ext>
            </a:extLst>
          </p:cNvPr>
          <p:cNvSpPr/>
          <p:nvPr/>
        </p:nvSpPr>
        <p:spPr>
          <a:xfrm>
            <a:off x="6627" y="3866797"/>
            <a:ext cx="12166148" cy="461665"/>
          </a:xfrm>
          <a:prstGeom prst="rect">
            <a:avLst/>
          </a:prstGeom>
          <a:solidFill>
            <a:srgbClr val="EAEFF7"/>
          </a:solidFill>
        </p:spPr>
        <p:txBody>
          <a:bodyPr wrap="square">
            <a:spAutoFit/>
          </a:bodyPr>
          <a:lstStyle/>
          <a:p>
            <a:pPr algn="just"/>
            <a:r>
              <a:rPr lang="pt-BR" sz="2400" dirty="0"/>
              <a:t>b) desenvolver soluções para aumentar a capacidade para atender à demanda real ou prevista.</a:t>
            </a:r>
            <a:endParaRPr lang="pt-BR" sz="2400" b="1" dirty="0"/>
          </a:p>
        </p:txBody>
      </p:sp>
    </p:spTree>
    <p:extLst>
      <p:ext uri="{BB962C8B-B14F-4D97-AF65-F5344CB8AC3E}">
        <p14:creationId xmlns:p14="http://schemas.microsoft.com/office/powerpoint/2010/main" val="271476385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5" grpId="0" animBg="1"/>
      <p:bldP spid="1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srgbClr val="4472C4">
                    <a:lumMod val="75000"/>
                  </a:srgbClr>
                </a:solidFill>
                <a:effectLst/>
                <a:uLnTx/>
                <a:uFillTx/>
                <a:latin typeface="Arial Black" panose="020B0A04020102020204" pitchFamily="34" charset="0"/>
                <a:ea typeface="+mn-ea"/>
                <a:cs typeface="+mn-cs"/>
              </a:rPr>
              <a:t>Prof. Ailton Pinheiro</a:t>
            </a:r>
          </a:p>
        </p:txBody>
      </p:sp>
      <p:sp>
        <p:nvSpPr>
          <p:cNvPr id="3" name="Título 2"/>
          <p:cNvSpPr>
            <a:spLocks noGrp="1"/>
          </p:cNvSpPr>
          <p:nvPr>
            <p:ph type="title"/>
          </p:nvPr>
        </p:nvSpPr>
        <p:spPr>
          <a:xfrm>
            <a:off x="6627" y="794231"/>
            <a:ext cx="12154182" cy="556268"/>
          </a:xfrm>
        </p:spPr>
        <p:txBody>
          <a:bodyPr>
            <a:noAutofit/>
          </a:bodyPr>
          <a:lstStyle/>
          <a:p>
            <a:pPr algn="ctr"/>
            <a:r>
              <a:rPr lang="pt-BR" sz="2400" dirty="0">
                <a:latin typeface="Arial Black" panose="020B0A04020102020204" pitchFamily="34" charset="0"/>
                <a:cs typeface="Arial" panose="020B0604020202020204" pitchFamily="34" charset="0"/>
              </a:rPr>
              <a:t>CAPACIDADE DO SISTEMA ATM</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4" name="Retângulo 13">
            <a:extLst>
              <a:ext uri="{FF2B5EF4-FFF2-40B4-BE49-F238E27FC236}">
                <a16:creationId xmlns:a16="http://schemas.microsoft.com/office/drawing/2014/main" id="{92660363-54E7-48A3-BD2F-63619B853BCC}"/>
              </a:ext>
            </a:extLst>
          </p:cNvPr>
          <p:cNvSpPr/>
          <p:nvPr/>
        </p:nvSpPr>
        <p:spPr>
          <a:xfrm>
            <a:off x="0" y="1385358"/>
            <a:ext cx="12166147" cy="461665"/>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b="1" dirty="0"/>
              <a:t>3.3 USO FLEXÍVEL DO ESPAÇO AÉREO </a:t>
            </a:r>
            <a:endParaRPr lang="pt-BR" sz="2100" b="1" dirty="0"/>
          </a:p>
        </p:txBody>
      </p:sp>
      <p:sp>
        <p:nvSpPr>
          <p:cNvPr id="17" name="Retângulo 16">
            <a:extLst>
              <a:ext uri="{FF2B5EF4-FFF2-40B4-BE49-F238E27FC236}">
                <a16:creationId xmlns:a16="http://schemas.microsoft.com/office/drawing/2014/main" id="{297AB8CC-A1E2-49AF-AAFA-16AFCBDB79C0}"/>
              </a:ext>
            </a:extLst>
          </p:cNvPr>
          <p:cNvSpPr/>
          <p:nvPr/>
        </p:nvSpPr>
        <p:spPr>
          <a:xfrm>
            <a:off x="6627" y="1839196"/>
            <a:ext cx="12166148" cy="1938992"/>
          </a:xfrm>
          <a:prstGeom prst="rect">
            <a:avLst/>
          </a:prstGeom>
          <a:solidFill>
            <a:srgbClr val="EAEFF7"/>
          </a:solidFill>
        </p:spPr>
        <p:txBody>
          <a:bodyPr wrap="square">
            <a:spAutoFit/>
          </a:bodyPr>
          <a:lstStyle/>
          <a:p>
            <a:pPr algn="just"/>
            <a:r>
              <a:rPr lang="pt-BR" sz="2400" dirty="0"/>
              <a:t>3.3.1 A otimização da coordenação civil-militar permite maior flexibilidade aos usuários do espaço aéreo graças à maior disponibilidade de informação e de acesso ao espaço aéreo. No entanto, é essencial perceber que algumas missões permanecerão incompatíveis com a aviação civil. Essas missões podem incluir as operações militares, operações de suporte de requisitos de segurança, exercício de tiro real, operações espaciais, entre outras.</a:t>
            </a:r>
            <a:endParaRPr lang="pt-BR" sz="2400" b="1" dirty="0"/>
          </a:p>
        </p:txBody>
      </p:sp>
      <p:sp>
        <p:nvSpPr>
          <p:cNvPr id="15" name="Retângulo 14">
            <a:extLst>
              <a:ext uri="{FF2B5EF4-FFF2-40B4-BE49-F238E27FC236}">
                <a16:creationId xmlns:a16="http://schemas.microsoft.com/office/drawing/2014/main" id="{B65D1AC7-085F-4697-AE8D-5DA756124F33}"/>
              </a:ext>
            </a:extLst>
          </p:cNvPr>
          <p:cNvSpPr/>
          <p:nvPr/>
        </p:nvSpPr>
        <p:spPr>
          <a:xfrm>
            <a:off x="-5338" y="3722350"/>
            <a:ext cx="12166147" cy="1569660"/>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3.3.2 Os processos relacionados com o uso flexível do espaço aéreo envolvem a melhor divisão do espaço aéreo sob a coordenação civil-militar, a fim de garantir a separação adequada entre voos civis e militares, reduzindo a necessidade de segregação permanente de porções do espaço aéreo.</a:t>
            </a:r>
            <a:endParaRPr lang="pt-BR" sz="2100" b="1" dirty="0"/>
          </a:p>
        </p:txBody>
      </p:sp>
      <p:sp>
        <p:nvSpPr>
          <p:cNvPr id="16" name="Retângulo 15">
            <a:extLst>
              <a:ext uri="{FF2B5EF4-FFF2-40B4-BE49-F238E27FC236}">
                <a16:creationId xmlns:a16="http://schemas.microsoft.com/office/drawing/2014/main" id="{81403740-27DD-488C-967E-D4540F6D0406}"/>
              </a:ext>
            </a:extLst>
          </p:cNvPr>
          <p:cNvSpPr/>
          <p:nvPr/>
        </p:nvSpPr>
        <p:spPr>
          <a:xfrm>
            <a:off x="6627" y="5284784"/>
            <a:ext cx="12166148" cy="1200329"/>
          </a:xfrm>
          <a:prstGeom prst="rect">
            <a:avLst/>
          </a:prstGeom>
          <a:solidFill>
            <a:srgbClr val="EAEFF7"/>
          </a:solidFill>
        </p:spPr>
        <p:txBody>
          <a:bodyPr wrap="square">
            <a:spAutoFit/>
          </a:bodyPr>
          <a:lstStyle/>
          <a:p>
            <a:pPr algn="just"/>
            <a:r>
              <a:rPr lang="pt-BR" sz="2400" dirty="0"/>
              <a:t>3.3.3 O SDOP deve, mediante o estabelecimento de acordos operacionais e procedimentos específicos, possibilitar o uso flexível de todo o espaço aéreo, de modo a aumentar a sua capacidade e melhorar a eficiência e flexibilidade da operação de aeronaves no SISCEAB.</a:t>
            </a:r>
            <a:endParaRPr lang="pt-BR" sz="2400" b="1" dirty="0"/>
          </a:p>
        </p:txBody>
      </p:sp>
    </p:spTree>
    <p:extLst>
      <p:ext uri="{BB962C8B-B14F-4D97-AF65-F5344CB8AC3E}">
        <p14:creationId xmlns:p14="http://schemas.microsoft.com/office/powerpoint/2010/main" val="402405052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5" grpId="0" animBg="1"/>
      <p:bldP spid="1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srgbClr val="4472C4">
                    <a:lumMod val="75000"/>
                  </a:srgbClr>
                </a:solidFill>
                <a:effectLst/>
                <a:uLnTx/>
                <a:uFillTx/>
                <a:latin typeface="Arial Black" panose="020B0A04020102020204" pitchFamily="34" charset="0"/>
                <a:ea typeface="+mn-ea"/>
                <a:cs typeface="+mn-cs"/>
              </a:rPr>
              <a:t>Prof. Ailton Pinheiro</a:t>
            </a:r>
          </a:p>
        </p:txBody>
      </p:sp>
      <p:sp>
        <p:nvSpPr>
          <p:cNvPr id="3" name="Título 2"/>
          <p:cNvSpPr>
            <a:spLocks noGrp="1"/>
          </p:cNvSpPr>
          <p:nvPr>
            <p:ph type="title"/>
          </p:nvPr>
        </p:nvSpPr>
        <p:spPr>
          <a:xfrm>
            <a:off x="6627" y="794231"/>
            <a:ext cx="12154182" cy="556268"/>
          </a:xfrm>
        </p:spPr>
        <p:txBody>
          <a:bodyPr>
            <a:noAutofit/>
          </a:bodyPr>
          <a:lstStyle/>
          <a:p>
            <a:pPr algn="ctr"/>
            <a:r>
              <a:rPr lang="pt-BR" sz="2400" dirty="0">
                <a:solidFill>
                  <a:srgbClr val="FF0000"/>
                </a:solidFill>
                <a:latin typeface="Arial Black" panose="020B0A04020102020204" pitchFamily="34" charset="0"/>
                <a:cs typeface="Arial" panose="020B0604020202020204" pitchFamily="34" charset="0"/>
              </a:rPr>
              <a:t>PLANEJAMENTO ATM, GESTÃO ATFM E ANÁLISE PÓS-OPERAÇÕES</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4" name="Retângulo 13">
            <a:extLst>
              <a:ext uri="{FF2B5EF4-FFF2-40B4-BE49-F238E27FC236}">
                <a16:creationId xmlns:a16="http://schemas.microsoft.com/office/drawing/2014/main" id="{92660363-54E7-48A3-BD2F-63619B853BCC}"/>
              </a:ext>
            </a:extLst>
          </p:cNvPr>
          <p:cNvSpPr/>
          <p:nvPr/>
        </p:nvSpPr>
        <p:spPr>
          <a:xfrm>
            <a:off x="0" y="1385358"/>
            <a:ext cx="12166147" cy="1569660"/>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A fim de minimizar os efeitos das restrições do Sistema ATM, é aplicado um processo colaborativo e interativo de planejamento do espaço aéreo e de capacidade, no qual a comunidade ATM trabalha para melhorar a performance do sistema. Esse processo se compõe de três etapas igualmente importantes:</a:t>
            </a:r>
            <a:endParaRPr lang="pt-BR" sz="2100" b="1" dirty="0"/>
          </a:p>
        </p:txBody>
      </p:sp>
      <p:sp>
        <p:nvSpPr>
          <p:cNvPr id="17" name="Retângulo 16">
            <a:extLst>
              <a:ext uri="{FF2B5EF4-FFF2-40B4-BE49-F238E27FC236}">
                <a16:creationId xmlns:a16="http://schemas.microsoft.com/office/drawing/2014/main" id="{297AB8CC-A1E2-49AF-AAFA-16AFCBDB79C0}"/>
              </a:ext>
            </a:extLst>
          </p:cNvPr>
          <p:cNvSpPr/>
          <p:nvPr/>
        </p:nvSpPr>
        <p:spPr>
          <a:xfrm>
            <a:off x="6627" y="2912620"/>
            <a:ext cx="12166148" cy="461665"/>
          </a:xfrm>
          <a:prstGeom prst="rect">
            <a:avLst/>
          </a:prstGeom>
          <a:solidFill>
            <a:srgbClr val="EAEFF7"/>
          </a:solidFill>
        </p:spPr>
        <p:txBody>
          <a:bodyPr wrap="square">
            <a:spAutoFit/>
          </a:bodyPr>
          <a:lstStyle/>
          <a:p>
            <a:pPr algn="just"/>
            <a:r>
              <a:rPr lang="pt-BR" sz="2400" b="1" dirty="0"/>
              <a:t>4.1 PLANEJAMENTO ATM </a:t>
            </a:r>
          </a:p>
        </p:txBody>
      </p:sp>
      <p:sp>
        <p:nvSpPr>
          <p:cNvPr id="15" name="Retângulo 14">
            <a:extLst>
              <a:ext uri="{FF2B5EF4-FFF2-40B4-BE49-F238E27FC236}">
                <a16:creationId xmlns:a16="http://schemas.microsoft.com/office/drawing/2014/main" id="{B65D1AC7-085F-4697-AE8D-5DA756124F33}"/>
              </a:ext>
            </a:extLst>
          </p:cNvPr>
          <p:cNvSpPr/>
          <p:nvPr/>
        </p:nvSpPr>
        <p:spPr>
          <a:xfrm>
            <a:off x="-5338" y="3364542"/>
            <a:ext cx="12166147" cy="1200329"/>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4.1.1 Na fase de planejamento ATM, a capacidade disponível é determinada e então comparada à demanda prevista e às metas de performance estabelecidas. As ações realizadas nesta etapa incluem:</a:t>
            </a:r>
            <a:endParaRPr lang="pt-BR" sz="2100" b="1" dirty="0"/>
          </a:p>
        </p:txBody>
      </p:sp>
      <p:sp>
        <p:nvSpPr>
          <p:cNvPr id="16" name="Retângulo 15">
            <a:extLst>
              <a:ext uri="{FF2B5EF4-FFF2-40B4-BE49-F238E27FC236}">
                <a16:creationId xmlns:a16="http://schemas.microsoft.com/office/drawing/2014/main" id="{81403740-27DD-488C-967E-D4540F6D0406}"/>
              </a:ext>
            </a:extLst>
          </p:cNvPr>
          <p:cNvSpPr/>
          <p:nvPr/>
        </p:nvSpPr>
        <p:spPr>
          <a:xfrm>
            <a:off x="6627" y="4569167"/>
            <a:ext cx="12166148" cy="830997"/>
          </a:xfrm>
          <a:prstGeom prst="rect">
            <a:avLst/>
          </a:prstGeom>
          <a:solidFill>
            <a:srgbClr val="EAEFF7"/>
          </a:solidFill>
        </p:spPr>
        <p:txBody>
          <a:bodyPr wrap="square">
            <a:spAutoFit/>
          </a:bodyPr>
          <a:lstStyle/>
          <a:p>
            <a:pPr algn="just"/>
            <a:r>
              <a:rPr lang="pt-BR" sz="2400" dirty="0"/>
              <a:t>a) revisão do projeto do espaço aéreo (estrutura de rotas e setores ATS) e políticas de utilização do espaço aéreo; </a:t>
            </a:r>
            <a:endParaRPr lang="pt-BR" sz="2400" b="1" dirty="0"/>
          </a:p>
        </p:txBody>
      </p:sp>
      <p:sp>
        <p:nvSpPr>
          <p:cNvPr id="10" name="Retângulo 9">
            <a:extLst>
              <a:ext uri="{FF2B5EF4-FFF2-40B4-BE49-F238E27FC236}">
                <a16:creationId xmlns:a16="http://schemas.microsoft.com/office/drawing/2014/main" id="{4F4B95CD-EFDF-4E33-8E91-2B56CC8C8747}"/>
              </a:ext>
            </a:extLst>
          </p:cNvPr>
          <p:cNvSpPr/>
          <p:nvPr/>
        </p:nvSpPr>
        <p:spPr>
          <a:xfrm>
            <a:off x="-5338" y="5378874"/>
            <a:ext cx="12166147" cy="461665"/>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a:t>b) revisão da infraestrutura técnica para avaliar a possibilidade de melhoria na capacidade;</a:t>
            </a:r>
            <a:endParaRPr lang="pt-BR" sz="2100" b="1" dirty="0"/>
          </a:p>
        </p:txBody>
      </p:sp>
      <p:sp>
        <p:nvSpPr>
          <p:cNvPr id="12" name="Retângulo 11">
            <a:extLst>
              <a:ext uri="{FF2B5EF4-FFF2-40B4-BE49-F238E27FC236}">
                <a16:creationId xmlns:a16="http://schemas.microsoft.com/office/drawing/2014/main" id="{77F225EF-B4CD-437C-BBA1-F0EBB3A16E27}"/>
              </a:ext>
            </a:extLst>
          </p:cNvPr>
          <p:cNvSpPr/>
          <p:nvPr/>
        </p:nvSpPr>
        <p:spPr>
          <a:xfrm>
            <a:off x="6627" y="5854630"/>
            <a:ext cx="12166148" cy="830997"/>
          </a:xfrm>
          <a:prstGeom prst="rect">
            <a:avLst/>
          </a:prstGeom>
          <a:solidFill>
            <a:srgbClr val="EAEFF7"/>
          </a:solidFill>
        </p:spPr>
        <p:txBody>
          <a:bodyPr wrap="square">
            <a:spAutoFit/>
          </a:bodyPr>
          <a:lstStyle/>
          <a:p>
            <a:pPr algn="just"/>
            <a:r>
              <a:rPr lang="pt-BR" sz="2400" dirty="0"/>
              <a:t>c) revisão e atualização de procedimentos ATM provocadas por mudanças no desenho do espaço aéreo e na infraestrutura técnica;</a:t>
            </a:r>
            <a:endParaRPr lang="pt-BR" sz="2400" b="1" dirty="0"/>
          </a:p>
        </p:txBody>
      </p:sp>
    </p:spTree>
    <p:extLst>
      <p:ext uri="{BB962C8B-B14F-4D97-AF65-F5344CB8AC3E}">
        <p14:creationId xmlns:p14="http://schemas.microsoft.com/office/powerpoint/2010/main" val="281555825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6"/>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5" grpId="0" animBg="1"/>
      <p:bldP spid="16" grpId="0" animBg="1"/>
      <p:bldP spid="10" grpId="0" animBg="1"/>
      <p:bldP spid="1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srgbClr val="4472C4">
                    <a:lumMod val="75000"/>
                  </a:srgbClr>
                </a:solidFill>
                <a:effectLst/>
                <a:uLnTx/>
                <a:uFillTx/>
                <a:latin typeface="Arial Black" panose="020B0A04020102020204" pitchFamily="34" charset="0"/>
                <a:ea typeface="+mn-ea"/>
                <a:cs typeface="+mn-cs"/>
              </a:rPr>
              <a:t>Prof. Ailton Pinheiro</a:t>
            </a:r>
          </a:p>
        </p:txBody>
      </p:sp>
      <p:sp>
        <p:nvSpPr>
          <p:cNvPr id="3" name="Título 2"/>
          <p:cNvSpPr>
            <a:spLocks noGrp="1"/>
          </p:cNvSpPr>
          <p:nvPr>
            <p:ph type="title"/>
          </p:nvPr>
        </p:nvSpPr>
        <p:spPr>
          <a:xfrm>
            <a:off x="6627" y="794231"/>
            <a:ext cx="12154182" cy="556268"/>
          </a:xfrm>
        </p:spPr>
        <p:txBody>
          <a:bodyPr>
            <a:noAutofit/>
          </a:bodyPr>
          <a:lstStyle/>
          <a:p>
            <a:pPr algn="ctr"/>
            <a:r>
              <a:rPr lang="pt-BR" sz="2400" dirty="0">
                <a:latin typeface="Arial Black" panose="020B0A04020102020204" pitchFamily="34" charset="0"/>
                <a:cs typeface="Arial" panose="020B0604020202020204" pitchFamily="34" charset="0"/>
              </a:rPr>
              <a:t>PLANEJAMENTO ATM, GESTÃO ATFM E ANÁLISE PÓS-OPERAÇÕES</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4" name="Retângulo 13">
            <a:extLst>
              <a:ext uri="{FF2B5EF4-FFF2-40B4-BE49-F238E27FC236}">
                <a16:creationId xmlns:a16="http://schemas.microsoft.com/office/drawing/2014/main" id="{92660363-54E7-48A3-BD2F-63619B853BCC}"/>
              </a:ext>
            </a:extLst>
          </p:cNvPr>
          <p:cNvSpPr/>
          <p:nvPr/>
        </p:nvSpPr>
        <p:spPr>
          <a:xfrm>
            <a:off x="0" y="1385358"/>
            <a:ext cx="12166147" cy="461665"/>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4.1 PLANEJAMENTO ATM (cont...)</a:t>
            </a:r>
          </a:p>
        </p:txBody>
      </p:sp>
      <p:sp>
        <p:nvSpPr>
          <p:cNvPr id="17" name="Retângulo 16">
            <a:extLst>
              <a:ext uri="{FF2B5EF4-FFF2-40B4-BE49-F238E27FC236}">
                <a16:creationId xmlns:a16="http://schemas.microsoft.com/office/drawing/2014/main" id="{297AB8CC-A1E2-49AF-AAFA-16AFCBDB79C0}"/>
              </a:ext>
            </a:extLst>
          </p:cNvPr>
          <p:cNvSpPr/>
          <p:nvPr/>
        </p:nvSpPr>
        <p:spPr>
          <a:xfrm>
            <a:off x="6627" y="1865700"/>
            <a:ext cx="12166148" cy="1200329"/>
          </a:xfrm>
          <a:prstGeom prst="rect">
            <a:avLst/>
          </a:prstGeom>
          <a:solidFill>
            <a:srgbClr val="EAEFF7"/>
          </a:solidFill>
        </p:spPr>
        <p:txBody>
          <a:bodyPr wrap="square">
            <a:spAutoFit/>
          </a:bodyPr>
          <a:lstStyle/>
          <a:p>
            <a:pPr algn="just"/>
            <a:r>
              <a:rPr lang="pt-BR" sz="2400" dirty="0"/>
              <a:t>4.1.1 Na fase de planejamento ATM, a capacidade disponível é determinada e então comparada à demanda prevista e às metas de performance estabelecidas. As ações realizadas nesta etapa incluem: (cont...)</a:t>
            </a:r>
            <a:endParaRPr lang="pt-BR" sz="2100" b="1" dirty="0"/>
          </a:p>
        </p:txBody>
      </p:sp>
      <p:sp>
        <p:nvSpPr>
          <p:cNvPr id="15" name="Retângulo 14">
            <a:extLst>
              <a:ext uri="{FF2B5EF4-FFF2-40B4-BE49-F238E27FC236}">
                <a16:creationId xmlns:a16="http://schemas.microsoft.com/office/drawing/2014/main" id="{B65D1AC7-085F-4697-AE8D-5DA756124F33}"/>
              </a:ext>
            </a:extLst>
          </p:cNvPr>
          <p:cNvSpPr/>
          <p:nvPr/>
        </p:nvSpPr>
        <p:spPr>
          <a:xfrm>
            <a:off x="-5338" y="3033236"/>
            <a:ext cx="12166147" cy="461665"/>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d) revisão periódica da alocação de pessoal; e </a:t>
            </a:r>
            <a:endParaRPr lang="pt-BR" sz="2100" b="1" dirty="0"/>
          </a:p>
        </p:txBody>
      </p:sp>
      <p:sp>
        <p:nvSpPr>
          <p:cNvPr id="16" name="Retângulo 15">
            <a:extLst>
              <a:ext uri="{FF2B5EF4-FFF2-40B4-BE49-F238E27FC236}">
                <a16:creationId xmlns:a16="http://schemas.microsoft.com/office/drawing/2014/main" id="{81403740-27DD-488C-967E-D4540F6D0406}"/>
              </a:ext>
            </a:extLst>
          </p:cNvPr>
          <p:cNvSpPr/>
          <p:nvPr/>
        </p:nvSpPr>
        <p:spPr>
          <a:xfrm>
            <a:off x="6627" y="3508993"/>
            <a:ext cx="12166148" cy="461665"/>
          </a:xfrm>
          <a:prstGeom prst="rect">
            <a:avLst/>
          </a:prstGeom>
          <a:solidFill>
            <a:srgbClr val="EAEFF7"/>
          </a:solidFill>
        </p:spPr>
        <p:txBody>
          <a:bodyPr wrap="square">
            <a:spAutoFit/>
          </a:bodyPr>
          <a:lstStyle/>
          <a:p>
            <a:pPr algn="just"/>
            <a:r>
              <a:rPr lang="pt-BR" sz="2400" dirty="0"/>
              <a:t>e) revisão do treinamento desenvolvido e aplicado às partes interessadas. </a:t>
            </a:r>
            <a:endParaRPr lang="pt-BR" sz="2400" b="1" dirty="0"/>
          </a:p>
        </p:txBody>
      </p:sp>
      <p:sp>
        <p:nvSpPr>
          <p:cNvPr id="10" name="Retângulo 9">
            <a:extLst>
              <a:ext uri="{FF2B5EF4-FFF2-40B4-BE49-F238E27FC236}">
                <a16:creationId xmlns:a16="http://schemas.microsoft.com/office/drawing/2014/main" id="{4F4B95CD-EFDF-4E33-8E91-2B56CC8C8747}"/>
              </a:ext>
            </a:extLst>
          </p:cNvPr>
          <p:cNvSpPr/>
          <p:nvPr/>
        </p:nvSpPr>
        <p:spPr>
          <a:xfrm>
            <a:off x="-5338" y="3987396"/>
            <a:ext cx="12166147" cy="830997"/>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4.1.2 Cabe ao DECEA, portanto, considerar, durante a fase de planejamento ATM, os princípios e objetivos do ATFM.</a:t>
            </a:r>
            <a:endParaRPr lang="pt-BR" sz="2100" b="1" dirty="0"/>
          </a:p>
        </p:txBody>
      </p:sp>
    </p:spTree>
    <p:extLst>
      <p:ext uri="{BB962C8B-B14F-4D97-AF65-F5344CB8AC3E}">
        <p14:creationId xmlns:p14="http://schemas.microsoft.com/office/powerpoint/2010/main" val="382552767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srgbClr val="4472C4">
                    <a:lumMod val="75000"/>
                  </a:srgbClr>
                </a:solidFill>
                <a:effectLst/>
                <a:uLnTx/>
                <a:uFillTx/>
                <a:latin typeface="Arial Black" panose="020B0A04020102020204" pitchFamily="34" charset="0"/>
                <a:ea typeface="+mn-ea"/>
                <a:cs typeface="+mn-cs"/>
              </a:rPr>
              <a:t>Prof. Ailton Pinheiro</a:t>
            </a:r>
          </a:p>
        </p:txBody>
      </p:sp>
      <p:sp>
        <p:nvSpPr>
          <p:cNvPr id="3" name="Título 2"/>
          <p:cNvSpPr>
            <a:spLocks noGrp="1"/>
          </p:cNvSpPr>
          <p:nvPr>
            <p:ph type="title"/>
          </p:nvPr>
        </p:nvSpPr>
        <p:spPr>
          <a:xfrm>
            <a:off x="6627" y="794231"/>
            <a:ext cx="12154182" cy="556268"/>
          </a:xfrm>
        </p:spPr>
        <p:txBody>
          <a:bodyPr>
            <a:noAutofit/>
          </a:bodyPr>
          <a:lstStyle/>
          <a:p>
            <a:pPr algn="ctr"/>
            <a:r>
              <a:rPr lang="pt-BR" sz="2400" dirty="0">
                <a:latin typeface="Arial Black" panose="020B0A04020102020204" pitchFamily="34" charset="0"/>
                <a:cs typeface="Arial" panose="020B0604020202020204" pitchFamily="34" charset="0"/>
              </a:rPr>
              <a:t>PLANEJAMENTO ATM, GESTÃO ATFM E ANÁLISE PÓS-OPERAÇÕES</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4" name="Retângulo 13">
            <a:extLst>
              <a:ext uri="{FF2B5EF4-FFF2-40B4-BE49-F238E27FC236}">
                <a16:creationId xmlns:a16="http://schemas.microsoft.com/office/drawing/2014/main" id="{92660363-54E7-48A3-BD2F-63619B853BCC}"/>
              </a:ext>
            </a:extLst>
          </p:cNvPr>
          <p:cNvSpPr/>
          <p:nvPr/>
        </p:nvSpPr>
        <p:spPr>
          <a:xfrm>
            <a:off x="0" y="1385358"/>
            <a:ext cx="12166147" cy="461665"/>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b="1" dirty="0"/>
              <a:t>4.2 SERVIÇO ATFM </a:t>
            </a:r>
            <a:endParaRPr lang="pt-BR" sz="2100" b="1" dirty="0"/>
          </a:p>
        </p:txBody>
      </p:sp>
      <p:sp>
        <p:nvSpPr>
          <p:cNvPr id="17" name="Retângulo 16">
            <a:extLst>
              <a:ext uri="{FF2B5EF4-FFF2-40B4-BE49-F238E27FC236}">
                <a16:creationId xmlns:a16="http://schemas.microsoft.com/office/drawing/2014/main" id="{297AB8CC-A1E2-49AF-AAFA-16AFCBDB79C0}"/>
              </a:ext>
            </a:extLst>
          </p:cNvPr>
          <p:cNvSpPr/>
          <p:nvPr/>
        </p:nvSpPr>
        <p:spPr>
          <a:xfrm>
            <a:off x="6627" y="1839193"/>
            <a:ext cx="12166148" cy="461665"/>
          </a:xfrm>
          <a:prstGeom prst="rect">
            <a:avLst/>
          </a:prstGeom>
          <a:solidFill>
            <a:srgbClr val="EAEFF7"/>
          </a:solidFill>
        </p:spPr>
        <p:txBody>
          <a:bodyPr wrap="square">
            <a:spAutoFit/>
          </a:bodyPr>
          <a:lstStyle/>
          <a:p>
            <a:pPr algn="just"/>
            <a:r>
              <a:rPr lang="pt-BR" sz="2400" b="1" dirty="0"/>
              <a:t>4.2.1 GENERALIDADES </a:t>
            </a:r>
          </a:p>
        </p:txBody>
      </p:sp>
      <p:sp>
        <p:nvSpPr>
          <p:cNvPr id="15" name="Retângulo 14">
            <a:extLst>
              <a:ext uri="{FF2B5EF4-FFF2-40B4-BE49-F238E27FC236}">
                <a16:creationId xmlns:a16="http://schemas.microsoft.com/office/drawing/2014/main" id="{B65D1AC7-085F-4697-AE8D-5DA756124F33}"/>
              </a:ext>
            </a:extLst>
          </p:cNvPr>
          <p:cNvSpPr/>
          <p:nvPr/>
        </p:nvSpPr>
        <p:spPr>
          <a:xfrm>
            <a:off x="-5338" y="2277862"/>
            <a:ext cx="12166147" cy="1938992"/>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b="1" dirty="0"/>
              <a:t>O Serviço ATFM é executado em três fases: Estratégica, </a:t>
            </a:r>
            <a:r>
              <a:rPr lang="pt-BR" sz="2400" b="1" dirty="0" err="1"/>
              <a:t>Pré</a:t>
            </a:r>
            <a:r>
              <a:rPr lang="pt-BR" sz="2400" b="1" dirty="0"/>
              <a:t>-Tática e Tática</a:t>
            </a:r>
            <a:r>
              <a:rPr lang="pt-BR" sz="2400" dirty="0"/>
              <a:t>. </a:t>
            </a:r>
            <a:r>
              <a:rPr lang="pt-BR" sz="2400" u="sng" dirty="0"/>
              <a:t>Essas fases não devem ser consideradas como etapas distintas, mas sim como um ciclo contínuo de planejamento, ação e revisão, completamente integrado com os processos de planejamento ATM e de análises pós-operações</a:t>
            </a:r>
            <a:r>
              <a:rPr lang="pt-BR" sz="2400" dirty="0"/>
              <a:t>. É importante que os elos operacionais estejam completamente envolvidos em cada fase.</a:t>
            </a:r>
            <a:endParaRPr lang="pt-BR" sz="2100" b="1" dirty="0"/>
          </a:p>
        </p:txBody>
      </p:sp>
      <p:sp>
        <p:nvSpPr>
          <p:cNvPr id="16" name="Retângulo 15">
            <a:extLst>
              <a:ext uri="{FF2B5EF4-FFF2-40B4-BE49-F238E27FC236}">
                <a16:creationId xmlns:a16="http://schemas.microsoft.com/office/drawing/2014/main" id="{81403740-27DD-488C-967E-D4540F6D0406}"/>
              </a:ext>
            </a:extLst>
          </p:cNvPr>
          <p:cNvSpPr/>
          <p:nvPr/>
        </p:nvSpPr>
        <p:spPr>
          <a:xfrm>
            <a:off x="6627" y="4237867"/>
            <a:ext cx="12166148" cy="830997"/>
          </a:xfrm>
          <a:prstGeom prst="rect">
            <a:avLst/>
          </a:prstGeom>
          <a:solidFill>
            <a:srgbClr val="EAEFF7"/>
          </a:solidFill>
        </p:spPr>
        <p:txBody>
          <a:bodyPr wrap="square">
            <a:spAutoFit/>
          </a:bodyPr>
          <a:lstStyle/>
          <a:p>
            <a:pPr algn="just"/>
            <a:r>
              <a:rPr lang="pt-BR" sz="2400" dirty="0"/>
              <a:t>NOTA: Na prestação do Serviço ATFM, todas as intenções de voo, resultantes das programações e planos de voo, serão recebidas, processadas e analisadas quanto ao balanceamento.</a:t>
            </a:r>
            <a:endParaRPr lang="pt-BR" sz="2400" b="1" dirty="0"/>
          </a:p>
        </p:txBody>
      </p:sp>
    </p:spTree>
    <p:extLst>
      <p:ext uri="{BB962C8B-B14F-4D97-AF65-F5344CB8AC3E}">
        <p14:creationId xmlns:p14="http://schemas.microsoft.com/office/powerpoint/2010/main" val="120929681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5" grpId="0" animBg="1"/>
      <p:bldP spid="1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5309F7ED-66EA-4496-AC18-9624A4FC9E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5001" y="1"/>
            <a:ext cx="10479344" cy="6858000"/>
          </a:xfrm>
          <a:prstGeom prst="rect">
            <a:avLst/>
          </a:prstGeom>
        </p:spPr>
      </p:pic>
    </p:spTree>
    <p:extLst>
      <p:ext uri="{BB962C8B-B14F-4D97-AF65-F5344CB8AC3E}">
        <p14:creationId xmlns:p14="http://schemas.microsoft.com/office/powerpoint/2010/main" val="2803856117"/>
      </p:ext>
    </p:extLst>
  </p:cSld>
  <p:clrMapOvr>
    <a:masterClrMapping/>
  </p:clrMapOvr>
  <p:transition spd="slow">
    <p:wipe/>
  </p:transition>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srgbClr val="4472C4">
                    <a:lumMod val="75000"/>
                  </a:srgbClr>
                </a:solidFill>
                <a:effectLst/>
                <a:uLnTx/>
                <a:uFillTx/>
                <a:latin typeface="Arial Black" panose="020B0A04020102020204" pitchFamily="34" charset="0"/>
                <a:ea typeface="+mn-ea"/>
                <a:cs typeface="+mn-cs"/>
              </a:rPr>
              <a:t>Prof. Ailton Pinheiro</a:t>
            </a:r>
          </a:p>
        </p:txBody>
      </p:sp>
      <p:sp>
        <p:nvSpPr>
          <p:cNvPr id="3" name="Título 2"/>
          <p:cNvSpPr>
            <a:spLocks noGrp="1"/>
          </p:cNvSpPr>
          <p:nvPr>
            <p:ph type="title"/>
          </p:nvPr>
        </p:nvSpPr>
        <p:spPr>
          <a:xfrm>
            <a:off x="6627" y="794231"/>
            <a:ext cx="12154182" cy="556268"/>
          </a:xfrm>
        </p:spPr>
        <p:txBody>
          <a:bodyPr>
            <a:noAutofit/>
          </a:bodyPr>
          <a:lstStyle/>
          <a:p>
            <a:pPr algn="ctr"/>
            <a:r>
              <a:rPr lang="pt-BR" sz="2400" dirty="0">
                <a:latin typeface="Arial Black" panose="020B0A04020102020204" pitchFamily="34" charset="0"/>
                <a:cs typeface="Arial" panose="020B0604020202020204" pitchFamily="34" charset="0"/>
              </a:rPr>
              <a:t>PLANEJAMENTO ATM, GESTÃO ATFM E ANÁLISE PÓS-OPERAÇÕES</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4" name="Retângulo 13">
            <a:extLst>
              <a:ext uri="{FF2B5EF4-FFF2-40B4-BE49-F238E27FC236}">
                <a16:creationId xmlns:a16="http://schemas.microsoft.com/office/drawing/2014/main" id="{92660363-54E7-48A3-BD2F-63619B853BCC}"/>
              </a:ext>
            </a:extLst>
          </p:cNvPr>
          <p:cNvSpPr/>
          <p:nvPr/>
        </p:nvSpPr>
        <p:spPr>
          <a:xfrm>
            <a:off x="0" y="1385358"/>
            <a:ext cx="12166147" cy="461665"/>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4.2 SERVIÇO ATFM (cont...)</a:t>
            </a:r>
            <a:endParaRPr lang="pt-BR" sz="2100" dirty="0"/>
          </a:p>
        </p:txBody>
      </p:sp>
      <p:sp>
        <p:nvSpPr>
          <p:cNvPr id="17" name="Retângulo 16">
            <a:extLst>
              <a:ext uri="{FF2B5EF4-FFF2-40B4-BE49-F238E27FC236}">
                <a16:creationId xmlns:a16="http://schemas.microsoft.com/office/drawing/2014/main" id="{297AB8CC-A1E2-49AF-AAFA-16AFCBDB79C0}"/>
              </a:ext>
            </a:extLst>
          </p:cNvPr>
          <p:cNvSpPr/>
          <p:nvPr/>
        </p:nvSpPr>
        <p:spPr>
          <a:xfrm>
            <a:off x="6627" y="1839193"/>
            <a:ext cx="12166148" cy="461665"/>
          </a:xfrm>
          <a:prstGeom prst="rect">
            <a:avLst/>
          </a:prstGeom>
          <a:solidFill>
            <a:srgbClr val="EAEFF7"/>
          </a:solidFill>
        </p:spPr>
        <p:txBody>
          <a:bodyPr wrap="square">
            <a:spAutoFit/>
          </a:bodyPr>
          <a:lstStyle/>
          <a:p>
            <a:pPr algn="just"/>
            <a:r>
              <a:rPr lang="pt-BR" sz="2400" b="1" dirty="0"/>
              <a:t>4.2.2 FASE ESTRATÉGICA </a:t>
            </a:r>
          </a:p>
        </p:txBody>
      </p:sp>
      <p:sp>
        <p:nvSpPr>
          <p:cNvPr id="15" name="Retângulo 14">
            <a:extLst>
              <a:ext uri="{FF2B5EF4-FFF2-40B4-BE49-F238E27FC236}">
                <a16:creationId xmlns:a16="http://schemas.microsoft.com/office/drawing/2014/main" id="{B65D1AC7-085F-4697-AE8D-5DA756124F33}"/>
              </a:ext>
            </a:extLst>
          </p:cNvPr>
          <p:cNvSpPr/>
          <p:nvPr/>
        </p:nvSpPr>
        <p:spPr>
          <a:xfrm>
            <a:off x="-5338" y="2277862"/>
            <a:ext cx="12166147" cy="830997"/>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4.2.2.1 A </a:t>
            </a:r>
            <a:r>
              <a:rPr lang="pt-BR" sz="2400" b="1" dirty="0"/>
              <a:t>Fase Estratégica</a:t>
            </a:r>
            <a:r>
              <a:rPr lang="pt-BR" sz="2400" dirty="0"/>
              <a:t> corresponde às ações efetuadas com </a:t>
            </a:r>
            <a:r>
              <a:rPr lang="pt-BR" sz="2400" b="1" dirty="0"/>
              <a:t>antecedência de mais de uma semana</a:t>
            </a:r>
            <a:r>
              <a:rPr lang="pt-BR" sz="2400" dirty="0"/>
              <a:t> com respeito ao dia de início das operações.</a:t>
            </a:r>
            <a:endParaRPr lang="pt-BR" sz="2100" b="1" dirty="0"/>
          </a:p>
        </p:txBody>
      </p:sp>
      <p:sp>
        <p:nvSpPr>
          <p:cNvPr id="16" name="Retângulo 15">
            <a:extLst>
              <a:ext uri="{FF2B5EF4-FFF2-40B4-BE49-F238E27FC236}">
                <a16:creationId xmlns:a16="http://schemas.microsoft.com/office/drawing/2014/main" id="{81403740-27DD-488C-967E-D4540F6D0406}"/>
              </a:ext>
            </a:extLst>
          </p:cNvPr>
          <p:cNvSpPr/>
          <p:nvPr/>
        </p:nvSpPr>
        <p:spPr>
          <a:xfrm>
            <a:off x="6627" y="3137937"/>
            <a:ext cx="12166148" cy="1200329"/>
          </a:xfrm>
          <a:prstGeom prst="rect">
            <a:avLst/>
          </a:prstGeom>
          <a:solidFill>
            <a:srgbClr val="EAEFF7"/>
          </a:solidFill>
        </p:spPr>
        <p:txBody>
          <a:bodyPr wrap="square">
            <a:spAutoFit/>
          </a:bodyPr>
          <a:lstStyle/>
          <a:p>
            <a:pPr algn="just"/>
            <a:r>
              <a:rPr lang="pt-BR" sz="2400" dirty="0"/>
              <a:t>4.2.2.2 O principal benefício a ser obtido durante a fase estratégica é a melhoria de processos, evoluindo de uma postura reativa para uma atitude proativa, que permita flexibilidade e economia às operações dos usuários em condições normais.</a:t>
            </a:r>
            <a:endParaRPr lang="pt-BR" sz="2400" b="1" dirty="0"/>
          </a:p>
        </p:txBody>
      </p:sp>
    </p:spTree>
    <p:extLst>
      <p:ext uri="{BB962C8B-B14F-4D97-AF65-F5344CB8AC3E}">
        <p14:creationId xmlns:p14="http://schemas.microsoft.com/office/powerpoint/2010/main" val="160893906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5" grpId="0" animBg="1"/>
      <p:bldP spid="1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srgbClr val="4472C4">
                    <a:lumMod val="75000"/>
                  </a:srgbClr>
                </a:solidFill>
                <a:effectLst/>
                <a:uLnTx/>
                <a:uFillTx/>
                <a:latin typeface="Arial Black" panose="020B0A04020102020204" pitchFamily="34" charset="0"/>
                <a:ea typeface="+mn-ea"/>
                <a:cs typeface="+mn-cs"/>
              </a:rPr>
              <a:t>Prof. Ailton Pinheiro</a:t>
            </a:r>
          </a:p>
        </p:txBody>
      </p:sp>
      <p:sp>
        <p:nvSpPr>
          <p:cNvPr id="3" name="Título 2"/>
          <p:cNvSpPr>
            <a:spLocks noGrp="1"/>
          </p:cNvSpPr>
          <p:nvPr>
            <p:ph type="title"/>
          </p:nvPr>
        </p:nvSpPr>
        <p:spPr>
          <a:xfrm>
            <a:off x="6627" y="794231"/>
            <a:ext cx="12154182" cy="556268"/>
          </a:xfrm>
        </p:spPr>
        <p:txBody>
          <a:bodyPr>
            <a:noAutofit/>
          </a:bodyPr>
          <a:lstStyle/>
          <a:p>
            <a:pPr algn="ctr"/>
            <a:r>
              <a:rPr lang="pt-BR" sz="2400" dirty="0">
                <a:latin typeface="Arial Black" panose="020B0A04020102020204" pitchFamily="34" charset="0"/>
                <a:cs typeface="Arial" panose="020B0604020202020204" pitchFamily="34" charset="0"/>
              </a:rPr>
              <a:t>PLANEJAMENTO ATM, GESTÃO ATFM E ANÁLISE PÓS-OPERAÇÕES</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4" name="Retângulo 13">
            <a:extLst>
              <a:ext uri="{FF2B5EF4-FFF2-40B4-BE49-F238E27FC236}">
                <a16:creationId xmlns:a16="http://schemas.microsoft.com/office/drawing/2014/main" id="{92660363-54E7-48A3-BD2F-63619B853BCC}"/>
              </a:ext>
            </a:extLst>
          </p:cNvPr>
          <p:cNvSpPr/>
          <p:nvPr/>
        </p:nvSpPr>
        <p:spPr>
          <a:xfrm>
            <a:off x="0" y="1385358"/>
            <a:ext cx="12166147" cy="461665"/>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4.2 SERVIÇO ATFM (cont...)</a:t>
            </a:r>
            <a:endParaRPr lang="pt-BR" sz="2100" dirty="0"/>
          </a:p>
        </p:txBody>
      </p:sp>
      <p:sp>
        <p:nvSpPr>
          <p:cNvPr id="17" name="Retângulo 16">
            <a:extLst>
              <a:ext uri="{FF2B5EF4-FFF2-40B4-BE49-F238E27FC236}">
                <a16:creationId xmlns:a16="http://schemas.microsoft.com/office/drawing/2014/main" id="{297AB8CC-A1E2-49AF-AAFA-16AFCBDB79C0}"/>
              </a:ext>
            </a:extLst>
          </p:cNvPr>
          <p:cNvSpPr/>
          <p:nvPr/>
        </p:nvSpPr>
        <p:spPr>
          <a:xfrm>
            <a:off x="6627" y="1839193"/>
            <a:ext cx="12166148" cy="461665"/>
          </a:xfrm>
          <a:prstGeom prst="rect">
            <a:avLst/>
          </a:prstGeom>
          <a:solidFill>
            <a:srgbClr val="EAEFF7"/>
          </a:solidFill>
        </p:spPr>
        <p:txBody>
          <a:bodyPr wrap="square">
            <a:spAutoFit/>
          </a:bodyPr>
          <a:lstStyle/>
          <a:p>
            <a:pPr algn="just"/>
            <a:r>
              <a:rPr lang="pt-BR" sz="2400" dirty="0"/>
              <a:t>4.2.2 FASE ESTRATÉGICA (cont...)</a:t>
            </a:r>
          </a:p>
        </p:txBody>
      </p:sp>
      <p:sp>
        <p:nvSpPr>
          <p:cNvPr id="15" name="Retângulo 14">
            <a:extLst>
              <a:ext uri="{FF2B5EF4-FFF2-40B4-BE49-F238E27FC236}">
                <a16:creationId xmlns:a16="http://schemas.microsoft.com/office/drawing/2014/main" id="{B65D1AC7-085F-4697-AE8D-5DA756124F33}"/>
              </a:ext>
            </a:extLst>
          </p:cNvPr>
          <p:cNvSpPr/>
          <p:nvPr/>
        </p:nvSpPr>
        <p:spPr>
          <a:xfrm>
            <a:off x="-5338" y="2224854"/>
            <a:ext cx="12166147" cy="1200329"/>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4.2.2.3 Deve consistir em um exame prévio da expectativa de demanda, avaliando-se onde e quando é provável que tal demanda exceda a capacidade declarada ATC. Além disso, devem ser tomadas as seguintes providências para solucionar o desbalanceamento:</a:t>
            </a:r>
            <a:endParaRPr lang="pt-BR" sz="2100" b="1" dirty="0"/>
          </a:p>
        </p:txBody>
      </p:sp>
      <p:sp>
        <p:nvSpPr>
          <p:cNvPr id="16" name="Retângulo 15">
            <a:extLst>
              <a:ext uri="{FF2B5EF4-FFF2-40B4-BE49-F238E27FC236}">
                <a16:creationId xmlns:a16="http://schemas.microsoft.com/office/drawing/2014/main" id="{81403740-27DD-488C-967E-D4540F6D0406}"/>
              </a:ext>
            </a:extLst>
          </p:cNvPr>
          <p:cNvSpPr/>
          <p:nvPr/>
        </p:nvSpPr>
        <p:spPr>
          <a:xfrm>
            <a:off x="6627" y="3323466"/>
            <a:ext cx="12166148" cy="830997"/>
          </a:xfrm>
          <a:prstGeom prst="rect">
            <a:avLst/>
          </a:prstGeom>
          <a:solidFill>
            <a:srgbClr val="EAEFF7"/>
          </a:solidFill>
        </p:spPr>
        <p:txBody>
          <a:bodyPr wrap="square">
            <a:spAutoFit/>
          </a:bodyPr>
          <a:lstStyle/>
          <a:p>
            <a:pPr algn="just"/>
            <a:r>
              <a:rPr lang="pt-BR" sz="2400" dirty="0"/>
              <a:t>a) coordenar com o órgão ATC pertinente as ações necessárias para se prover a capacidade adequada nos períodos exigidos;</a:t>
            </a:r>
            <a:endParaRPr lang="pt-BR" sz="2400" b="1" dirty="0"/>
          </a:p>
        </p:txBody>
      </p:sp>
      <p:sp>
        <p:nvSpPr>
          <p:cNvPr id="10" name="Retângulo 9">
            <a:extLst>
              <a:ext uri="{FF2B5EF4-FFF2-40B4-BE49-F238E27FC236}">
                <a16:creationId xmlns:a16="http://schemas.microsoft.com/office/drawing/2014/main" id="{F564E2E7-1DBF-4029-8EA6-DFA95B46BA74}"/>
              </a:ext>
            </a:extLst>
          </p:cNvPr>
          <p:cNvSpPr/>
          <p:nvPr/>
        </p:nvSpPr>
        <p:spPr>
          <a:xfrm>
            <a:off x="-5338" y="4080162"/>
            <a:ext cx="12166147" cy="461665"/>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b) planejar o redirecionamento de determinados fluxos de tráfego; </a:t>
            </a:r>
            <a:endParaRPr lang="pt-BR" sz="2100" b="1" dirty="0"/>
          </a:p>
        </p:txBody>
      </p:sp>
      <p:sp>
        <p:nvSpPr>
          <p:cNvPr id="12" name="Retângulo 11">
            <a:extLst>
              <a:ext uri="{FF2B5EF4-FFF2-40B4-BE49-F238E27FC236}">
                <a16:creationId xmlns:a16="http://schemas.microsoft.com/office/drawing/2014/main" id="{2C4B8B1C-E650-4812-A56F-EEC36D2FA279}"/>
              </a:ext>
            </a:extLst>
          </p:cNvPr>
          <p:cNvSpPr/>
          <p:nvPr/>
        </p:nvSpPr>
        <p:spPr>
          <a:xfrm>
            <a:off x="6627" y="4502916"/>
            <a:ext cx="12166148" cy="461665"/>
          </a:xfrm>
          <a:prstGeom prst="rect">
            <a:avLst/>
          </a:prstGeom>
          <a:solidFill>
            <a:srgbClr val="EAEFF7"/>
          </a:solidFill>
        </p:spPr>
        <p:txBody>
          <a:bodyPr wrap="square">
            <a:spAutoFit/>
          </a:bodyPr>
          <a:lstStyle/>
          <a:p>
            <a:pPr algn="just"/>
            <a:r>
              <a:rPr lang="pt-BR" sz="2400" dirty="0"/>
              <a:t>c) reprogramar os voos como apropriado; e </a:t>
            </a:r>
            <a:endParaRPr lang="pt-BR" sz="2400" b="1" dirty="0"/>
          </a:p>
        </p:txBody>
      </p:sp>
      <p:sp>
        <p:nvSpPr>
          <p:cNvPr id="13" name="Retângulo 12">
            <a:extLst>
              <a:ext uri="{FF2B5EF4-FFF2-40B4-BE49-F238E27FC236}">
                <a16:creationId xmlns:a16="http://schemas.microsoft.com/office/drawing/2014/main" id="{D773D30C-A6F5-42FF-B920-3D05B8BE02C3}"/>
              </a:ext>
            </a:extLst>
          </p:cNvPr>
          <p:cNvSpPr/>
          <p:nvPr/>
        </p:nvSpPr>
        <p:spPr>
          <a:xfrm>
            <a:off x="-5338" y="4915052"/>
            <a:ext cx="12166147" cy="461665"/>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d) identificar a necessidade de ações táticas do ATFM. </a:t>
            </a:r>
            <a:endParaRPr lang="pt-BR" sz="2100" b="1" dirty="0"/>
          </a:p>
        </p:txBody>
      </p:sp>
      <p:sp>
        <p:nvSpPr>
          <p:cNvPr id="18" name="Retângulo 17">
            <a:extLst>
              <a:ext uri="{FF2B5EF4-FFF2-40B4-BE49-F238E27FC236}">
                <a16:creationId xmlns:a16="http://schemas.microsoft.com/office/drawing/2014/main" id="{6AA741CA-7DCC-443D-9680-FD8E088B8269}"/>
              </a:ext>
            </a:extLst>
          </p:cNvPr>
          <p:cNvSpPr/>
          <p:nvPr/>
        </p:nvSpPr>
        <p:spPr>
          <a:xfrm>
            <a:off x="6627" y="5311299"/>
            <a:ext cx="12166148" cy="1569660"/>
          </a:xfrm>
          <a:prstGeom prst="rect">
            <a:avLst/>
          </a:prstGeom>
          <a:solidFill>
            <a:srgbClr val="EAEFF7"/>
          </a:solidFill>
        </p:spPr>
        <p:txBody>
          <a:bodyPr wrap="square">
            <a:spAutoFit/>
          </a:bodyPr>
          <a:lstStyle/>
          <a:p>
            <a:pPr algn="just"/>
            <a:r>
              <a:rPr lang="pt-BR" sz="2400" dirty="0"/>
              <a:t>4.2.2.4 </a:t>
            </a:r>
            <a:r>
              <a:rPr lang="pt-BR" sz="2400" b="1" dirty="0"/>
              <a:t>O principal resultado desta fase é a criação de um plano</a:t>
            </a:r>
            <a:r>
              <a:rPr lang="pt-BR" sz="2400" dirty="0"/>
              <a:t>, composto de uma lista de hipóteses e previsões de capacidades resultantes e as respectivas medidas mitigadoras. Alguns elementos do plano poderão ser disseminados em publicações de informações aeronáuticas ou compartilhados com a comunidade ATM por outros meios.</a:t>
            </a:r>
            <a:endParaRPr lang="pt-BR" sz="2400" b="1" dirty="0"/>
          </a:p>
        </p:txBody>
      </p:sp>
    </p:spTree>
    <p:extLst>
      <p:ext uri="{BB962C8B-B14F-4D97-AF65-F5344CB8AC3E}">
        <p14:creationId xmlns:p14="http://schemas.microsoft.com/office/powerpoint/2010/main" val="263658387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0" grpId="0" animBg="1"/>
      <p:bldP spid="12" grpId="0" animBg="1"/>
      <p:bldP spid="13" grpId="0" animBg="1"/>
      <p:bldP spid="1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srgbClr val="4472C4">
                    <a:lumMod val="75000"/>
                  </a:srgbClr>
                </a:solidFill>
                <a:effectLst/>
                <a:uLnTx/>
                <a:uFillTx/>
                <a:latin typeface="Arial Black" panose="020B0A04020102020204" pitchFamily="34" charset="0"/>
                <a:ea typeface="+mn-ea"/>
                <a:cs typeface="+mn-cs"/>
              </a:rPr>
              <a:t>Prof. Ailton Pinheiro</a:t>
            </a:r>
          </a:p>
        </p:txBody>
      </p:sp>
      <p:sp>
        <p:nvSpPr>
          <p:cNvPr id="3" name="Título 2"/>
          <p:cNvSpPr>
            <a:spLocks noGrp="1"/>
          </p:cNvSpPr>
          <p:nvPr>
            <p:ph type="title"/>
          </p:nvPr>
        </p:nvSpPr>
        <p:spPr>
          <a:xfrm>
            <a:off x="6627" y="794231"/>
            <a:ext cx="12154182" cy="556268"/>
          </a:xfrm>
        </p:spPr>
        <p:txBody>
          <a:bodyPr>
            <a:noAutofit/>
          </a:bodyPr>
          <a:lstStyle/>
          <a:p>
            <a:pPr algn="ctr"/>
            <a:r>
              <a:rPr lang="pt-BR" sz="2400" dirty="0">
                <a:latin typeface="Arial Black" panose="020B0A04020102020204" pitchFamily="34" charset="0"/>
                <a:cs typeface="Arial" panose="020B0604020202020204" pitchFamily="34" charset="0"/>
              </a:rPr>
              <a:t>PLANEJAMENTO ATM, GESTÃO ATFM E ANÁLISE PÓS-OPERAÇÕES</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4" name="Retângulo 13">
            <a:extLst>
              <a:ext uri="{FF2B5EF4-FFF2-40B4-BE49-F238E27FC236}">
                <a16:creationId xmlns:a16="http://schemas.microsoft.com/office/drawing/2014/main" id="{92660363-54E7-48A3-BD2F-63619B853BCC}"/>
              </a:ext>
            </a:extLst>
          </p:cNvPr>
          <p:cNvSpPr/>
          <p:nvPr/>
        </p:nvSpPr>
        <p:spPr>
          <a:xfrm>
            <a:off x="0" y="1385358"/>
            <a:ext cx="12166147" cy="461665"/>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4.2 SERVIÇO ATFM (cont...)</a:t>
            </a:r>
            <a:endParaRPr lang="pt-BR" sz="2100" dirty="0"/>
          </a:p>
        </p:txBody>
      </p:sp>
      <p:sp>
        <p:nvSpPr>
          <p:cNvPr id="17" name="Retângulo 16">
            <a:extLst>
              <a:ext uri="{FF2B5EF4-FFF2-40B4-BE49-F238E27FC236}">
                <a16:creationId xmlns:a16="http://schemas.microsoft.com/office/drawing/2014/main" id="{297AB8CC-A1E2-49AF-AAFA-16AFCBDB79C0}"/>
              </a:ext>
            </a:extLst>
          </p:cNvPr>
          <p:cNvSpPr/>
          <p:nvPr/>
        </p:nvSpPr>
        <p:spPr>
          <a:xfrm>
            <a:off x="6627" y="1839193"/>
            <a:ext cx="12166148" cy="461665"/>
          </a:xfrm>
          <a:prstGeom prst="rect">
            <a:avLst/>
          </a:prstGeom>
          <a:solidFill>
            <a:srgbClr val="EAEFF7"/>
          </a:solidFill>
        </p:spPr>
        <p:txBody>
          <a:bodyPr wrap="square">
            <a:spAutoFit/>
          </a:bodyPr>
          <a:lstStyle/>
          <a:p>
            <a:pPr algn="just"/>
            <a:r>
              <a:rPr lang="pt-BR" sz="2400" b="1" dirty="0"/>
              <a:t>4.2.3 FASE PRÉ-TÁTICA </a:t>
            </a:r>
          </a:p>
        </p:txBody>
      </p:sp>
      <p:sp>
        <p:nvSpPr>
          <p:cNvPr id="15" name="Retângulo 14">
            <a:extLst>
              <a:ext uri="{FF2B5EF4-FFF2-40B4-BE49-F238E27FC236}">
                <a16:creationId xmlns:a16="http://schemas.microsoft.com/office/drawing/2014/main" id="{B65D1AC7-085F-4697-AE8D-5DA756124F33}"/>
              </a:ext>
            </a:extLst>
          </p:cNvPr>
          <p:cNvSpPr/>
          <p:nvPr/>
        </p:nvSpPr>
        <p:spPr>
          <a:xfrm>
            <a:off x="-5338" y="2277862"/>
            <a:ext cx="12166147" cy="830997"/>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4.2.3.1 A </a:t>
            </a:r>
            <a:r>
              <a:rPr lang="pt-BR" sz="2400" b="1" dirty="0"/>
              <a:t>Fase </a:t>
            </a:r>
            <a:r>
              <a:rPr lang="pt-BR" sz="2400" b="1" dirty="0" err="1"/>
              <a:t>Pré</a:t>
            </a:r>
            <a:r>
              <a:rPr lang="pt-BR" sz="2400" b="1" dirty="0"/>
              <a:t>-Tática </a:t>
            </a:r>
            <a:r>
              <a:rPr lang="pt-BR" sz="2400" dirty="0"/>
              <a:t>corresponde às ações tomadas </a:t>
            </a:r>
            <a:r>
              <a:rPr lang="pt-BR" sz="2400" b="1" dirty="0"/>
              <a:t>a partir de uma semana, inclusive, até um dia antes</a:t>
            </a:r>
            <a:r>
              <a:rPr lang="pt-BR" sz="2400" dirty="0"/>
              <a:t> das operações.</a:t>
            </a:r>
            <a:endParaRPr lang="pt-BR" sz="2100" b="1" dirty="0"/>
          </a:p>
        </p:txBody>
      </p:sp>
      <p:sp>
        <p:nvSpPr>
          <p:cNvPr id="16" name="Retângulo 15">
            <a:extLst>
              <a:ext uri="{FF2B5EF4-FFF2-40B4-BE49-F238E27FC236}">
                <a16:creationId xmlns:a16="http://schemas.microsoft.com/office/drawing/2014/main" id="{81403740-27DD-488C-967E-D4540F6D0406}"/>
              </a:ext>
            </a:extLst>
          </p:cNvPr>
          <p:cNvSpPr/>
          <p:nvPr/>
        </p:nvSpPr>
        <p:spPr>
          <a:xfrm>
            <a:off x="6627" y="3137937"/>
            <a:ext cx="12166148" cy="1569660"/>
          </a:xfrm>
          <a:prstGeom prst="rect">
            <a:avLst/>
          </a:prstGeom>
          <a:solidFill>
            <a:srgbClr val="EAEFF7"/>
          </a:solidFill>
        </p:spPr>
        <p:txBody>
          <a:bodyPr wrap="square">
            <a:spAutoFit/>
          </a:bodyPr>
          <a:lstStyle/>
          <a:p>
            <a:pPr algn="just"/>
            <a:r>
              <a:rPr lang="pt-BR" sz="2400" dirty="0"/>
              <a:t>4.2.3.2 O objetivo é atualizar o planejamento estabelecido na fase anterior com informações mais acuradas sobre a evolução da capacidade e das intenções de voo (demanda), levando-se em conta dados meteorológicos, infraestrutura, eventos especiais etc. As tarefas a serem executadas nesta fase podem incluir o seguinte: </a:t>
            </a:r>
            <a:endParaRPr lang="pt-BR" sz="2400" b="1" dirty="0"/>
          </a:p>
        </p:txBody>
      </p:sp>
      <p:sp>
        <p:nvSpPr>
          <p:cNvPr id="10" name="Retângulo 9">
            <a:extLst>
              <a:ext uri="{FF2B5EF4-FFF2-40B4-BE49-F238E27FC236}">
                <a16:creationId xmlns:a16="http://schemas.microsoft.com/office/drawing/2014/main" id="{66852018-E106-4102-9349-FEB0F6E74369}"/>
              </a:ext>
            </a:extLst>
          </p:cNvPr>
          <p:cNvSpPr/>
          <p:nvPr/>
        </p:nvSpPr>
        <p:spPr>
          <a:xfrm>
            <a:off x="-5338" y="4703017"/>
            <a:ext cx="12166147" cy="461665"/>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a) determinar as capacidades disponíveis, baseando-se na situação particular daquele dia;</a:t>
            </a:r>
            <a:endParaRPr lang="pt-BR" sz="2100" b="1" dirty="0"/>
          </a:p>
        </p:txBody>
      </p:sp>
      <p:sp>
        <p:nvSpPr>
          <p:cNvPr id="12" name="Retângulo 11">
            <a:extLst>
              <a:ext uri="{FF2B5EF4-FFF2-40B4-BE49-F238E27FC236}">
                <a16:creationId xmlns:a16="http://schemas.microsoft.com/office/drawing/2014/main" id="{D8D9571F-FCAC-4CEF-800E-826A55997AF0}"/>
              </a:ext>
            </a:extLst>
          </p:cNvPr>
          <p:cNvSpPr/>
          <p:nvPr/>
        </p:nvSpPr>
        <p:spPr>
          <a:xfrm>
            <a:off x="6627" y="5178779"/>
            <a:ext cx="12166148" cy="461665"/>
          </a:xfrm>
          <a:prstGeom prst="rect">
            <a:avLst/>
          </a:prstGeom>
          <a:solidFill>
            <a:srgbClr val="EAEFF7"/>
          </a:solidFill>
        </p:spPr>
        <p:txBody>
          <a:bodyPr wrap="square">
            <a:spAutoFit/>
          </a:bodyPr>
          <a:lstStyle/>
          <a:p>
            <a:pPr algn="just"/>
            <a:r>
              <a:rPr lang="pt-BR" sz="2400" dirty="0"/>
              <a:t>b) determinar ou estimar a demanda; </a:t>
            </a:r>
            <a:endParaRPr lang="pt-BR" sz="2400" b="1" dirty="0"/>
          </a:p>
        </p:txBody>
      </p:sp>
      <p:sp>
        <p:nvSpPr>
          <p:cNvPr id="13" name="Retângulo 12">
            <a:extLst>
              <a:ext uri="{FF2B5EF4-FFF2-40B4-BE49-F238E27FC236}">
                <a16:creationId xmlns:a16="http://schemas.microsoft.com/office/drawing/2014/main" id="{CA76A607-43E7-49A3-AF6B-32099D240D39}"/>
              </a:ext>
            </a:extLst>
          </p:cNvPr>
          <p:cNvSpPr/>
          <p:nvPr/>
        </p:nvSpPr>
        <p:spPr>
          <a:xfrm>
            <a:off x="-5338" y="5657175"/>
            <a:ext cx="12166147" cy="461665"/>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c) executar uma análise comparativa demanda x capacidade; </a:t>
            </a:r>
            <a:endParaRPr lang="pt-BR" sz="2100" b="1" dirty="0"/>
          </a:p>
        </p:txBody>
      </p:sp>
      <p:sp>
        <p:nvSpPr>
          <p:cNvPr id="18" name="Retângulo 17">
            <a:extLst>
              <a:ext uri="{FF2B5EF4-FFF2-40B4-BE49-F238E27FC236}">
                <a16:creationId xmlns:a16="http://schemas.microsoft.com/office/drawing/2014/main" id="{02BA0DA7-CE9D-40EB-93AB-78FC3CAB3800}"/>
              </a:ext>
            </a:extLst>
          </p:cNvPr>
          <p:cNvSpPr/>
          <p:nvPr/>
        </p:nvSpPr>
        <p:spPr>
          <a:xfrm>
            <a:off x="6627" y="6119680"/>
            <a:ext cx="12166148" cy="461665"/>
          </a:xfrm>
          <a:prstGeom prst="rect">
            <a:avLst/>
          </a:prstGeom>
          <a:solidFill>
            <a:srgbClr val="EAEFF7"/>
          </a:solidFill>
        </p:spPr>
        <p:txBody>
          <a:bodyPr wrap="square">
            <a:spAutoFit/>
          </a:bodyPr>
          <a:lstStyle/>
          <a:p>
            <a:pPr algn="just"/>
            <a:r>
              <a:rPr lang="pt-BR" sz="2400" dirty="0"/>
              <a:t>d) organizar os recursos visando à otimização da capacidade ATC; </a:t>
            </a:r>
            <a:endParaRPr lang="pt-BR" sz="2400" b="1" dirty="0"/>
          </a:p>
        </p:txBody>
      </p:sp>
    </p:spTree>
    <p:extLst>
      <p:ext uri="{BB962C8B-B14F-4D97-AF65-F5344CB8AC3E}">
        <p14:creationId xmlns:p14="http://schemas.microsoft.com/office/powerpoint/2010/main" val="5282427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6"/>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500"/>
                                        <p:tgtEl>
                                          <p:spTgt spid="13"/>
                                        </p:tgtEl>
                                      </p:cBhvr>
                                    </p:animEffec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5" grpId="0" animBg="1"/>
      <p:bldP spid="16" grpId="0" animBg="1"/>
      <p:bldP spid="10" grpId="0" animBg="1"/>
      <p:bldP spid="12" grpId="0" animBg="1"/>
      <p:bldP spid="13" grpId="0" animBg="1"/>
      <p:bldP spid="1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srgbClr val="4472C4">
                    <a:lumMod val="75000"/>
                  </a:srgbClr>
                </a:solidFill>
                <a:effectLst/>
                <a:uLnTx/>
                <a:uFillTx/>
                <a:latin typeface="Arial Black" panose="020B0A04020102020204" pitchFamily="34" charset="0"/>
                <a:ea typeface="+mn-ea"/>
                <a:cs typeface="+mn-cs"/>
              </a:rPr>
              <a:t>Prof. Ailton Pinheiro</a:t>
            </a:r>
          </a:p>
        </p:txBody>
      </p:sp>
      <p:sp>
        <p:nvSpPr>
          <p:cNvPr id="3" name="Título 2"/>
          <p:cNvSpPr>
            <a:spLocks noGrp="1"/>
          </p:cNvSpPr>
          <p:nvPr>
            <p:ph type="title"/>
          </p:nvPr>
        </p:nvSpPr>
        <p:spPr>
          <a:xfrm>
            <a:off x="6627" y="794231"/>
            <a:ext cx="12154182" cy="556268"/>
          </a:xfrm>
        </p:spPr>
        <p:txBody>
          <a:bodyPr>
            <a:noAutofit/>
          </a:bodyPr>
          <a:lstStyle/>
          <a:p>
            <a:pPr algn="ctr"/>
            <a:r>
              <a:rPr lang="pt-BR" sz="2400" dirty="0">
                <a:latin typeface="Arial Black" panose="020B0A04020102020204" pitchFamily="34" charset="0"/>
                <a:cs typeface="Arial" panose="020B0604020202020204" pitchFamily="34" charset="0"/>
              </a:rPr>
              <a:t>PLANEJAMENTO ATM, GESTÃO ATFM E ANÁLISE PÓS-OPERAÇÕES</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4" name="Retângulo 13">
            <a:extLst>
              <a:ext uri="{FF2B5EF4-FFF2-40B4-BE49-F238E27FC236}">
                <a16:creationId xmlns:a16="http://schemas.microsoft.com/office/drawing/2014/main" id="{92660363-54E7-48A3-BD2F-63619B853BCC}"/>
              </a:ext>
            </a:extLst>
          </p:cNvPr>
          <p:cNvSpPr/>
          <p:nvPr/>
        </p:nvSpPr>
        <p:spPr>
          <a:xfrm>
            <a:off x="0" y="1385358"/>
            <a:ext cx="12166147" cy="461665"/>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4.2 SERVIÇO ATFM (cont...)</a:t>
            </a:r>
            <a:endParaRPr lang="pt-BR" sz="2100" dirty="0"/>
          </a:p>
        </p:txBody>
      </p:sp>
      <p:sp>
        <p:nvSpPr>
          <p:cNvPr id="17" name="Retângulo 16">
            <a:extLst>
              <a:ext uri="{FF2B5EF4-FFF2-40B4-BE49-F238E27FC236}">
                <a16:creationId xmlns:a16="http://schemas.microsoft.com/office/drawing/2014/main" id="{297AB8CC-A1E2-49AF-AAFA-16AFCBDB79C0}"/>
              </a:ext>
            </a:extLst>
          </p:cNvPr>
          <p:cNvSpPr/>
          <p:nvPr/>
        </p:nvSpPr>
        <p:spPr>
          <a:xfrm>
            <a:off x="6627" y="1839193"/>
            <a:ext cx="12166148" cy="461665"/>
          </a:xfrm>
          <a:prstGeom prst="rect">
            <a:avLst/>
          </a:prstGeom>
          <a:solidFill>
            <a:srgbClr val="EAEFF7"/>
          </a:solidFill>
        </p:spPr>
        <p:txBody>
          <a:bodyPr wrap="square">
            <a:spAutoFit/>
          </a:bodyPr>
          <a:lstStyle/>
          <a:p>
            <a:pPr algn="just"/>
            <a:r>
              <a:rPr lang="pt-BR" sz="2400" dirty="0"/>
              <a:t>4.2.3 FASE PRÉ-TÁTICA (cont...)</a:t>
            </a:r>
          </a:p>
        </p:txBody>
      </p:sp>
      <p:sp>
        <p:nvSpPr>
          <p:cNvPr id="15" name="Retângulo 14">
            <a:extLst>
              <a:ext uri="{FF2B5EF4-FFF2-40B4-BE49-F238E27FC236}">
                <a16:creationId xmlns:a16="http://schemas.microsoft.com/office/drawing/2014/main" id="{B65D1AC7-085F-4697-AE8D-5DA756124F33}"/>
              </a:ext>
            </a:extLst>
          </p:cNvPr>
          <p:cNvSpPr/>
          <p:nvPr/>
        </p:nvSpPr>
        <p:spPr>
          <a:xfrm>
            <a:off x="-5338" y="2277862"/>
            <a:ext cx="12166147" cy="1569660"/>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4.2.3.2 O objetivo é atualizar o planejamento estabelecido na fase anterior com informações mais acuradas sobre a evolução da capacidade e das intenções de voo (demanda), levando-se em conta dados meteorológicos, infraestrutura, eventos especiais etc. As tarefas a serem executadas nesta fase podem incluir o seguinte: (cont...)</a:t>
            </a:r>
            <a:endParaRPr lang="pt-BR" sz="2400" b="1" dirty="0"/>
          </a:p>
        </p:txBody>
      </p:sp>
      <p:sp>
        <p:nvSpPr>
          <p:cNvPr id="16" name="Retângulo 15">
            <a:extLst>
              <a:ext uri="{FF2B5EF4-FFF2-40B4-BE49-F238E27FC236}">
                <a16:creationId xmlns:a16="http://schemas.microsoft.com/office/drawing/2014/main" id="{81403740-27DD-488C-967E-D4540F6D0406}"/>
              </a:ext>
            </a:extLst>
          </p:cNvPr>
          <p:cNvSpPr/>
          <p:nvPr/>
        </p:nvSpPr>
        <p:spPr>
          <a:xfrm>
            <a:off x="6627" y="3840304"/>
            <a:ext cx="12166148" cy="830997"/>
          </a:xfrm>
          <a:prstGeom prst="rect">
            <a:avLst/>
          </a:prstGeom>
          <a:solidFill>
            <a:srgbClr val="EAEFF7"/>
          </a:solidFill>
        </p:spPr>
        <p:txBody>
          <a:bodyPr wrap="square">
            <a:spAutoFit/>
          </a:bodyPr>
          <a:lstStyle/>
          <a:p>
            <a:pPr algn="just"/>
            <a:r>
              <a:rPr lang="pt-BR" sz="2400" dirty="0"/>
              <a:t>e) preparar um sumário de medidas ATFM a serem propostas visando evitar o desbalanceamento entre a demanda projetada e a capacidade disponível; e</a:t>
            </a:r>
            <a:endParaRPr lang="pt-BR" sz="2400" b="1" dirty="0"/>
          </a:p>
        </p:txBody>
      </p:sp>
      <p:sp>
        <p:nvSpPr>
          <p:cNvPr id="10" name="Retângulo 9">
            <a:extLst>
              <a:ext uri="{FF2B5EF4-FFF2-40B4-BE49-F238E27FC236}">
                <a16:creationId xmlns:a16="http://schemas.microsoft.com/office/drawing/2014/main" id="{66852018-E106-4102-9349-FEB0F6E74369}"/>
              </a:ext>
            </a:extLst>
          </p:cNvPr>
          <p:cNvSpPr/>
          <p:nvPr/>
        </p:nvSpPr>
        <p:spPr>
          <a:xfrm>
            <a:off x="-5338" y="4676513"/>
            <a:ext cx="12166147" cy="830997"/>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f) divulgar para todos os interessados os detalhes do planejamento ATFM realizado (Plano Diário ATFM).</a:t>
            </a:r>
            <a:endParaRPr lang="pt-BR" sz="2100" b="1" dirty="0"/>
          </a:p>
        </p:txBody>
      </p:sp>
    </p:spTree>
    <p:extLst>
      <p:ext uri="{BB962C8B-B14F-4D97-AF65-F5344CB8AC3E}">
        <p14:creationId xmlns:p14="http://schemas.microsoft.com/office/powerpoint/2010/main" val="194931300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0"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srgbClr val="4472C4">
                    <a:lumMod val="75000"/>
                  </a:srgbClr>
                </a:solidFill>
                <a:effectLst/>
                <a:uLnTx/>
                <a:uFillTx/>
                <a:latin typeface="Arial Black" panose="020B0A04020102020204" pitchFamily="34" charset="0"/>
                <a:ea typeface="+mn-ea"/>
                <a:cs typeface="+mn-cs"/>
              </a:rPr>
              <a:t>Prof. Ailton Pinheiro</a:t>
            </a:r>
          </a:p>
        </p:txBody>
      </p:sp>
      <p:sp>
        <p:nvSpPr>
          <p:cNvPr id="3" name="Título 2"/>
          <p:cNvSpPr>
            <a:spLocks noGrp="1"/>
          </p:cNvSpPr>
          <p:nvPr>
            <p:ph type="title"/>
          </p:nvPr>
        </p:nvSpPr>
        <p:spPr>
          <a:xfrm>
            <a:off x="6627" y="794231"/>
            <a:ext cx="12154182" cy="556268"/>
          </a:xfrm>
        </p:spPr>
        <p:txBody>
          <a:bodyPr>
            <a:noAutofit/>
          </a:bodyPr>
          <a:lstStyle/>
          <a:p>
            <a:pPr algn="ctr"/>
            <a:r>
              <a:rPr lang="pt-BR" sz="2400" dirty="0">
                <a:latin typeface="Arial Black" panose="020B0A04020102020204" pitchFamily="34" charset="0"/>
                <a:cs typeface="Arial" panose="020B0604020202020204" pitchFamily="34" charset="0"/>
              </a:rPr>
              <a:t>PLANEJAMENTO ATM, GESTÃO ATFM E ANÁLISE PÓS-OPERAÇÕES</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4" name="Retângulo 13">
            <a:extLst>
              <a:ext uri="{FF2B5EF4-FFF2-40B4-BE49-F238E27FC236}">
                <a16:creationId xmlns:a16="http://schemas.microsoft.com/office/drawing/2014/main" id="{92660363-54E7-48A3-BD2F-63619B853BCC}"/>
              </a:ext>
            </a:extLst>
          </p:cNvPr>
          <p:cNvSpPr/>
          <p:nvPr/>
        </p:nvSpPr>
        <p:spPr>
          <a:xfrm>
            <a:off x="0" y="1385358"/>
            <a:ext cx="12166147" cy="461665"/>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4.2 SERVIÇO ATFM (cont...)</a:t>
            </a:r>
            <a:endParaRPr lang="pt-BR" sz="2100" dirty="0"/>
          </a:p>
        </p:txBody>
      </p:sp>
      <p:sp>
        <p:nvSpPr>
          <p:cNvPr id="17" name="Retângulo 16">
            <a:extLst>
              <a:ext uri="{FF2B5EF4-FFF2-40B4-BE49-F238E27FC236}">
                <a16:creationId xmlns:a16="http://schemas.microsoft.com/office/drawing/2014/main" id="{297AB8CC-A1E2-49AF-AAFA-16AFCBDB79C0}"/>
              </a:ext>
            </a:extLst>
          </p:cNvPr>
          <p:cNvSpPr/>
          <p:nvPr/>
        </p:nvSpPr>
        <p:spPr>
          <a:xfrm>
            <a:off x="6627" y="1812689"/>
            <a:ext cx="12166148" cy="461665"/>
          </a:xfrm>
          <a:prstGeom prst="rect">
            <a:avLst/>
          </a:prstGeom>
          <a:solidFill>
            <a:srgbClr val="EAEFF7"/>
          </a:solidFill>
        </p:spPr>
        <p:txBody>
          <a:bodyPr wrap="square">
            <a:spAutoFit/>
          </a:bodyPr>
          <a:lstStyle/>
          <a:p>
            <a:pPr algn="just"/>
            <a:r>
              <a:rPr lang="pt-BR" sz="2400" dirty="0"/>
              <a:t>4.2.3 FASE PRÉ-TÁTICA (cont...)</a:t>
            </a:r>
          </a:p>
        </p:txBody>
      </p:sp>
      <p:sp>
        <p:nvSpPr>
          <p:cNvPr id="15" name="Retângulo 14">
            <a:extLst>
              <a:ext uri="{FF2B5EF4-FFF2-40B4-BE49-F238E27FC236}">
                <a16:creationId xmlns:a16="http://schemas.microsoft.com/office/drawing/2014/main" id="{B65D1AC7-085F-4697-AE8D-5DA756124F33}"/>
              </a:ext>
            </a:extLst>
          </p:cNvPr>
          <p:cNvSpPr/>
          <p:nvPr/>
        </p:nvSpPr>
        <p:spPr>
          <a:xfrm>
            <a:off x="-5338" y="2238106"/>
            <a:ext cx="12166147" cy="2308324"/>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4.2.3.3 A evolução das fases ATFM requer um volume crescente de interações CDM, envolvendo, gradativamente, níveis decisórios mais próximos da operação. As informações a serem processadas no </a:t>
            </a:r>
            <a:r>
              <a:rPr lang="pt-BR" sz="2400" dirty="0" err="1"/>
              <a:t>pré</a:t>
            </a:r>
            <a:r>
              <a:rPr lang="pt-BR" sz="2400" dirty="0"/>
              <a:t>-tático são os RPL, os FPL, os movimentos aéreos observados nos dias correlatos das semanas anteriores, as previsões meteorológicas, as inoperâncias por manutenções programadas ou corretivas e outros dados atualizados que possam contribuir para aferição do planejamento realizado na fase estratégica.</a:t>
            </a:r>
            <a:endParaRPr lang="pt-BR" sz="2400" b="1" dirty="0"/>
          </a:p>
        </p:txBody>
      </p:sp>
      <p:sp>
        <p:nvSpPr>
          <p:cNvPr id="16" name="Retângulo 15">
            <a:extLst>
              <a:ext uri="{FF2B5EF4-FFF2-40B4-BE49-F238E27FC236}">
                <a16:creationId xmlns:a16="http://schemas.microsoft.com/office/drawing/2014/main" id="{81403740-27DD-488C-967E-D4540F6D0406}"/>
              </a:ext>
            </a:extLst>
          </p:cNvPr>
          <p:cNvSpPr/>
          <p:nvPr/>
        </p:nvSpPr>
        <p:spPr>
          <a:xfrm>
            <a:off x="6627" y="4463158"/>
            <a:ext cx="12166148" cy="2215991"/>
          </a:xfrm>
          <a:prstGeom prst="rect">
            <a:avLst/>
          </a:prstGeom>
          <a:solidFill>
            <a:srgbClr val="EAEFF7"/>
          </a:solidFill>
        </p:spPr>
        <p:txBody>
          <a:bodyPr wrap="square">
            <a:spAutoFit/>
          </a:bodyPr>
          <a:lstStyle/>
          <a:p>
            <a:pPr algn="just"/>
            <a:r>
              <a:rPr lang="pt-BR" sz="2300" dirty="0"/>
              <a:t>4.2.3.4 </a:t>
            </a:r>
            <a:r>
              <a:rPr lang="pt-BR" sz="2300" b="1" dirty="0"/>
              <a:t>O produto desta fase é o Plano Diário ATFM (PDA)</a:t>
            </a:r>
            <a:r>
              <a:rPr lang="pt-BR" sz="2300" dirty="0"/>
              <a:t>, que descreve os recursos de capacidade exigidos e, caso necessário, as medidas ATFM. Esse plano é baseado em hipóteses desenvolvidas na fase estratégica e refinadas para a situação prevista. Deve ser mencionado que os limites de tempo da fase </a:t>
            </a:r>
            <a:r>
              <a:rPr lang="pt-BR" sz="2300" dirty="0" err="1"/>
              <a:t>pré</a:t>
            </a:r>
            <a:r>
              <a:rPr lang="pt-BR" sz="2300" dirty="0"/>
              <a:t>-tática podem variar, visto que dependem da precisão das previsões, da natureza das operações dentro do espaço aéreo e da capacidade dos setores ATC e/ou aeródromos envolvidos. As intenções operacionais dos usuários do espaço aéreo devem estar de acordo com o PDA.</a:t>
            </a:r>
            <a:endParaRPr lang="pt-BR" sz="2300" b="1" dirty="0"/>
          </a:p>
        </p:txBody>
      </p:sp>
    </p:spTree>
    <p:extLst>
      <p:ext uri="{BB962C8B-B14F-4D97-AF65-F5344CB8AC3E}">
        <p14:creationId xmlns:p14="http://schemas.microsoft.com/office/powerpoint/2010/main" val="126705176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srgbClr val="4472C4">
                    <a:lumMod val="75000"/>
                  </a:srgbClr>
                </a:solidFill>
                <a:effectLst/>
                <a:uLnTx/>
                <a:uFillTx/>
                <a:latin typeface="Arial Black" panose="020B0A04020102020204" pitchFamily="34" charset="0"/>
                <a:ea typeface="+mn-ea"/>
                <a:cs typeface="+mn-cs"/>
              </a:rPr>
              <a:t>Prof. Ailton Pinheiro</a:t>
            </a:r>
          </a:p>
        </p:txBody>
      </p:sp>
      <p:sp>
        <p:nvSpPr>
          <p:cNvPr id="3" name="Título 2"/>
          <p:cNvSpPr>
            <a:spLocks noGrp="1"/>
          </p:cNvSpPr>
          <p:nvPr>
            <p:ph type="title"/>
          </p:nvPr>
        </p:nvSpPr>
        <p:spPr>
          <a:xfrm>
            <a:off x="6627" y="794231"/>
            <a:ext cx="12154182" cy="556268"/>
          </a:xfrm>
        </p:spPr>
        <p:txBody>
          <a:bodyPr>
            <a:noAutofit/>
          </a:bodyPr>
          <a:lstStyle/>
          <a:p>
            <a:pPr algn="ctr"/>
            <a:r>
              <a:rPr lang="pt-BR" sz="2400" dirty="0">
                <a:latin typeface="Arial Black" panose="020B0A04020102020204" pitchFamily="34" charset="0"/>
                <a:cs typeface="Arial" panose="020B0604020202020204" pitchFamily="34" charset="0"/>
              </a:rPr>
              <a:t>PLANEJAMENTO ATM, GESTÃO ATFM E ANÁLISE PÓS-OPERAÇÕES</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4" name="Retângulo 13">
            <a:extLst>
              <a:ext uri="{FF2B5EF4-FFF2-40B4-BE49-F238E27FC236}">
                <a16:creationId xmlns:a16="http://schemas.microsoft.com/office/drawing/2014/main" id="{92660363-54E7-48A3-BD2F-63619B853BCC}"/>
              </a:ext>
            </a:extLst>
          </p:cNvPr>
          <p:cNvSpPr/>
          <p:nvPr/>
        </p:nvSpPr>
        <p:spPr>
          <a:xfrm>
            <a:off x="0" y="1385358"/>
            <a:ext cx="12166147" cy="461665"/>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4.2 SERVIÇO ATFM (cont...)</a:t>
            </a:r>
            <a:endParaRPr lang="pt-BR" sz="2100" dirty="0"/>
          </a:p>
        </p:txBody>
      </p:sp>
      <p:sp>
        <p:nvSpPr>
          <p:cNvPr id="17" name="Retângulo 16">
            <a:extLst>
              <a:ext uri="{FF2B5EF4-FFF2-40B4-BE49-F238E27FC236}">
                <a16:creationId xmlns:a16="http://schemas.microsoft.com/office/drawing/2014/main" id="{297AB8CC-A1E2-49AF-AAFA-16AFCBDB79C0}"/>
              </a:ext>
            </a:extLst>
          </p:cNvPr>
          <p:cNvSpPr/>
          <p:nvPr/>
        </p:nvSpPr>
        <p:spPr>
          <a:xfrm>
            <a:off x="6627" y="1812689"/>
            <a:ext cx="12166148" cy="461665"/>
          </a:xfrm>
          <a:prstGeom prst="rect">
            <a:avLst/>
          </a:prstGeom>
          <a:solidFill>
            <a:srgbClr val="EAEFF7"/>
          </a:solidFill>
        </p:spPr>
        <p:txBody>
          <a:bodyPr wrap="square">
            <a:spAutoFit/>
          </a:bodyPr>
          <a:lstStyle/>
          <a:p>
            <a:pPr algn="just"/>
            <a:r>
              <a:rPr lang="pt-BR" sz="2400" dirty="0"/>
              <a:t>4.2.3 FASE PRÉ-TÁTICA (cont...)</a:t>
            </a:r>
          </a:p>
        </p:txBody>
      </p:sp>
      <p:sp>
        <p:nvSpPr>
          <p:cNvPr id="15" name="Retângulo 14">
            <a:extLst>
              <a:ext uri="{FF2B5EF4-FFF2-40B4-BE49-F238E27FC236}">
                <a16:creationId xmlns:a16="http://schemas.microsoft.com/office/drawing/2014/main" id="{B65D1AC7-085F-4697-AE8D-5DA756124F33}"/>
              </a:ext>
            </a:extLst>
          </p:cNvPr>
          <p:cNvSpPr/>
          <p:nvPr/>
        </p:nvSpPr>
        <p:spPr>
          <a:xfrm>
            <a:off x="-5338" y="2238106"/>
            <a:ext cx="12166147" cy="2308324"/>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4.2.3.5 O PDA deve ser desenvolvido colaborativamente e visa otimizar a eficiência do sistema ATM e balancear demanda e capacidade. O PDA deve cobrir, em regra, um período de 24 horas. O plano pode, contudo, cobrir um período mais curto, desde que os mecanismos estejam posicionados para atualizar o plano regularmente. Uma vez que o processo tenha sido completado, as soluções definidas, incluindo as medidas ATFM, devem ser divulgadas aos interessados.</a:t>
            </a:r>
            <a:endParaRPr lang="pt-BR" sz="2400" b="1" dirty="0"/>
          </a:p>
        </p:txBody>
      </p:sp>
    </p:spTree>
    <p:extLst>
      <p:ext uri="{BB962C8B-B14F-4D97-AF65-F5344CB8AC3E}">
        <p14:creationId xmlns:p14="http://schemas.microsoft.com/office/powerpoint/2010/main" val="116615667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srgbClr val="4472C4">
                    <a:lumMod val="75000"/>
                  </a:srgbClr>
                </a:solidFill>
                <a:effectLst/>
                <a:uLnTx/>
                <a:uFillTx/>
                <a:latin typeface="Arial Black" panose="020B0A04020102020204" pitchFamily="34" charset="0"/>
                <a:ea typeface="+mn-ea"/>
                <a:cs typeface="+mn-cs"/>
              </a:rPr>
              <a:t>Prof. Ailton Pinheiro</a:t>
            </a:r>
          </a:p>
        </p:txBody>
      </p:sp>
      <p:sp>
        <p:nvSpPr>
          <p:cNvPr id="3" name="Título 2"/>
          <p:cNvSpPr>
            <a:spLocks noGrp="1"/>
          </p:cNvSpPr>
          <p:nvPr>
            <p:ph type="title"/>
          </p:nvPr>
        </p:nvSpPr>
        <p:spPr>
          <a:xfrm>
            <a:off x="6627" y="794231"/>
            <a:ext cx="12154182" cy="556268"/>
          </a:xfrm>
        </p:spPr>
        <p:txBody>
          <a:bodyPr>
            <a:noAutofit/>
          </a:bodyPr>
          <a:lstStyle/>
          <a:p>
            <a:pPr algn="ctr"/>
            <a:r>
              <a:rPr lang="pt-BR" sz="2400" dirty="0">
                <a:latin typeface="Arial Black" panose="020B0A04020102020204" pitchFamily="34" charset="0"/>
                <a:cs typeface="Arial" panose="020B0604020202020204" pitchFamily="34" charset="0"/>
              </a:rPr>
              <a:t>PLANEJAMENTO ATM, GESTÃO ATFM E ANÁLISE PÓS-OPERAÇÕES</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4" name="Retângulo 13">
            <a:extLst>
              <a:ext uri="{FF2B5EF4-FFF2-40B4-BE49-F238E27FC236}">
                <a16:creationId xmlns:a16="http://schemas.microsoft.com/office/drawing/2014/main" id="{92660363-54E7-48A3-BD2F-63619B853BCC}"/>
              </a:ext>
            </a:extLst>
          </p:cNvPr>
          <p:cNvSpPr/>
          <p:nvPr/>
        </p:nvSpPr>
        <p:spPr>
          <a:xfrm>
            <a:off x="0" y="1385358"/>
            <a:ext cx="12166147" cy="461665"/>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4.2 SERVIÇO ATFM (cont...)</a:t>
            </a:r>
            <a:endParaRPr lang="pt-BR" sz="2100" dirty="0"/>
          </a:p>
        </p:txBody>
      </p:sp>
      <p:sp>
        <p:nvSpPr>
          <p:cNvPr id="17" name="Retângulo 16">
            <a:extLst>
              <a:ext uri="{FF2B5EF4-FFF2-40B4-BE49-F238E27FC236}">
                <a16:creationId xmlns:a16="http://schemas.microsoft.com/office/drawing/2014/main" id="{297AB8CC-A1E2-49AF-AAFA-16AFCBDB79C0}"/>
              </a:ext>
            </a:extLst>
          </p:cNvPr>
          <p:cNvSpPr/>
          <p:nvPr/>
        </p:nvSpPr>
        <p:spPr>
          <a:xfrm>
            <a:off x="6627" y="1812689"/>
            <a:ext cx="12166148" cy="461665"/>
          </a:xfrm>
          <a:prstGeom prst="rect">
            <a:avLst/>
          </a:prstGeom>
          <a:solidFill>
            <a:srgbClr val="EAEFF7"/>
          </a:solidFill>
        </p:spPr>
        <p:txBody>
          <a:bodyPr wrap="square">
            <a:spAutoFit/>
          </a:bodyPr>
          <a:lstStyle/>
          <a:p>
            <a:pPr algn="just"/>
            <a:r>
              <a:rPr lang="pt-BR" sz="2400" b="1" dirty="0">
                <a:solidFill>
                  <a:srgbClr val="FF0000"/>
                </a:solidFill>
              </a:rPr>
              <a:t>4.2.1</a:t>
            </a:r>
            <a:r>
              <a:rPr lang="pt-BR" sz="2400" b="1" dirty="0"/>
              <a:t> FASE TÁTICA </a:t>
            </a:r>
          </a:p>
        </p:txBody>
      </p:sp>
      <p:sp>
        <p:nvSpPr>
          <p:cNvPr id="15" name="Retângulo 14">
            <a:extLst>
              <a:ext uri="{FF2B5EF4-FFF2-40B4-BE49-F238E27FC236}">
                <a16:creationId xmlns:a16="http://schemas.microsoft.com/office/drawing/2014/main" id="{B65D1AC7-085F-4697-AE8D-5DA756124F33}"/>
              </a:ext>
            </a:extLst>
          </p:cNvPr>
          <p:cNvSpPr/>
          <p:nvPr/>
        </p:nvSpPr>
        <p:spPr>
          <a:xfrm>
            <a:off x="-5338" y="2238106"/>
            <a:ext cx="12166147" cy="461665"/>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4.2.1.1 A </a:t>
            </a:r>
            <a:r>
              <a:rPr lang="pt-BR" sz="2400" b="1" dirty="0"/>
              <a:t>Fase Tática</a:t>
            </a:r>
            <a:r>
              <a:rPr lang="pt-BR" sz="2400" dirty="0"/>
              <a:t> corresponde às ações efetuadas no </a:t>
            </a:r>
            <a:r>
              <a:rPr lang="pt-BR" sz="2400" b="1" dirty="0"/>
              <a:t>dia da operação. </a:t>
            </a:r>
          </a:p>
        </p:txBody>
      </p:sp>
      <p:sp>
        <p:nvSpPr>
          <p:cNvPr id="10" name="Retângulo 9">
            <a:extLst>
              <a:ext uri="{FF2B5EF4-FFF2-40B4-BE49-F238E27FC236}">
                <a16:creationId xmlns:a16="http://schemas.microsoft.com/office/drawing/2014/main" id="{59556286-B5F2-4FC7-BB06-7A109EFB1C72}"/>
              </a:ext>
            </a:extLst>
          </p:cNvPr>
          <p:cNvSpPr/>
          <p:nvPr/>
        </p:nvSpPr>
        <p:spPr>
          <a:xfrm>
            <a:off x="6627" y="2727127"/>
            <a:ext cx="12166148" cy="1938992"/>
          </a:xfrm>
          <a:prstGeom prst="rect">
            <a:avLst/>
          </a:prstGeom>
          <a:solidFill>
            <a:srgbClr val="EAEFF7"/>
          </a:solidFill>
        </p:spPr>
        <p:txBody>
          <a:bodyPr wrap="square">
            <a:spAutoFit/>
          </a:bodyPr>
          <a:lstStyle/>
          <a:p>
            <a:pPr algn="just"/>
            <a:r>
              <a:rPr lang="pt-BR" sz="2400" dirty="0"/>
              <a:t>4.2.1.2 Considerando que as fases anteriores proporcionaram um planejamento atualizado das operações que ocorrerão no espaço aéreo, a finalidade da execução tática é acompanhar a ocorrência de fatores inesperados que venham a afetar a capacidade e/ou a demanda dos serviços de tráfego aéreo, empregando e acompanhando as medidas mitigadoras de impactos no fluxo.</a:t>
            </a:r>
            <a:endParaRPr lang="pt-BR" sz="2400" b="1" dirty="0"/>
          </a:p>
        </p:txBody>
      </p:sp>
    </p:spTree>
    <p:extLst>
      <p:ext uri="{BB962C8B-B14F-4D97-AF65-F5344CB8AC3E}">
        <p14:creationId xmlns:p14="http://schemas.microsoft.com/office/powerpoint/2010/main" val="114001081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5" grpId="0" animBg="1"/>
      <p:bldP spid="10"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srgbClr val="4472C4">
                    <a:lumMod val="75000"/>
                  </a:srgbClr>
                </a:solidFill>
                <a:effectLst/>
                <a:uLnTx/>
                <a:uFillTx/>
                <a:latin typeface="Arial Black" panose="020B0A04020102020204" pitchFamily="34" charset="0"/>
                <a:ea typeface="+mn-ea"/>
                <a:cs typeface="+mn-cs"/>
              </a:rPr>
              <a:t>Prof. Ailton Pinheiro</a:t>
            </a:r>
          </a:p>
        </p:txBody>
      </p:sp>
      <p:sp>
        <p:nvSpPr>
          <p:cNvPr id="3" name="Título 2"/>
          <p:cNvSpPr>
            <a:spLocks noGrp="1"/>
          </p:cNvSpPr>
          <p:nvPr>
            <p:ph type="title"/>
          </p:nvPr>
        </p:nvSpPr>
        <p:spPr>
          <a:xfrm>
            <a:off x="6627" y="794231"/>
            <a:ext cx="12154182" cy="556268"/>
          </a:xfrm>
        </p:spPr>
        <p:txBody>
          <a:bodyPr>
            <a:noAutofit/>
          </a:bodyPr>
          <a:lstStyle/>
          <a:p>
            <a:pPr algn="ctr"/>
            <a:r>
              <a:rPr lang="pt-BR" sz="2400" dirty="0">
                <a:latin typeface="Arial Black" panose="020B0A04020102020204" pitchFamily="34" charset="0"/>
                <a:cs typeface="Arial" panose="020B0604020202020204" pitchFamily="34" charset="0"/>
              </a:rPr>
              <a:t>PLANEJAMENTO ATM, GESTÃO ATFM E ANÁLISE PÓS-OPERAÇÕES</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4" name="Retângulo 13">
            <a:extLst>
              <a:ext uri="{FF2B5EF4-FFF2-40B4-BE49-F238E27FC236}">
                <a16:creationId xmlns:a16="http://schemas.microsoft.com/office/drawing/2014/main" id="{92660363-54E7-48A3-BD2F-63619B853BCC}"/>
              </a:ext>
            </a:extLst>
          </p:cNvPr>
          <p:cNvSpPr/>
          <p:nvPr/>
        </p:nvSpPr>
        <p:spPr>
          <a:xfrm>
            <a:off x="0" y="1385358"/>
            <a:ext cx="12166147" cy="461665"/>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4.2 SERVIÇO ATFM (cont...)</a:t>
            </a:r>
            <a:endParaRPr lang="pt-BR" sz="2100" dirty="0"/>
          </a:p>
        </p:txBody>
      </p:sp>
      <p:sp>
        <p:nvSpPr>
          <p:cNvPr id="17" name="Retângulo 16">
            <a:extLst>
              <a:ext uri="{FF2B5EF4-FFF2-40B4-BE49-F238E27FC236}">
                <a16:creationId xmlns:a16="http://schemas.microsoft.com/office/drawing/2014/main" id="{297AB8CC-A1E2-49AF-AAFA-16AFCBDB79C0}"/>
              </a:ext>
            </a:extLst>
          </p:cNvPr>
          <p:cNvSpPr/>
          <p:nvPr/>
        </p:nvSpPr>
        <p:spPr>
          <a:xfrm>
            <a:off x="6627" y="1812689"/>
            <a:ext cx="12166148" cy="461665"/>
          </a:xfrm>
          <a:prstGeom prst="rect">
            <a:avLst/>
          </a:prstGeom>
          <a:solidFill>
            <a:srgbClr val="EAEFF7"/>
          </a:solidFill>
        </p:spPr>
        <p:txBody>
          <a:bodyPr wrap="square">
            <a:spAutoFit/>
          </a:bodyPr>
          <a:lstStyle/>
          <a:p>
            <a:pPr algn="just"/>
            <a:r>
              <a:rPr lang="pt-BR" sz="2400" dirty="0"/>
              <a:t>4.2.1 FASE TÁTICA (cont...)</a:t>
            </a:r>
          </a:p>
        </p:txBody>
      </p:sp>
      <p:sp>
        <p:nvSpPr>
          <p:cNvPr id="15" name="Retângulo 14">
            <a:extLst>
              <a:ext uri="{FF2B5EF4-FFF2-40B4-BE49-F238E27FC236}">
                <a16:creationId xmlns:a16="http://schemas.microsoft.com/office/drawing/2014/main" id="{B65D1AC7-085F-4697-AE8D-5DA756124F33}"/>
              </a:ext>
            </a:extLst>
          </p:cNvPr>
          <p:cNvSpPr/>
          <p:nvPr/>
        </p:nvSpPr>
        <p:spPr>
          <a:xfrm>
            <a:off x="-5338" y="2238106"/>
            <a:ext cx="12166147" cy="461665"/>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4.2.1.3 A fase tática do ATFM deve consistir no seguinte: </a:t>
            </a:r>
            <a:endParaRPr lang="pt-BR" sz="2400" b="1" dirty="0"/>
          </a:p>
        </p:txBody>
      </p:sp>
      <p:sp>
        <p:nvSpPr>
          <p:cNvPr id="10" name="Retângulo 9">
            <a:extLst>
              <a:ext uri="{FF2B5EF4-FFF2-40B4-BE49-F238E27FC236}">
                <a16:creationId xmlns:a16="http://schemas.microsoft.com/office/drawing/2014/main" id="{59556286-B5F2-4FC7-BB06-7A109EFB1C72}"/>
              </a:ext>
            </a:extLst>
          </p:cNvPr>
          <p:cNvSpPr/>
          <p:nvPr/>
        </p:nvSpPr>
        <p:spPr>
          <a:xfrm>
            <a:off x="6627" y="2727127"/>
            <a:ext cx="12166148" cy="461665"/>
          </a:xfrm>
          <a:prstGeom prst="rect">
            <a:avLst/>
          </a:prstGeom>
          <a:solidFill>
            <a:srgbClr val="EAEFF7"/>
          </a:solidFill>
        </p:spPr>
        <p:txBody>
          <a:bodyPr wrap="square">
            <a:spAutoFit/>
          </a:bodyPr>
          <a:lstStyle/>
          <a:p>
            <a:pPr algn="just"/>
            <a:r>
              <a:rPr lang="pt-BR" sz="2400" dirty="0"/>
              <a:t>a) analisar as medidas e soluções definidas no PDA; </a:t>
            </a:r>
            <a:endParaRPr lang="pt-BR" sz="2400" b="1" dirty="0"/>
          </a:p>
        </p:txBody>
      </p:sp>
      <p:sp>
        <p:nvSpPr>
          <p:cNvPr id="16" name="Retângulo 15">
            <a:extLst>
              <a:ext uri="{FF2B5EF4-FFF2-40B4-BE49-F238E27FC236}">
                <a16:creationId xmlns:a16="http://schemas.microsoft.com/office/drawing/2014/main" id="{44BBA574-8929-4F58-AE77-3BA60C5C1776}"/>
              </a:ext>
            </a:extLst>
          </p:cNvPr>
          <p:cNvSpPr/>
          <p:nvPr/>
        </p:nvSpPr>
        <p:spPr>
          <a:xfrm>
            <a:off x="-5338" y="3218776"/>
            <a:ext cx="12166147" cy="830997"/>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b) aplicar as medidas ATFM que sejam realmente necessárias para prover um fluxo de tráfego aéreo balanceado; e</a:t>
            </a:r>
            <a:endParaRPr lang="pt-BR" sz="2100" b="1" dirty="0"/>
          </a:p>
        </p:txBody>
      </p:sp>
      <p:sp>
        <p:nvSpPr>
          <p:cNvPr id="18" name="Retângulo 17">
            <a:extLst>
              <a:ext uri="{FF2B5EF4-FFF2-40B4-BE49-F238E27FC236}">
                <a16:creationId xmlns:a16="http://schemas.microsoft.com/office/drawing/2014/main" id="{9BCE2012-CF7A-4D55-B08C-9D5ADD275C52}"/>
              </a:ext>
            </a:extLst>
          </p:cNvPr>
          <p:cNvSpPr/>
          <p:nvPr/>
        </p:nvSpPr>
        <p:spPr>
          <a:xfrm>
            <a:off x="6627" y="3999335"/>
            <a:ext cx="12166148" cy="830997"/>
          </a:xfrm>
          <a:prstGeom prst="rect">
            <a:avLst/>
          </a:prstGeom>
          <a:solidFill>
            <a:srgbClr val="EAEFF7"/>
          </a:solidFill>
        </p:spPr>
        <p:txBody>
          <a:bodyPr wrap="square">
            <a:spAutoFit/>
          </a:bodyPr>
          <a:lstStyle/>
          <a:p>
            <a:pPr algn="just"/>
            <a:r>
              <a:rPr lang="pt-BR" sz="2400" dirty="0"/>
              <a:t>c) monitorar a evolução da situação do tráfego aéreo visando assegurar que as medidas ATFM aplicadas tenham o efeito desejado.</a:t>
            </a:r>
            <a:endParaRPr lang="pt-BR" sz="2400" b="1" dirty="0"/>
          </a:p>
        </p:txBody>
      </p:sp>
      <p:sp>
        <p:nvSpPr>
          <p:cNvPr id="19" name="Retângulo 18">
            <a:extLst>
              <a:ext uri="{FF2B5EF4-FFF2-40B4-BE49-F238E27FC236}">
                <a16:creationId xmlns:a16="http://schemas.microsoft.com/office/drawing/2014/main" id="{F8FBFF56-2FEF-45BB-A75C-07C86810F434}"/>
              </a:ext>
            </a:extLst>
          </p:cNvPr>
          <p:cNvSpPr/>
          <p:nvPr/>
        </p:nvSpPr>
        <p:spPr>
          <a:xfrm>
            <a:off x="-5338" y="4822290"/>
            <a:ext cx="12166147" cy="461665"/>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NOTA: A aplicação de medidas ATFM não se restringe ao sugerido no PDA. </a:t>
            </a:r>
            <a:endParaRPr lang="pt-BR" sz="2100" b="1" dirty="0"/>
          </a:p>
        </p:txBody>
      </p:sp>
      <p:sp>
        <p:nvSpPr>
          <p:cNvPr id="20" name="Retângulo 19">
            <a:extLst>
              <a:ext uri="{FF2B5EF4-FFF2-40B4-BE49-F238E27FC236}">
                <a16:creationId xmlns:a16="http://schemas.microsoft.com/office/drawing/2014/main" id="{1525AA8A-D699-43EE-8926-75E8C58E2860}"/>
              </a:ext>
            </a:extLst>
          </p:cNvPr>
          <p:cNvSpPr/>
          <p:nvPr/>
        </p:nvSpPr>
        <p:spPr>
          <a:xfrm>
            <a:off x="6627" y="5271545"/>
            <a:ext cx="12166148" cy="1569660"/>
          </a:xfrm>
          <a:prstGeom prst="rect">
            <a:avLst/>
          </a:prstGeom>
          <a:solidFill>
            <a:srgbClr val="EAEFF7"/>
          </a:solidFill>
        </p:spPr>
        <p:txBody>
          <a:bodyPr wrap="square">
            <a:spAutoFit/>
          </a:bodyPr>
          <a:lstStyle/>
          <a:p>
            <a:pPr algn="just"/>
            <a:r>
              <a:rPr lang="pt-BR" sz="2400" dirty="0"/>
              <a:t>4.2.1.4 Nesta fase, ocorre um acompanhamento detalhado da meteorologia, inoperâncias de equipamentos e/ou sistemas de proteção ao voo, disponibilidade de ATCO, impactos na infraestrutura aeroportuária e outros fatores que afetam a capacidade do SISCEAB, ao mesmo tempo, de modo que a demanda deve ser constantemente analisada.</a:t>
            </a:r>
            <a:endParaRPr lang="pt-BR" sz="2400" b="1" dirty="0"/>
          </a:p>
        </p:txBody>
      </p:sp>
    </p:spTree>
    <p:extLst>
      <p:ext uri="{BB962C8B-B14F-4D97-AF65-F5344CB8AC3E}">
        <p14:creationId xmlns:p14="http://schemas.microsoft.com/office/powerpoint/2010/main" val="329778746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fade">
                                      <p:cBhvr>
                                        <p:cTn id="25" dur="500"/>
                                        <p:tgtEl>
                                          <p:spTgt spid="19"/>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0" grpId="0" animBg="1"/>
      <p:bldP spid="16" grpId="0" animBg="1"/>
      <p:bldP spid="18" grpId="0" animBg="1"/>
      <p:bldP spid="19" grpId="0" animBg="1"/>
      <p:bldP spid="20"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srgbClr val="4472C4">
                    <a:lumMod val="75000"/>
                  </a:srgbClr>
                </a:solidFill>
                <a:effectLst/>
                <a:uLnTx/>
                <a:uFillTx/>
                <a:latin typeface="Arial Black" panose="020B0A04020102020204" pitchFamily="34" charset="0"/>
                <a:ea typeface="+mn-ea"/>
                <a:cs typeface="+mn-cs"/>
              </a:rPr>
              <a:t>Prof. Ailton Pinheiro</a:t>
            </a:r>
          </a:p>
        </p:txBody>
      </p:sp>
      <p:sp>
        <p:nvSpPr>
          <p:cNvPr id="3" name="Título 2"/>
          <p:cNvSpPr>
            <a:spLocks noGrp="1"/>
          </p:cNvSpPr>
          <p:nvPr>
            <p:ph type="title"/>
          </p:nvPr>
        </p:nvSpPr>
        <p:spPr>
          <a:xfrm>
            <a:off x="6627" y="794231"/>
            <a:ext cx="12154182" cy="556268"/>
          </a:xfrm>
        </p:spPr>
        <p:txBody>
          <a:bodyPr>
            <a:noAutofit/>
          </a:bodyPr>
          <a:lstStyle/>
          <a:p>
            <a:pPr algn="ctr"/>
            <a:r>
              <a:rPr lang="pt-BR" sz="2400" dirty="0">
                <a:latin typeface="Arial Black" panose="020B0A04020102020204" pitchFamily="34" charset="0"/>
                <a:cs typeface="Arial" panose="020B0604020202020204" pitchFamily="34" charset="0"/>
              </a:rPr>
              <a:t>PLANEJAMENTO ATM, GESTÃO ATFM E ANÁLISE PÓS-OPERAÇÕES</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4" name="Retângulo 13">
            <a:extLst>
              <a:ext uri="{FF2B5EF4-FFF2-40B4-BE49-F238E27FC236}">
                <a16:creationId xmlns:a16="http://schemas.microsoft.com/office/drawing/2014/main" id="{92660363-54E7-48A3-BD2F-63619B853BCC}"/>
              </a:ext>
            </a:extLst>
          </p:cNvPr>
          <p:cNvSpPr/>
          <p:nvPr/>
        </p:nvSpPr>
        <p:spPr>
          <a:xfrm>
            <a:off x="0" y="1385358"/>
            <a:ext cx="12166147" cy="461665"/>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4.2 SERVIÇO ATFM (cont...)</a:t>
            </a:r>
            <a:endParaRPr lang="pt-BR" sz="2100" dirty="0"/>
          </a:p>
        </p:txBody>
      </p:sp>
      <p:sp>
        <p:nvSpPr>
          <p:cNvPr id="17" name="Retângulo 16">
            <a:extLst>
              <a:ext uri="{FF2B5EF4-FFF2-40B4-BE49-F238E27FC236}">
                <a16:creationId xmlns:a16="http://schemas.microsoft.com/office/drawing/2014/main" id="{297AB8CC-A1E2-49AF-AAFA-16AFCBDB79C0}"/>
              </a:ext>
            </a:extLst>
          </p:cNvPr>
          <p:cNvSpPr/>
          <p:nvPr/>
        </p:nvSpPr>
        <p:spPr>
          <a:xfrm>
            <a:off x="6627" y="1812689"/>
            <a:ext cx="12166148" cy="461665"/>
          </a:xfrm>
          <a:prstGeom prst="rect">
            <a:avLst/>
          </a:prstGeom>
          <a:solidFill>
            <a:srgbClr val="EAEFF7"/>
          </a:solidFill>
        </p:spPr>
        <p:txBody>
          <a:bodyPr wrap="square">
            <a:spAutoFit/>
          </a:bodyPr>
          <a:lstStyle/>
          <a:p>
            <a:pPr algn="just"/>
            <a:r>
              <a:rPr lang="pt-BR" sz="2400" dirty="0"/>
              <a:t>4.2.1 FASE TÁTICA (cont...)</a:t>
            </a:r>
          </a:p>
        </p:txBody>
      </p:sp>
      <p:sp>
        <p:nvSpPr>
          <p:cNvPr id="15" name="Retângulo 14">
            <a:extLst>
              <a:ext uri="{FF2B5EF4-FFF2-40B4-BE49-F238E27FC236}">
                <a16:creationId xmlns:a16="http://schemas.microsoft.com/office/drawing/2014/main" id="{B65D1AC7-085F-4697-AE8D-5DA756124F33}"/>
              </a:ext>
            </a:extLst>
          </p:cNvPr>
          <p:cNvSpPr/>
          <p:nvPr/>
        </p:nvSpPr>
        <p:spPr>
          <a:xfrm>
            <a:off x="-5338" y="2238106"/>
            <a:ext cx="12166147" cy="1569660"/>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4.2.1.5 As medidas de gerenciamento de fluxo propostas pelas ferramentas de apoio à decisão devem ser avaliadas em um ambiente CDM e, uma vez definidas, divulgadas a todos os interessados. A partir de então, passam a ser alvo de um constante processo de monitoração e ajustes até o seu cancelamento.</a:t>
            </a:r>
            <a:endParaRPr lang="pt-BR" sz="2400" b="1" dirty="0"/>
          </a:p>
        </p:txBody>
      </p:sp>
      <p:sp>
        <p:nvSpPr>
          <p:cNvPr id="18" name="Retângulo 17">
            <a:extLst>
              <a:ext uri="{FF2B5EF4-FFF2-40B4-BE49-F238E27FC236}">
                <a16:creationId xmlns:a16="http://schemas.microsoft.com/office/drawing/2014/main" id="{9BCE2012-CF7A-4D55-B08C-9D5ADD275C52}"/>
              </a:ext>
            </a:extLst>
          </p:cNvPr>
          <p:cNvSpPr/>
          <p:nvPr/>
        </p:nvSpPr>
        <p:spPr>
          <a:xfrm>
            <a:off x="6627" y="3827059"/>
            <a:ext cx="12166148" cy="1938992"/>
          </a:xfrm>
          <a:prstGeom prst="rect">
            <a:avLst/>
          </a:prstGeom>
          <a:solidFill>
            <a:srgbClr val="EAEFF7"/>
          </a:solidFill>
        </p:spPr>
        <p:txBody>
          <a:bodyPr wrap="square">
            <a:spAutoFit/>
          </a:bodyPr>
          <a:lstStyle/>
          <a:p>
            <a:pPr algn="just"/>
            <a:r>
              <a:rPr lang="pt-BR" sz="2400" dirty="0"/>
              <a:t>4.2.1.6 O PDA deve ser corrigido sempre que ocorram eventos que possam afetar as análises realizadas nas fases anteriores. A necessidade de se ajustar o PDA pode ser resultado de problemas relacionados a recursos humanos, fenômenos meteorológicos significativos, crises e eventos especiais, eventuais oportunidades ou limitações relacionadas à infraestrutura de solo ou ar, dados de plano de voo mais precisos, revisão de valores de capacidade etc.</a:t>
            </a:r>
            <a:endParaRPr lang="pt-BR" sz="2400" b="1" dirty="0"/>
          </a:p>
        </p:txBody>
      </p:sp>
    </p:spTree>
    <p:extLst>
      <p:ext uri="{BB962C8B-B14F-4D97-AF65-F5344CB8AC3E}">
        <p14:creationId xmlns:p14="http://schemas.microsoft.com/office/powerpoint/2010/main" val="126830693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8"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srgbClr val="4472C4">
                    <a:lumMod val="75000"/>
                  </a:srgbClr>
                </a:solidFill>
                <a:effectLst/>
                <a:uLnTx/>
                <a:uFillTx/>
                <a:latin typeface="Arial Black" panose="020B0A04020102020204" pitchFamily="34" charset="0"/>
                <a:ea typeface="+mn-ea"/>
                <a:cs typeface="+mn-cs"/>
              </a:rPr>
              <a:t>Prof. Ailton Pinheiro</a:t>
            </a:r>
          </a:p>
        </p:txBody>
      </p:sp>
      <p:sp>
        <p:nvSpPr>
          <p:cNvPr id="3" name="Título 2"/>
          <p:cNvSpPr>
            <a:spLocks noGrp="1"/>
          </p:cNvSpPr>
          <p:nvPr>
            <p:ph type="title"/>
          </p:nvPr>
        </p:nvSpPr>
        <p:spPr>
          <a:xfrm>
            <a:off x="6627" y="794231"/>
            <a:ext cx="12154182" cy="556268"/>
          </a:xfrm>
        </p:spPr>
        <p:txBody>
          <a:bodyPr>
            <a:noAutofit/>
          </a:bodyPr>
          <a:lstStyle/>
          <a:p>
            <a:pPr algn="ctr"/>
            <a:r>
              <a:rPr lang="pt-BR" sz="2400" dirty="0">
                <a:latin typeface="Arial Black" panose="020B0A04020102020204" pitchFamily="34" charset="0"/>
                <a:cs typeface="Arial" panose="020B0604020202020204" pitchFamily="34" charset="0"/>
              </a:rPr>
              <a:t>PLANEJAMENTO ATM, GESTÃO ATFM E ANÁLISE PÓS-OPERAÇÕES</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4" name="Retângulo 13">
            <a:extLst>
              <a:ext uri="{FF2B5EF4-FFF2-40B4-BE49-F238E27FC236}">
                <a16:creationId xmlns:a16="http://schemas.microsoft.com/office/drawing/2014/main" id="{92660363-54E7-48A3-BD2F-63619B853BCC}"/>
              </a:ext>
            </a:extLst>
          </p:cNvPr>
          <p:cNvSpPr/>
          <p:nvPr/>
        </p:nvSpPr>
        <p:spPr>
          <a:xfrm>
            <a:off x="0" y="1385358"/>
            <a:ext cx="12166147" cy="461665"/>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4.2 SERVIÇO ATFM (cont...)</a:t>
            </a:r>
            <a:endParaRPr lang="pt-BR" sz="2100" dirty="0"/>
          </a:p>
        </p:txBody>
      </p:sp>
      <p:sp>
        <p:nvSpPr>
          <p:cNvPr id="17" name="Retângulo 16">
            <a:extLst>
              <a:ext uri="{FF2B5EF4-FFF2-40B4-BE49-F238E27FC236}">
                <a16:creationId xmlns:a16="http://schemas.microsoft.com/office/drawing/2014/main" id="{297AB8CC-A1E2-49AF-AAFA-16AFCBDB79C0}"/>
              </a:ext>
            </a:extLst>
          </p:cNvPr>
          <p:cNvSpPr/>
          <p:nvPr/>
        </p:nvSpPr>
        <p:spPr>
          <a:xfrm>
            <a:off x="6627" y="1812689"/>
            <a:ext cx="12166148" cy="461665"/>
          </a:xfrm>
          <a:prstGeom prst="rect">
            <a:avLst/>
          </a:prstGeom>
          <a:solidFill>
            <a:srgbClr val="EAEFF7"/>
          </a:solidFill>
        </p:spPr>
        <p:txBody>
          <a:bodyPr wrap="square">
            <a:spAutoFit/>
          </a:bodyPr>
          <a:lstStyle/>
          <a:p>
            <a:pPr algn="just"/>
            <a:r>
              <a:rPr lang="pt-BR" sz="2400" dirty="0"/>
              <a:t>4.2.1 FASE TÁTICA (cont...)</a:t>
            </a:r>
          </a:p>
        </p:txBody>
      </p:sp>
      <p:sp>
        <p:nvSpPr>
          <p:cNvPr id="15" name="Retângulo 14">
            <a:extLst>
              <a:ext uri="{FF2B5EF4-FFF2-40B4-BE49-F238E27FC236}">
                <a16:creationId xmlns:a16="http://schemas.microsoft.com/office/drawing/2014/main" id="{B65D1AC7-085F-4697-AE8D-5DA756124F33}"/>
              </a:ext>
            </a:extLst>
          </p:cNvPr>
          <p:cNvSpPr/>
          <p:nvPr/>
        </p:nvSpPr>
        <p:spPr>
          <a:xfrm>
            <a:off x="-5338" y="2238106"/>
            <a:ext cx="12166147" cy="1569660"/>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4.2.1.7 A provisão de informação precisa e oportuna é de fundamental importância nesta fase, visto que o objetivo é mitigar o impacto de qualquer evento baseado em previsões de curto prazo. Várias soluções podem ser aplicadas, dependendo da situação em que se encontrem as aeronaves: em voo ou prestes a partir.</a:t>
            </a:r>
            <a:endParaRPr lang="pt-BR" sz="2400" b="1" dirty="0"/>
          </a:p>
        </p:txBody>
      </p:sp>
      <p:sp>
        <p:nvSpPr>
          <p:cNvPr id="18" name="Retângulo 17">
            <a:extLst>
              <a:ext uri="{FF2B5EF4-FFF2-40B4-BE49-F238E27FC236}">
                <a16:creationId xmlns:a16="http://schemas.microsoft.com/office/drawing/2014/main" id="{9BCE2012-CF7A-4D55-B08C-9D5ADD275C52}"/>
              </a:ext>
            </a:extLst>
          </p:cNvPr>
          <p:cNvSpPr/>
          <p:nvPr/>
        </p:nvSpPr>
        <p:spPr>
          <a:xfrm>
            <a:off x="6627" y="3827059"/>
            <a:ext cx="12166148" cy="1200329"/>
          </a:xfrm>
          <a:prstGeom prst="rect">
            <a:avLst/>
          </a:prstGeom>
          <a:solidFill>
            <a:srgbClr val="EAEFF7"/>
          </a:solidFill>
        </p:spPr>
        <p:txBody>
          <a:bodyPr wrap="square">
            <a:spAutoFit/>
          </a:bodyPr>
          <a:lstStyle/>
          <a:p>
            <a:pPr algn="just"/>
            <a:r>
              <a:rPr lang="pt-BR" sz="2400" dirty="0"/>
              <a:t>4.2.1.8 Todas as ocorrências e ações executadas na fase tática devem ser consolidadas e registradas em um relatório gerencial diário para apoiar a avaliação da qualidade dos serviços prestados, gerando indicadores que permitam a otimização da performance do sistema.</a:t>
            </a:r>
            <a:endParaRPr lang="pt-BR" sz="2400" b="1" dirty="0"/>
          </a:p>
        </p:txBody>
      </p:sp>
    </p:spTree>
    <p:extLst>
      <p:ext uri="{BB962C8B-B14F-4D97-AF65-F5344CB8AC3E}">
        <p14:creationId xmlns:p14="http://schemas.microsoft.com/office/powerpoint/2010/main" val="139109739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8"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srgbClr val="4472C4">
                    <a:lumMod val="75000"/>
                  </a:srgbClr>
                </a:solidFill>
                <a:effectLst/>
                <a:uLnTx/>
                <a:uFillTx/>
                <a:latin typeface="Arial Black" panose="020B0A04020102020204" pitchFamily="34" charset="0"/>
                <a:ea typeface="+mn-ea"/>
                <a:cs typeface="+mn-cs"/>
              </a:rPr>
              <a:t>Prof. Ailton Pinheiro</a:t>
            </a:r>
          </a:p>
        </p:txBody>
      </p:sp>
      <p:sp>
        <p:nvSpPr>
          <p:cNvPr id="3" name="Título 2"/>
          <p:cNvSpPr>
            <a:spLocks noGrp="1"/>
          </p:cNvSpPr>
          <p:nvPr>
            <p:ph type="title"/>
          </p:nvPr>
        </p:nvSpPr>
        <p:spPr>
          <a:xfrm>
            <a:off x="6627" y="794231"/>
            <a:ext cx="12154182" cy="556268"/>
          </a:xfrm>
        </p:spPr>
        <p:txBody>
          <a:bodyPr>
            <a:noAutofit/>
          </a:bodyPr>
          <a:lstStyle/>
          <a:p>
            <a:pPr algn="ctr"/>
            <a:r>
              <a:rPr lang="pt-BR" sz="2400" dirty="0">
                <a:latin typeface="Arial Black" panose="020B0A04020102020204" pitchFamily="34" charset="0"/>
                <a:cs typeface="Arial" panose="020B0604020202020204" pitchFamily="34" charset="0"/>
              </a:rPr>
              <a:t>PLANEJAMENTO ATM, GESTÃO ATFM E ANÁLISE PÓS-OPERAÇÕES</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4" name="Retângulo 13">
            <a:extLst>
              <a:ext uri="{FF2B5EF4-FFF2-40B4-BE49-F238E27FC236}">
                <a16:creationId xmlns:a16="http://schemas.microsoft.com/office/drawing/2014/main" id="{92660363-54E7-48A3-BD2F-63619B853BCC}"/>
              </a:ext>
            </a:extLst>
          </p:cNvPr>
          <p:cNvSpPr/>
          <p:nvPr/>
        </p:nvSpPr>
        <p:spPr>
          <a:xfrm>
            <a:off x="0" y="1385358"/>
            <a:ext cx="12166147" cy="461665"/>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b="1" dirty="0"/>
              <a:t>4.3 ANÁLISE PÓS-OPERAÇÕES </a:t>
            </a:r>
            <a:endParaRPr lang="pt-BR" sz="2100" b="1" dirty="0"/>
          </a:p>
        </p:txBody>
      </p:sp>
      <p:sp>
        <p:nvSpPr>
          <p:cNvPr id="17" name="Retângulo 16">
            <a:extLst>
              <a:ext uri="{FF2B5EF4-FFF2-40B4-BE49-F238E27FC236}">
                <a16:creationId xmlns:a16="http://schemas.microsoft.com/office/drawing/2014/main" id="{297AB8CC-A1E2-49AF-AAFA-16AFCBDB79C0}"/>
              </a:ext>
            </a:extLst>
          </p:cNvPr>
          <p:cNvSpPr/>
          <p:nvPr/>
        </p:nvSpPr>
        <p:spPr>
          <a:xfrm>
            <a:off x="6627" y="1812689"/>
            <a:ext cx="12166148" cy="461665"/>
          </a:xfrm>
          <a:prstGeom prst="rect">
            <a:avLst/>
          </a:prstGeom>
          <a:solidFill>
            <a:srgbClr val="EAEFF7"/>
          </a:solidFill>
        </p:spPr>
        <p:txBody>
          <a:bodyPr wrap="square">
            <a:spAutoFit/>
          </a:bodyPr>
          <a:lstStyle/>
          <a:p>
            <a:pPr algn="just"/>
            <a:r>
              <a:rPr lang="pt-BR" sz="2400" dirty="0"/>
              <a:t>4.3.1 A última etapa no processo é a Análise Pós-Operações. </a:t>
            </a:r>
          </a:p>
        </p:txBody>
      </p:sp>
      <p:sp>
        <p:nvSpPr>
          <p:cNvPr id="15" name="Retângulo 14">
            <a:extLst>
              <a:ext uri="{FF2B5EF4-FFF2-40B4-BE49-F238E27FC236}">
                <a16:creationId xmlns:a16="http://schemas.microsoft.com/office/drawing/2014/main" id="{B65D1AC7-085F-4697-AE8D-5DA756124F33}"/>
              </a:ext>
            </a:extLst>
          </p:cNvPr>
          <p:cNvSpPr/>
          <p:nvPr/>
        </p:nvSpPr>
        <p:spPr>
          <a:xfrm>
            <a:off x="-5338" y="2238106"/>
            <a:ext cx="12166147" cy="1938992"/>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4.3.2 Durante esta fase, é realizada uma análise para medir, investigar e informar sobre os processos e atividades operacionais executados. Esta análise é a pedra fundamental para o desenvolvimento das melhores práticas e/ou lições aprendidas que, futuramente, irão melhorar os processos e as atividades operacionais. Também são avaliados o PDA (e seus resultados), relatórios e estatísticas operacionais.</a:t>
            </a:r>
            <a:endParaRPr lang="pt-BR" sz="2400" b="1" dirty="0"/>
          </a:p>
        </p:txBody>
      </p:sp>
      <p:sp>
        <p:nvSpPr>
          <p:cNvPr id="18" name="Retângulo 17">
            <a:extLst>
              <a:ext uri="{FF2B5EF4-FFF2-40B4-BE49-F238E27FC236}">
                <a16:creationId xmlns:a16="http://schemas.microsoft.com/office/drawing/2014/main" id="{9BCE2012-CF7A-4D55-B08C-9D5ADD275C52}"/>
              </a:ext>
            </a:extLst>
          </p:cNvPr>
          <p:cNvSpPr/>
          <p:nvPr/>
        </p:nvSpPr>
        <p:spPr>
          <a:xfrm>
            <a:off x="6627" y="4131855"/>
            <a:ext cx="12166148" cy="1938992"/>
          </a:xfrm>
          <a:prstGeom prst="rect">
            <a:avLst/>
          </a:prstGeom>
          <a:solidFill>
            <a:srgbClr val="EAEFF7"/>
          </a:solidFill>
        </p:spPr>
        <p:txBody>
          <a:bodyPr wrap="square">
            <a:spAutoFit/>
          </a:bodyPr>
          <a:lstStyle/>
          <a:p>
            <a:pPr algn="just"/>
            <a:r>
              <a:rPr lang="pt-BR" sz="2400" dirty="0"/>
              <a:t>NOTA: Por melhores práticas entendem-se os métodos, processos ou atividades que, sob avaliação, demonstram sucesso e podem ser repetidos. Por lições aprendidas, as experiências adquiridas durante os eventos e que fornecem informações valiosas em relação aos métodos, processos ou atividades que devem ser usados ou, do contrário, evitados em situações específicas.</a:t>
            </a:r>
            <a:endParaRPr lang="pt-BR" sz="2400" b="1" dirty="0"/>
          </a:p>
        </p:txBody>
      </p:sp>
    </p:spTree>
    <p:extLst>
      <p:ext uri="{BB962C8B-B14F-4D97-AF65-F5344CB8AC3E}">
        <p14:creationId xmlns:p14="http://schemas.microsoft.com/office/powerpoint/2010/main" val="346948837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5" grpId="0" animBg="1"/>
      <p:bldP spid="18"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srgbClr val="4472C4">
                    <a:lumMod val="75000"/>
                  </a:srgbClr>
                </a:solidFill>
                <a:effectLst/>
                <a:uLnTx/>
                <a:uFillTx/>
                <a:latin typeface="Arial Black" panose="020B0A04020102020204" pitchFamily="34" charset="0"/>
                <a:ea typeface="+mn-ea"/>
                <a:cs typeface="+mn-cs"/>
              </a:rPr>
              <a:t>Prof. Ailton Pinheiro</a:t>
            </a:r>
          </a:p>
        </p:txBody>
      </p:sp>
      <p:sp>
        <p:nvSpPr>
          <p:cNvPr id="3" name="Título 2"/>
          <p:cNvSpPr>
            <a:spLocks noGrp="1"/>
          </p:cNvSpPr>
          <p:nvPr>
            <p:ph type="title"/>
          </p:nvPr>
        </p:nvSpPr>
        <p:spPr>
          <a:xfrm>
            <a:off x="6627" y="794231"/>
            <a:ext cx="12154182" cy="556268"/>
          </a:xfrm>
        </p:spPr>
        <p:txBody>
          <a:bodyPr>
            <a:noAutofit/>
          </a:bodyPr>
          <a:lstStyle/>
          <a:p>
            <a:pPr algn="ctr"/>
            <a:r>
              <a:rPr lang="pt-BR" sz="2400" dirty="0">
                <a:latin typeface="Arial Black" panose="020B0A04020102020204" pitchFamily="34" charset="0"/>
                <a:cs typeface="Arial" panose="020B0604020202020204" pitchFamily="34" charset="0"/>
              </a:rPr>
              <a:t>PLANEJAMENTO ATM, GESTÃO ATFM E ANÁLISE PÓS-OPERAÇÕES</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4" name="Retângulo 13">
            <a:extLst>
              <a:ext uri="{FF2B5EF4-FFF2-40B4-BE49-F238E27FC236}">
                <a16:creationId xmlns:a16="http://schemas.microsoft.com/office/drawing/2014/main" id="{92660363-54E7-48A3-BD2F-63619B853BCC}"/>
              </a:ext>
            </a:extLst>
          </p:cNvPr>
          <p:cNvSpPr/>
          <p:nvPr/>
        </p:nvSpPr>
        <p:spPr>
          <a:xfrm>
            <a:off x="0" y="1385358"/>
            <a:ext cx="12166147" cy="461665"/>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4.3 ANÁLISE PÓS-OPERAÇÕES (cont...)</a:t>
            </a:r>
            <a:endParaRPr lang="pt-BR" sz="2100" dirty="0"/>
          </a:p>
        </p:txBody>
      </p:sp>
      <p:sp>
        <p:nvSpPr>
          <p:cNvPr id="17" name="Retângulo 16">
            <a:extLst>
              <a:ext uri="{FF2B5EF4-FFF2-40B4-BE49-F238E27FC236}">
                <a16:creationId xmlns:a16="http://schemas.microsoft.com/office/drawing/2014/main" id="{297AB8CC-A1E2-49AF-AAFA-16AFCBDB79C0}"/>
              </a:ext>
            </a:extLst>
          </p:cNvPr>
          <p:cNvSpPr/>
          <p:nvPr/>
        </p:nvSpPr>
        <p:spPr>
          <a:xfrm>
            <a:off x="6627" y="1812689"/>
            <a:ext cx="12166148" cy="1938992"/>
          </a:xfrm>
          <a:prstGeom prst="rect">
            <a:avLst/>
          </a:prstGeom>
          <a:solidFill>
            <a:srgbClr val="EAEFF7"/>
          </a:solidFill>
        </p:spPr>
        <p:txBody>
          <a:bodyPr wrap="square">
            <a:spAutoFit/>
          </a:bodyPr>
          <a:lstStyle/>
          <a:p>
            <a:pPr algn="just"/>
            <a:r>
              <a:rPr lang="pt-BR" sz="2400" dirty="0"/>
              <a:t>4.3.3 Todas as partes interessadas (PSNA, administradores dos aeroportos e empresas aéreas) dentro do serviço ATFM devem fornecer um relatório, preferivelmente, num formato eletrônico padronizado, permitindo que a informação seja usada, numa análise pós-operações, de maneira automática. O formato, a frequência e o meio de recebimento dos relatórios são definidos colaborativamente pelo CGNA junto aos elos, em documentos e/ou normas específicas.</a:t>
            </a:r>
          </a:p>
        </p:txBody>
      </p:sp>
    </p:spTree>
    <p:extLst>
      <p:ext uri="{BB962C8B-B14F-4D97-AF65-F5344CB8AC3E}">
        <p14:creationId xmlns:p14="http://schemas.microsoft.com/office/powerpoint/2010/main" val="196144818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srgbClr val="4472C4">
                    <a:lumMod val="75000"/>
                  </a:srgbClr>
                </a:solidFill>
                <a:effectLst/>
                <a:uLnTx/>
                <a:uFillTx/>
                <a:latin typeface="Arial Black" panose="020B0A04020102020204" pitchFamily="34" charset="0"/>
                <a:ea typeface="+mn-ea"/>
                <a:cs typeface="+mn-cs"/>
              </a:rPr>
              <a:t>Prof. Ailton Pinheiro</a:t>
            </a:r>
          </a:p>
        </p:txBody>
      </p:sp>
      <p:sp>
        <p:nvSpPr>
          <p:cNvPr id="3" name="Título 2"/>
          <p:cNvSpPr>
            <a:spLocks noGrp="1"/>
          </p:cNvSpPr>
          <p:nvPr>
            <p:ph type="title"/>
          </p:nvPr>
        </p:nvSpPr>
        <p:spPr>
          <a:xfrm>
            <a:off x="6627" y="794231"/>
            <a:ext cx="12154182" cy="556268"/>
          </a:xfrm>
        </p:spPr>
        <p:txBody>
          <a:bodyPr>
            <a:noAutofit/>
          </a:bodyPr>
          <a:lstStyle/>
          <a:p>
            <a:pPr algn="ctr"/>
            <a:r>
              <a:rPr lang="pt-BR" sz="2400" dirty="0">
                <a:latin typeface="Arial Black" panose="020B0A04020102020204" pitchFamily="34" charset="0"/>
                <a:cs typeface="Arial" panose="020B0604020202020204" pitchFamily="34" charset="0"/>
              </a:rPr>
              <a:t>PLANEJAMENTO ATM, GESTÃO ATFM E ANÁLISE PÓS-OPERAÇÕES</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4" name="Retângulo 13">
            <a:extLst>
              <a:ext uri="{FF2B5EF4-FFF2-40B4-BE49-F238E27FC236}">
                <a16:creationId xmlns:a16="http://schemas.microsoft.com/office/drawing/2014/main" id="{92660363-54E7-48A3-BD2F-63619B853BCC}"/>
              </a:ext>
            </a:extLst>
          </p:cNvPr>
          <p:cNvSpPr/>
          <p:nvPr/>
        </p:nvSpPr>
        <p:spPr>
          <a:xfrm>
            <a:off x="0" y="1385358"/>
            <a:ext cx="12166147" cy="461665"/>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4.3 ANÁLISE PÓS-OPERAÇÕES (cont...)</a:t>
            </a:r>
            <a:endParaRPr lang="pt-BR" sz="2100" dirty="0"/>
          </a:p>
        </p:txBody>
      </p:sp>
      <p:sp>
        <p:nvSpPr>
          <p:cNvPr id="17" name="Retângulo 16">
            <a:extLst>
              <a:ext uri="{FF2B5EF4-FFF2-40B4-BE49-F238E27FC236}">
                <a16:creationId xmlns:a16="http://schemas.microsoft.com/office/drawing/2014/main" id="{297AB8CC-A1E2-49AF-AAFA-16AFCBDB79C0}"/>
              </a:ext>
            </a:extLst>
          </p:cNvPr>
          <p:cNvSpPr/>
          <p:nvPr/>
        </p:nvSpPr>
        <p:spPr>
          <a:xfrm>
            <a:off x="6627" y="1812689"/>
            <a:ext cx="12166148" cy="461665"/>
          </a:xfrm>
          <a:prstGeom prst="rect">
            <a:avLst/>
          </a:prstGeom>
          <a:solidFill>
            <a:srgbClr val="EAEFF7"/>
          </a:solidFill>
        </p:spPr>
        <p:txBody>
          <a:bodyPr wrap="square">
            <a:spAutoFit/>
          </a:bodyPr>
          <a:lstStyle/>
          <a:p>
            <a:pPr algn="just"/>
            <a:r>
              <a:rPr lang="pt-BR" sz="2400" dirty="0"/>
              <a:t>4.3.4 Análises pós-operações são usadas para: </a:t>
            </a:r>
          </a:p>
        </p:txBody>
      </p:sp>
      <p:sp>
        <p:nvSpPr>
          <p:cNvPr id="15" name="Retângulo 14">
            <a:extLst>
              <a:ext uri="{FF2B5EF4-FFF2-40B4-BE49-F238E27FC236}">
                <a16:creationId xmlns:a16="http://schemas.microsoft.com/office/drawing/2014/main" id="{B65D1AC7-085F-4697-AE8D-5DA756124F33}"/>
              </a:ext>
            </a:extLst>
          </p:cNvPr>
          <p:cNvSpPr/>
          <p:nvPr/>
        </p:nvSpPr>
        <p:spPr>
          <a:xfrm>
            <a:off x="-5338" y="2291120"/>
            <a:ext cx="12166147" cy="461665"/>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a) identificar tendências operacionais ou oportunidades para melhorias; </a:t>
            </a:r>
            <a:endParaRPr lang="pt-BR" sz="2400" b="1" dirty="0"/>
          </a:p>
        </p:txBody>
      </p:sp>
      <p:sp>
        <p:nvSpPr>
          <p:cNvPr id="18" name="Retângulo 17">
            <a:extLst>
              <a:ext uri="{FF2B5EF4-FFF2-40B4-BE49-F238E27FC236}">
                <a16:creationId xmlns:a16="http://schemas.microsoft.com/office/drawing/2014/main" id="{9BCE2012-CF7A-4D55-B08C-9D5ADD275C52}"/>
              </a:ext>
            </a:extLst>
          </p:cNvPr>
          <p:cNvSpPr/>
          <p:nvPr/>
        </p:nvSpPr>
        <p:spPr>
          <a:xfrm>
            <a:off x="6627" y="2727121"/>
            <a:ext cx="12166148" cy="830997"/>
          </a:xfrm>
          <a:prstGeom prst="rect">
            <a:avLst/>
          </a:prstGeom>
          <a:solidFill>
            <a:srgbClr val="EAEFF7"/>
          </a:solidFill>
        </p:spPr>
        <p:txBody>
          <a:bodyPr wrap="square">
            <a:spAutoFit/>
          </a:bodyPr>
          <a:lstStyle/>
          <a:p>
            <a:pPr algn="just"/>
            <a:r>
              <a:rPr lang="pt-BR" sz="2400" dirty="0"/>
              <a:t>b) investigar a relação de causa e efeito das medidas ATFM, para auxiliar na seleção e desenvolvimento de futuras ações e estratégia;</a:t>
            </a:r>
            <a:endParaRPr lang="pt-BR" sz="2400" b="1" dirty="0"/>
          </a:p>
        </p:txBody>
      </p:sp>
      <p:sp>
        <p:nvSpPr>
          <p:cNvPr id="10" name="Retângulo 9">
            <a:extLst>
              <a:ext uri="{FF2B5EF4-FFF2-40B4-BE49-F238E27FC236}">
                <a16:creationId xmlns:a16="http://schemas.microsoft.com/office/drawing/2014/main" id="{B9BA200D-A22B-4E2B-B5CE-79E1EED26ADD}"/>
              </a:ext>
            </a:extLst>
          </p:cNvPr>
          <p:cNvSpPr/>
          <p:nvPr/>
        </p:nvSpPr>
        <p:spPr>
          <a:xfrm>
            <a:off x="-5338" y="3563336"/>
            <a:ext cx="12166147" cy="830997"/>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c) reunir informações adicionais com o objetivo de otimizar a eficiência do sistema ATM, no geral ou para os eventos em andamento; </a:t>
            </a:r>
            <a:endParaRPr lang="pt-BR" sz="2100" b="1" dirty="0"/>
          </a:p>
        </p:txBody>
      </p:sp>
      <p:sp>
        <p:nvSpPr>
          <p:cNvPr id="12" name="Retângulo 11">
            <a:extLst>
              <a:ext uri="{FF2B5EF4-FFF2-40B4-BE49-F238E27FC236}">
                <a16:creationId xmlns:a16="http://schemas.microsoft.com/office/drawing/2014/main" id="{95BFFE26-1CE1-4286-A6D1-C7DAA16EEF69}"/>
              </a:ext>
            </a:extLst>
          </p:cNvPr>
          <p:cNvSpPr/>
          <p:nvPr/>
        </p:nvSpPr>
        <p:spPr>
          <a:xfrm>
            <a:off x="6627" y="4423407"/>
            <a:ext cx="12166148" cy="830997"/>
          </a:xfrm>
          <a:prstGeom prst="rect">
            <a:avLst/>
          </a:prstGeom>
          <a:solidFill>
            <a:srgbClr val="EAEFF7"/>
          </a:solidFill>
        </p:spPr>
        <p:txBody>
          <a:bodyPr wrap="square">
            <a:spAutoFit/>
          </a:bodyPr>
          <a:lstStyle/>
          <a:p>
            <a:pPr algn="just"/>
            <a:r>
              <a:rPr lang="pt-BR" sz="2400" dirty="0"/>
              <a:t>d) desenvolver análises de áreas específicas de interesse, tais como operações eventuais/incomuns, eventos especiais ou uso de propostas de </a:t>
            </a:r>
            <a:r>
              <a:rPr lang="pt-BR" sz="2400" dirty="0" err="1"/>
              <a:t>rerroteamento</a:t>
            </a:r>
            <a:r>
              <a:rPr lang="pt-BR" sz="2400" dirty="0"/>
              <a:t>; e</a:t>
            </a:r>
            <a:endParaRPr lang="pt-BR" sz="2400" b="1" dirty="0"/>
          </a:p>
        </p:txBody>
      </p:sp>
      <p:sp>
        <p:nvSpPr>
          <p:cNvPr id="13" name="Retângulo 12">
            <a:extLst>
              <a:ext uri="{FF2B5EF4-FFF2-40B4-BE49-F238E27FC236}">
                <a16:creationId xmlns:a16="http://schemas.microsoft.com/office/drawing/2014/main" id="{C67CC826-C149-407B-9216-3A2546C62258}"/>
              </a:ext>
            </a:extLst>
          </p:cNvPr>
          <p:cNvSpPr/>
          <p:nvPr/>
        </p:nvSpPr>
        <p:spPr>
          <a:xfrm>
            <a:off x="-5338" y="5233102"/>
            <a:ext cx="12166147" cy="461665"/>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e) fazer recomendações de como otimizar a performance do sistema ATM. </a:t>
            </a:r>
            <a:endParaRPr lang="pt-BR" sz="2100" b="1" dirty="0"/>
          </a:p>
        </p:txBody>
      </p:sp>
      <p:sp>
        <p:nvSpPr>
          <p:cNvPr id="16" name="Retângulo 15">
            <a:extLst>
              <a:ext uri="{FF2B5EF4-FFF2-40B4-BE49-F238E27FC236}">
                <a16:creationId xmlns:a16="http://schemas.microsoft.com/office/drawing/2014/main" id="{0BD4EA7C-B0C4-4CAD-86C2-258F21F63E5A}"/>
              </a:ext>
            </a:extLst>
          </p:cNvPr>
          <p:cNvSpPr/>
          <p:nvPr/>
        </p:nvSpPr>
        <p:spPr>
          <a:xfrm>
            <a:off x="6627" y="5708835"/>
            <a:ext cx="12166148" cy="461665"/>
          </a:xfrm>
          <a:prstGeom prst="rect">
            <a:avLst/>
          </a:prstGeom>
          <a:solidFill>
            <a:srgbClr val="EAEFF7"/>
          </a:solidFill>
        </p:spPr>
        <p:txBody>
          <a:bodyPr wrap="square">
            <a:spAutoFit/>
          </a:bodyPr>
          <a:lstStyle/>
          <a:p>
            <a:pPr algn="just"/>
            <a:r>
              <a:rPr lang="pt-BR" sz="2400" dirty="0"/>
              <a:t>4.3.5 A figura 2, abaixo, fornece uma visão geral do ciclo de análise pós-operações. </a:t>
            </a:r>
          </a:p>
        </p:txBody>
      </p:sp>
    </p:spTree>
    <p:extLst>
      <p:ext uri="{BB962C8B-B14F-4D97-AF65-F5344CB8AC3E}">
        <p14:creationId xmlns:p14="http://schemas.microsoft.com/office/powerpoint/2010/main" val="24646207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8"/>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500"/>
                                        <p:tgtEl>
                                          <p:spTgt spid="13"/>
                                        </p:tgtEl>
                                      </p:cBhvr>
                                    </p:animEffec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5" grpId="0" animBg="1"/>
      <p:bldP spid="18" grpId="0" animBg="1"/>
      <p:bldP spid="10" grpId="0" animBg="1"/>
      <p:bldP spid="12" grpId="0" animBg="1"/>
      <p:bldP spid="13" grpId="0" animBg="1"/>
      <p:bldP spid="16"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7" name="Imagem 6">
            <a:extLst>
              <a:ext uri="{FF2B5EF4-FFF2-40B4-BE49-F238E27FC236}">
                <a16:creationId xmlns:a16="http://schemas.microsoft.com/office/drawing/2014/main" id="{DB486ACC-1281-47AC-93DF-3BFA0A957E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70558" y="0"/>
            <a:ext cx="9050883" cy="6858000"/>
          </a:xfrm>
          <a:prstGeom prst="rect">
            <a:avLst/>
          </a:prstGeom>
        </p:spPr>
      </p:pic>
    </p:spTree>
    <p:extLst>
      <p:ext uri="{BB962C8B-B14F-4D97-AF65-F5344CB8AC3E}">
        <p14:creationId xmlns:p14="http://schemas.microsoft.com/office/powerpoint/2010/main" val="291674425"/>
      </p:ext>
    </p:extLst>
  </p:cSld>
  <p:clrMapOvr>
    <a:masterClrMapping/>
  </p:clrMapOvr>
  <p:transition spd="slow">
    <p:wipe/>
  </p:transition>
</p:sld>
</file>

<file path=ppt/slides/slide3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srgbClr val="4472C4">
                    <a:lumMod val="75000"/>
                  </a:srgbClr>
                </a:solidFill>
                <a:effectLst/>
                <a:uLnTx/>
                <a:uFillTx/>
                <a:latin typeface="Arial Black" panose="020B0A04020102020204" pitchFamily="34" charset="0"/>
                <a:ea typeface="+mn-ea"/>
                <a:cs typeface="+mn-cs"/>
              </a:rPr>
              <a:t>Prof. Ailton Pinheiro</a:t>
            </a:r>
          </a:p>
        </p:txBody>
      </p:sp>
      <p:sp>
        <p:nvSpPr>
          <p:cNvPr id="3" name="Título 2"/>
          <p:cNvSpPr>
            <a:spLocks noGrp="1"/>
          </p:cNvSpPr>
          <p:nvPr>
            <p:ph type="title"/>
          </p:nvPr>
        </p:nvSpPr>
        <p:spPr>
          <a:xfrm>
            <a:off x="6627" y="794231"/>
            <a:ext cx="12154182" cy="556268"/>
          </a:xfrm>
        </p:spPr>
        <p:txBody>
          <a:bodyPr>
            <a:noAutofit/>
          </a:bodyPr>
          <a:lstStyle/>
          <a:p>
            <a:pPr algn="ctr"/>
            <a:r>
              <a:rPr lang="pt-BR" sz="2400" dirty="0">
                <a:solidFill>
                  <a:srgbClr val="FF0000"/>
                </a:solidFill>
                <a:latin typeface="Arial Black" panose="020B0A04020102020204" pitchFamily="34" charset="0"/>
                <a:cs typeface="Arial" panose="020B0604020202020204" pitchFamily="34" charset="0"/>
              </a:rPr>
              <a:t>PROCEDIMENTOS DE SERVIÇO ATFM</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4" name="Retângulo 13">
            <a:extLst>
              <a:ext uri="{FF2B5EF4-FFF2-40B4-BE49-F238E27FC236}">
                <a16:creationId xmlns:a16="http://schemas.microsoft.com/office/drawing/2014/main" id="{92660363-54E7-48A3-BD2F-63619B853BCC}"/>
              </a:ext>
            </a:extLst>
          </p:cNvPr>
          <p:cNvSpPr/>
          <p:nvPr/>
        </p:nvSpPr>
        <p:spPr>
          <a:xfrm>
            <a:off x="0" y="1385358"/>
            <a:ext cx="12166147" cy="461665"/>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b="1" dirty="0"/>
              <a:t>5.1 BALANCEAMENTO CAPACIDADE X DEMANDA </a:t>
            </a:r>
            <a:endParaRPr lang="pt-BR" sz="2100" b="1" dirty="0"/>
          </a:p>
        </p:txBody>
      </p:sp>
      <p:sp>
        <p:nvSpPr>
          <p:cNvPr id="17" name="Retângulo 16">
            <a:extLst>
              <a:ext uri="{FF2B5EF4-FFF2-40B4-BE49-F238E27FC236}">
                <a16:creationId xmlns:a16="http://schemas.microsoft.com/office/drawing/2014/main" id="{297AB8CC-A1E2-49AF-AAFA-16AFCBDB79C0}"/>
              </a:ext>
            </a:extLst>
          </p:cNvPr>
          <p:cNvSpPr/>
          <p:nvPr/>
        </p:nvSpPr>
        <p:spPr>
          <a:xfrm>
            <a:off x="6627" y="1812689"/>
            <a:ext cx="12166148" cy="1200329"/>
          </a:xfrm>
          <a:prstGeom prst="rect">
            <a:avLst/>
          </a:prstGeom>
          <a:solidFill>
            <a:srgbClr val="EAEFF7"/>
          </a:solidFill>
        </p:spPr>
        <p:txBody>
          <a:bodyPr wrap="square">
            <a:spAutoFit/>
          </a:bodyPr>
          <a:lstStyle/>
          <a:p>
            <a:pPr algn="just"/>
            <a:r>
              <a:rPr lang="pt-BR" sz="2400" dirty="0"/>
              <a:t>5.1.1 Considerando que o balanceamento entre capacidade e demanda é a base para o ATFM, o conhecimento e a determinação de tais parâmetros são de fundamental importância para a prestação desse serviço.</a:t>
            </a:r>
          </a:p>
        </p:txBody>
      </p:sp>
      <p:sp>
        <p:nvSpPr>
          <p:cNvPr id="10" name="Retângulo 9">
            <a:extLst>
              <a:ext uri="{FF2B5EF4-FFF2-40B4-BE49-F238E27FC236}">
                <a16:creationId xmlns:a16="http://schemas.microsoft.com/office/drawing/2014/main" id="{B9BA200D-A22B-4E2B-B5CE-79E1EED26ADD}"/>
              </a:ext>
            </a:extLst>
          </p:cNvPr>
          <p:cNvSpPr/>
          <p:nvPr/>
        </p:nvSpPr>
        <p:spPr>
          <a:xfrm>
            <a:off x="-5338" y="3006747"/>
            <a:ext cx="12166147" cy="2308324"/>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5.1.2 As Capacidades de Setor ATC Declaradas e Capacidades Aeroportuárias são determinadas por cada autoridade competente, levando-se em consideração, entre outros aspectos, a climatologia e o nível de atraso esperado. Assim, </a:t>
            </a:r>
            <a:r>
              <a:rPr lang="pt-BR" sz="2400" b="1" dirty="0"/>
              <a:t>cabe ao CGNA definir a Capacidade de Setor ATC</a:t>
            </a:r>
            <a:r>
              <a:rPr lang="pt-BR" sz="2400" dirty="0"/>
              <a:t>, enquanto é de responsabilidade da </a:t>
            </a:r>
            <a:r>
              <a:rPr lang="pt-BR" sz="2400" b="1" dirty="0"/>
              <a:t>ANAC definir a Capacidade Aeroportuária</a:t>
            </a:r>
            <a:r>
              <a:rPr lang="pt-BR" sz="2400" dirty="0"/>
              <a:t>, atentando-se </a:t>
            </a:r>
            <a:r>
              <a:rPr lang="pt-BR" sz="2400" u="sng" dirty="0"/>
              <a:t>para a Capacidade do Sistema de Pistas, calculada pelo CGNA, e para as Capacidades de Pátio e de Terminal, calculadas pela administração do aeroporto.</a:t>
            </a:r>
            <a:endParaRPr lang="pt-BR" sz="2100" b="1" u="sng" dirty="0"/>
          </a:p>
        </p:txBody>
      </p:sp>
      <p:sp>
        <p:nvSpPr>
          <p:cNvPr id="16" name="Retângulo 15">
            <a:extLst>
              <a:ext uri="{FF2B5EF4-FFF2-40B4-BE49-F238E27FC236}">
                <a16:creationId xmlns:a16="http://schemas.microsoft.com/office/drawing/2014/main" id="{0BD4EA7C-B0C4-4CAD-86C2-258F21F63E5A}"/>
              </a:ext>
            </a:extLst>
          </p:cNvPr>
          <p:cNvSpPr/>
          <p:nvPr/>
        </p:nvSpPr>
        <p:spPr>
          <a:xfrm>
            <a:off x="6627" y="5324524"/>
            <a:ext cx="12166148" cy="830997"/>
          </a:xfrm>
          <a:prstGeom prst="rect">
            <a:avLst/>
          </a:prstGeom>
          <a:solidFill>
            <a:srgbClr val="EAEFF7"/>
          </a:solidFill>
        </p:spPr>
        <p:txBody>
          <a:bodyPr wrap="square">
            <a:spAutoFit/>
          </a:bodyPr>
          <a:lstStyle/>
          <a:p>
            <a:pPr algn="just"/>
            <a:r>
              <a:rPr lang="pt-BR" sz="2400" dirty="0"/>
              <a:t>NOTA: A Capacidade de Setor ATC Declarada e a de Sistema de Pistas são estabelecidas pelo CGNA, segundo metodologias próprias, determinadas em documentação específica.</a:t>
            </a:r>
          </a:p>
        </p:txBody>
      </p:sp>
    </p:spTree>
    <p:extLst>
      <p:ext uri="{BB962C8B-B14F-4D97-AF65-F5344CB8AC3E}">
        <p14:creationId xmlns:p14="http://schemas.microsoft.com/office/powerpoint/2010/main" val="72192646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0" grpId="0" animBg="1"/>
      <p:bldP spid="16"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srgbClr val="4472C4">
                    <a:lumMod val="75000"/>
                  </a:srgbClr>
                </a:solidFill>
                <a:effectLst/>
                <a:uLnTx/>
                <a:uFillTx/>
                <a:latin typeface="Arial Black" panose="020B0A04020102020204" pitchFamily="34" charset="0"/>
                <a:ea typeface="+mn-ea"/>
                <a:cs typeface="+mn-cs"/>
              </a:rPr>
              <a:t>Prof. Ailton Pinheiro</a:t>
            </a:r>
          </a:p>
        </p:txBody>
      </p:sp>
      <p:sp>
        <p:nvSpPr>
          <p:cNvPr id="3" name="Título 2"/>
          <p:cNvSpPr>
            <a:spLocks noGrp="1"/>
          </p:cNvSpPr>
          <p:nvPr>
            <p:ph type="title"/>
          </p:nvPr>
        </p:nvSpPr>
        <p:spPr>
          <a:xfrm>
            <a:off x="6627" y="794231"/>
            <a:ext cx="12154182" cy="556268"/>
          </a:xfrm>
        </p:spPr>
        <p:txBody>
          <a:bodyPr>
            <a:noAutofit/>
          </a:bodyPr>
          <a:lstStyle/>
          <a:p>
            <a:pPr algn="ctr"/>
            <a:r>
              <a:rPr lang="pt-BR" sz="2400" dirty="0">
                <a:latin typeface="Arial Black" panose="020B0A04020102020204" pitchFamily="34" charset="0"/>
                <a:cs typeface="Arial" panose="020B0604020202020204" pitchFamily="34" charset="0"/>
              </a:rPr>
              <a:t>PROCEDIMENTOS DE SERVIÇO ATFM</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4" name="Retângulo 13">
            <a:extLst>
              <a:ext uri="{FF2B5EF4-FFF2-40B4-BE49-F238E27FC236}">
                <a16:creationId xmlns:a16="http://schemas.microsoft.com/office/drawing/2014/main" id="{92660363-54E7-48A3-BD2F-63619B853BCC}"/>
              </a:ext>
            </a:extLst>
          </p:cNvPr>
          <p:cNvSpPr/>
          <p:nvPr/>
        </p:nvSpPr>
        <p:spPr>
          <a:xfrm>
            <a:off x="0" y="1385358"/>
            <a:ext cx="12166147" cy="461665"/>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5.1 BALANCEAMENTO CAPACIDADE X DEMANDA (cont...)</a:t>
            </a:r>
            <a:endParaRPr lang="pt-BR" sz="2100" dirty="0"/>
          </a:p>
        </p:txBody>
      </p:sp>
      <p:sp>
        <p:nvSpPr>
          <p:cNvPr id="17" name="Retângulo 16">
            <a:extLst>
              <a:ext uri="{FF2B5EF4-FFF2-40B4-BE49-F238E27FC236}">
                <a16:creationId xmlns:a16="http://schemas.microsoft.com/office/drawing/2014/main" id="{297AB8CC-A1E2-49AF-AAFA-16AFCBDB79C0}"/>
              </a:ext>
            </a:extLst>
          </p:cNvPr>
          <p:cNvSpPr/>
          <p:nvPr/>
        </p:nvSpPr>
        <p:spPr>
          <a:xfrm>
            <a:off x="6627" y="1812689"/>
            <a:ext cx="12166148" cy="1200329"/>
          </a:xfrm>
          <a:prstGeom prst="rect">
            <a:avLst/>
          </a:prstGeom>
          <a:solidFill>
            <a:srgbClr val="EAEFF7"/>
          </a:solidFill>
        </p:spPr>
        <p:txBody>
          <a:bodyPr wrap="square">
            <a:spAutoFit/>
          </a:bodyPr>
          <a:lstStyle/>
          <a:p>
            <a:pPr algn="just"/>
            <a:r>
              <a:rPr lang="pt-BR" sz="2400" dirty="0"/>
              <a:t>5.1.3 No Brasil, a demanda de voos regulares e não regulares para transporte de passageiros e carga deve ser registrada previamente na ANAC pelo operador aéreo, respeitada sua capacidade técnico-operacional e a disponibilidade de infraestrutura aeroportuária. </a:t>
            </a:r>
          </a:p>
        </p:txBody>
      </p:sp>
      <p:sp>
        <p:nvSpPr>
          <p:cNvPr id="10" name="Retângulo 9">
            <a:extLst>
              <a:ext uri="{FF2B5EF4-FFF2-40B4-BE49-F238E27FC236}">
                <a16:creationId xmlns:a16="http://schemas.microsoft.com/office/drawing/2014/main" id="{B9BA200D-A22B-4E2B-B5CE-79E1EED26ADD}"/>
              </a:ext>
            </a:extLst>
          </p:cNvPr>
          <p:cNvSpPr/>
          <p:nvPr/>
        </p:nvSpPr>
        <p:spPr>
          <a:xfrm>
            <a:off x="-5338" y="3006747"/>
            <a:ext cx="12166147" cy="461665"/>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b="1" dirty="0"/>
              <a:t>5.2 SOLUÇÕES ATFM </a:t>
            </a:r>
            <a:endParaRPr lang="pt-BR" sz="2100" b="1" dirty="0"/>
          </a:p>
        </p:txBody>
      </p:sp>
      <p:sp>
        <p:nvSpPr>
          <p:cNvPr id="16" name="Retângulo 15">
            <a:extLst>
              <a:ext uri="{FF2B5EF4-FFF2-40B4-BE49-F238E27FC236}">
                <a16:creationId xmlns:a16="http://schemas.microsoft.com/office/drawing/2014/main" id="{0BD4EA7C-B0C4-4CAD-86C2-258F21F63E5A}"/>
              </a:ext>
            </a:extLst>
          </p:cNvPr>
          <p:cNvSpPr/>
          <p:nvPr/>
        </p:nvSpPr>
        <p:spPr>
          <a:xfrm>
            <a:off x="6627" y="3495724"/>
            <a:ext cx="12166148" cy="461665"/>
          </a:xfrm>
          <a:prstGeom prst="rect">
            <a:avLst/>
          </a:prstGeom>
          <a:solidFill>
            <a:srgbClr val="EAEFF7"/>
          </a:solidFill>
        </p:spPr>
        <p:txBody>
          <a:bodyPr wrap="square">
            <a:spAutoFit/>
          </a:bodyPr>
          <a:lstStyle/>
          <a:p>
            <a:pPr algn="just"/>
            <a:r>
              <a:rPr lang="pt-BR" sz="2400" b="1" dirty="0"/>
              <a:t>5.2.1 OTIMIZAÇÃO DA CAPACIDADE </a:t>
            </a:r>
          </a:p>
        </p:txBody>
      </p:sp>
      <p:sp>
        <p:nvSpPr>
          <p:cNvPr id="12" name="Retângulo 11">
            <a:extLst>
              <a:ext uri="{FF2B5EF4-FFF2-40B4-BE49-F238E27FC236}">
                <a16:creationId xmlns:a16="http://schemas.microsoft.com/office/drawing/2014/main" id="{DF2F760E-C023-4BA6-85F4-BC9A753BEB0E}"/>
              </a:ext>
            </a:extLst>
          </p:cNvPr>
          <p:cNvSpPr/>
          <p:nvPr/>
        </p:nvSpPr>
        <p:spPr>
          <a:xfrm>
            <a:off x="-5338" y="4000661"/>
            <a:ext cx="12166147" cy="2677656"/>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5.2.1.1 Gerenciar o fluxo de tráfego aéreo significa mais do que simplesmente aplicar medidas ATFM. O gerenciamento de fluxo envolve a implementação de uma solução ATFM que pode resultar em uma ação para otimizar a capacidade e/ou na aplicação de medidas ATFM. O serviço ATFM é, portanto, um processo analítico em que, quando confrontado com um desequilíbrio entre demanda e capacidade, considera-se, em primeiro lugar, otimizar a capacidade e, em seguida, selecionar e implementar medidas ATFM quando o desequilíbrio não puder ser resolvido de outra forma.</a:t>
            </a:r>
            <a:endParaRPr lang="pt-BR" sz="2100" b="1" dirty="0"/>
          </a:p>
        </p:txBody>
      </p:sp>
    </p:spTree>
    <p:extLst>
      <p:ext uri="{BB962C8B-B14F-4D97-AF65-F5344CB8AC3E}">
        <p14:creationId xmlns:p14="http://schemas.microsoft.com/office/powerpoint/2010/main" val="32631366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6"/>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0" grpId="0" animBg="1"/>
      <p:bldP spid="16" grpId="0" animBg="1"/>
      <p:bldP spid="12"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srgbClr val="4472C4">
                    <a:lumMod val="75000"/>
                  </a:srgbClr>
                </a:solidFill>
                <a:effectLst/>
                <a:uLnTx/>
                <a:uFillTx/>
                <a:latin typeface="Arial Black" panose="020B0A04020102020204" pitchFamily="34" charset="0"/>
                <a:ea typeface="+mn-ea"/>
                <a:cs typeface="+mn-cs"/>
              </a:rPr>
              <a:t>Prof. Ailton Pinheiro</a:t>
            </a:r>
          </a:p>
        </p:txBody>
      </p:sp>
      <p:sp>
        <p:nvSpPr>
          <p:cNvPr id="3" name="Título 2"/>
          <p:cNvSpPr>
            <a:spLocks noGrp="1"/>
          </p:cNvSpPr>
          <p:nvPr>
            <p:ph type="title"/>
          </p:nvPr>
        </p:nvSpPr>
        <p:spPr>
          <a:xfrm>
            <a:off x="6627" y="794231"/>
            <a:ext cx="12154182" cy="556268"/>
          </a:xfrm>
        </p:spPr>
        <p:txBody>
          <a:bodyPr>
            <a:noAutofit/>
          </a:bodyPr>
          <a:lstStyle/>
          <a:p>
            <a:pPr algn="ctr"/>
            <a:r>
              <a:rPr lang="pt-BR" sz="2400" dirty="0">
                <a:latin typeface="Arial Black" panose="020B0A04020102020204" pitchFamily="34" charset="0"/>
                <a:cs typeface="Arial" panose="020B0604020202020204" pitchFamily="34" charset="0"/>
              </a:rPr>
              <a:t>PROCEDIMENTOS DE SERVIÇO ATFM</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4" name="Retângulo 13">
            <a:extLst>
              <a:ext uri="{FF2B5EF4-FFF2-40B4-BE49-F238E27FC236}">
                <a16:creationId xmlns:a16="http://schemas.microsoft.com/office/drawing/2014/main" id="{92660363-54E7-48A3-BD2F-63619B853BCC}"/>
              </a:ext>
            </a:extLst>
          </p:cNvPr>
          <p:cNvSpPr/>
          <p:nvPr/>
        </p:nvSpPr>
        <p:spPr>
          <a:xfrm>
            <a:off x="0" y="1385358"/>
            <a:ext cx="12166147" cy="461665"/>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5.2 SOLUÇÕES ATFM (cont...)</a:t>
            </a:r>
            <a:endParaRPr lang="pt-BR" sz="2100" dirty="0"/>
          </a:p>
        </p:txBody>
      </p:sp>
      <p:sp>
        <p:nvSpPr>
          <p:cNvPr id="17" name="Retângulo 16">
            <a:extLst>
              <a:ext uri="{FF2B5EF4-FFF2-40B4-BE49-F238E27FC236}">
                <a16:creationId xmlns:a16="http://schemas.microsoft.com/office/drawing/2014/main" id="{297AB8CC-A1E2-49AF-AAFA-16AFCBDB79C0}"/>
              </a:ext>
            </a:extLst>
          </p:cNvPr>
          <p:cNvSpPr/>
          <p:nvPr/>
        </p:nvSpPr>
        <p:spPr>
          <a:xfrm>
            <a:off x="6627" y="1812689"/>
            <a:ext cx="12166148" cy="461665"/>
          </a:xfrm>
          <a:prstGeom prst="rect">
            <a:avLst/>
          </a:prstGeom>
          <a:solidFill>
            <a:srgbClr val="EAEFF7"/>
          </a:solidFill>
        </p:spPr>
        <p:txBody>
          <a:bodyPr wrap="square">
            <a:spAutoFit/>
          </a:bodyPr>
          <a:lstStyle/>
          <a:p>
            <a:pPr algn="just"/>
            <a:r>
              <a:rPr lang="pt-BR" sz="2400" dirty="0"/>
              <a:t>5.2.1 OTIMIZAÇÃO DA CAPACIDADE (cont...)</a:t>
            </a:r>
          </a:p>
        </p:txBody>
      </p:sp>
      <p:sp>
        <p:nvSpPr>
          <p:cNvPr id="10" name="Retângulo 9">
            <a:extLst>
              <a:ext uri="{FF2B5EF4-FFF2-40B4-BE49-F238E27FC236}">
                <a16:creationId xmlns:a16="http://schemas.microsoft.com/office/drawing/2014/main" id="{B9BA200D-A22B-4E2B-B5CE-79E1EED26ADD}"/>
              </a:ext>
            </a:extLst>
          </p:cNvPr>
          <p:cNvSpPr/>
          <p:nvPr/>
        </p:nvSpPr>
        <p:spPr>
          <a:xfrm>
            <a:off x="-5338" y="2251373"/>
            <a:ext cx="12166147" cy="1938992"/>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5.2.1.2 Prestadores de serviços de navegação aérea e usuários do espaço aéreo devem, durante a fase estratégica ATFM, colaborar entre si na identificação e no processo de seleção dos tipos mais apropriados e aceitáveis de solução ATFM aplicáveis a uma determinada área. Isso permite que todas as partes interessadas compreendam, desde o início, os parâmetros de aplicação, os processos e os procedimentos.</a:t>
            </a:r>
            <a:endParaRPr lang="pt-BR" sz="2100" b="1" dirty="0"/>
          </a:p>
        </p:txBody>
      </p:sp>
      <p:sp>
        <p:nvSpPr>
          <p:cNvPr id="16" name="Retângulo 15">
            <a:extLst>
              <a:ext uri="{FF2B5EF4-FFF2-40B4-BE49-F238E27FC236}">
                <a16:creationId xmlns:a16="http://schemas.microsoft.com/office/drawing/2014/main" id="{0BD4EA7C-B0C4-4CAD-86C2-258F21F63E5A}"/>
              </a:ext>
            </a:extLst>
          </p:cNvPr>
          <p:cNvSpPr/>
          <p:nvPr/>
        </p:nvSpPr>
        <p:spPr>
          <a:xfrm>
            <a:off x="6627" y="4211343"/>
            <a:ext cx="12166148" cy="2308324"/>
          </a:xfrm>
          <a:prstGeom prst="rect">
            <a:avLst/>
          </a:prstGeom>
          <a:solidFill>
            <a:srgbClr val="EAEFF7"/>
          </a:solidFill>
        </p:spPr>
        <p:txBody>
          <a:bodyPr wrap="square">
            <a:spAutoFit/>
          </a:bodyPr>
          <a:lstStyle/>
          <a:p>
            <a:pPr algn="just"/>
            <a:r>
              <a:rPr lang="pt-BR" sz="2400" dirty="0"/>
              <a:t>5.2.1.3 O ATFM é baseado em análises contínuas e antecipadas de todas as soluções ATFM possíveis por meio de um processo iterativo que abrange desde o planejamento estratégico até a análise pós-operações. Qualquer novo elemento de informação pode, portanto, ser imediatamente integrado ao processo, levando-se em conta que antecipar a análise dos eventos minimiza seu impacto no sistema ATM, oferecendo a oportunidade de otimizar a capacidade disponível.</a:t>
            </a:r>
            <a:endParaRPr lang="pt-BR" sz="2400" b="1" dirty="0"/>
          </a:p>
        </p:txBody>
      </p:sp>
    </p:spTree>
    <p:extLst>
      <p:ext uri="{BB962C8B-B14F-4D97-AF65-F5344CB8AC3E}">
        <p14:creationId xmlns:p14="http://schemas.microsoft.com/office/powerpoint/2010/main" val="104595065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6"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srgbClr val="4472C4">
                    <a:lumMod val="75000"/>
                  </a:srgbClr>
                </a:solidFill>
                <a:effectLst/>
                <a:uLnTx/>
                <a:uFillTx/>
                <a:latin typeface="Arial Black" panose="020B0A04020102020204" pitchFamily="34" charset="0"/>
                <a:ea typeface="+mn-ea"/>
                <a:cs typeface="+mn-cs"/>
              </a:rPr>
              <a:t>Prof. Ailton Pinheiro</a:t>
            </a:r>
          </a:p>
        </p:txBody>
      </p:sp>
      <p:sp>
        <p:nvSpPr>
          <p:cNvPr id="3" name="Título 2"/>
          <p:cNvSpPr>
            <a:spLocks noGrp="1"/>
          </p:cNvSpPr>
          <p:nvPr>
            <p:ph type="title"/>
          </p:nvPr>
        </p:nvSpPr>
        <p:spPr>
          <a:xfrm>
            <a:off x="6627" y="794231"/>
            <a:ext cx="12154182" cy="556268"/>
          </a:xfrm>
        </p:spPr>
        <p:txBody>
          <a:bodyPr>
            <a:noAutofit/>
          </a:bodyPr>
          <a:lstStyle/>
          <a:p>
            <a:pPr algn="ctr"/>
            <a:r>
              <a:rPr lang="pt-BR" sz="2400" dirty="0">
                <a:latin typeface="Arial Black" panose="020B0A04020102020204" pitchFamily="34" charset="0"/>
                <a:cs typeface="Arial" panose="020B0604020202020204" pitchFamily="34" charset="0"/>
              </a:rPr>
              <a:t>PROCEDIMENTOS DE SERVIÇO ATFM</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4" name="Retângulo 13">
            <a:extLst>
              <a:ext uri="{FF2B5EF4-FFF2-40B4-BE49-F238E27FC236}">
                <a16:creationId xmlns:a16="http://schemas.microsoft.com/office/drawing/2014/main" id="{92660363-54E7-48A3-BD2F-63619B853BCC}"/>
              </a:ext>
            </a:extLst>
          </p:cNvPr>
          <p:cNvSpPr/>
          <p:nvPr/>
        </p:nvSpPr>
        <p:spPr>
          <a:xfrm>
            <a:off x="0" y="1385358"/>
            <a:ext cx="12166147" cy="461665"/>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5.2 SOLUÇÕES ATFM (cont...)</a:t>
            </a:r>
            <a:endParaRPr lang="pt-BR" sz="2100" dirty="0"/>
          </a:p>
        </p:txBody>
      </p:sp>
      <p:sp>
        <p:nvSpPr>
          <p:cNvPr id="17" name="Retângulo 16">
            <a:extLst>
              <a:ext uri="{FF2B5EF4-FFF2-40B4-BE49-F238E27FC236}">
                <a16:creationId xmlns:a16="http://schemas.microsoft.com/office/drawing/2014/main" id="{297AB8CC-A1E2-49AF-AAFA-16AFCBDB79C0}"/>
              </a:ext>
            </a:extLst>
          </p:cNvPr>
          <p:cNvSpPr/>
          <p:nvPr/>
        </p:nvSpPr>
        <p:spPr>
          <a:xfrm>
            <a:off x="6627" y="1812689"/>
            <a:ext cx="12166148" cy="461665"/>
          </a:xfrm>
          <a:prstGeom prst="rect">
            <a:avLst/>
          </a:prstGeom>
          <a:solidFill>
            <a:srgbClr val="EAEFF7"/>
          </a:solidFill>
        </p:spPr>
        <p:txBody>
          <a:bodyPr wrap="square">
            <a:spAutoFit/>
          </a:bodyPr>
          <a:lstStyle/>
          <a:p>
            <a:pPr algn="just"/>
            <a:r>
              <a:rPr lang="pt-BR" sz="2400" dirty="0"/>
              <a:t>5.2.1 OTIMIZAÇÃO DA CAPACIDADE (cont...)</a:t>
            </a:r>
          </a:p>
        </p:txBody>
      </p:sp>
      <p:sp>
        <p:nvSpPr>
          <p:cNvPr id="10" name="Retângulo 9">
            <a:extLst>
              <a:ext uri="{FF2B5EF4-FFF2-40B4-BE49-F238E27FC236}">
                <a16:creationId xmlns:a16="http://schemas.microsoft.com/office/drawing/2014/main" id="{B9BA200D-A22B-4E2B-B5CE-79E1EED26ADD}"/>
              </a:ext>
            </a:extLst>
          </p:cNvPr>
          <p:cNvSpPr/>
          <p:nvPr/>
        </p:nvSpPr>
        <p:spPr>
          <a:xfrm>
            <a:off x="-5338" y="2251373"/>
            <a:ext cx="12166147" cy="1200329"/>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5.2.1.4 A otimização da capacidade é a parte de uma solução ATFM que identifica capacidade adicional para evitar um desequilíbrio entre demanda e capacidade. As seguintes otimizações de capacidade são comumente usadas no ATFM: </a:t>
            </a:r>
            <a:endParaRPr lang="pt-BR" sz="2100" b="1" dirty="0"/>
          </a:p>
        </p:txBody>
      </p:sp>
      <p:sp>
        <p:nvSpPr>
          <p:cNvPr id="16" name="Retângulo 15">
            <a:extLst>
              <a:ext uri="{FF2B5EF4-FFF2-40B4-BE49-F238E27FC236}">
                <a16:creationId xmlns:a16="http://schemas.microsoft.com/office/drawing/2014/main" id="{0BD4EA7C-B0C4-4CAD-86C2-258F21F63E5A}"/>
              </a:ext>
            </a:extLst>
          </p:cNvPr>
          <p:cNvSpPr/>
          <p:nvPr/>
        </p:nvSpPr>
        <p:spPr>
          <a:xfrm>
            <a:off x="6627" y="3429464"/>
            <a:ext cx="12166148" cy="461665"/>
          </a:xfrm>
          <a:prstGeom prst="rect">
            <a:avLst/>
          </a:prstGeom>
          <a:solidFill>
            <a:srgbClr val="EAEFF7"/>
          </a:solidFill>
        </p:spPr>
        <p:txBody>
          <a:bodyPr wrap="square">
            <a:spAutoFit/>
          </a:bodyPr>
          <a:lstStyle/>
          <a:p>
            <a:pPr algn="just"/>
            <a:r>
              <a:rPr lang="pt-BR" sz="2400" dirty="0"/>
              <a:t>a) setorização e configuração associada; </a:t>
            </a:r>
            <a:endParaRPr lang="pt-BR" sz="2400" b="1" dirty="0"/>
          </a:p>
        </p:txBody>
      </p:sp>
      <p:sp>
        <p:nvSpPr>
          <p:cNvPr id="12" name="Retângulo 11">
            <a:extLst>
              <a:ext uri="{FF2B5EF4-FFF2-40B4-BE49-F238E27FC236}">
                <a16:creationId xmlns:a16="http://schemas.microsoft.com/office/drawing/2014/main" id="{54B5A2CA-9FA0-4918-97A5-22AADBE6880A}"/>
              </a:ext>
            </a:extLst>
          </p:cNvPr>
          <p:cNvSpPr/>
          <p:nvPr/>
        </p:nvSpPr>
        <p:spPr>
          <a:xfrm>
            <a:off x="-5338" y="3894641"/>
            <a:ext cx="12166147" cy="461665"/>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b) uso flexível do espaço aéreo; e </a:t>
            </a:r>
            <a:endParaRPr lang="pt-BR" sz="2100" b="1" dirty="0"/>
          </a:p>
        </p:txBody>
      </p:sp>
      <p:sp>
        <p:nvSpPr>
          <p:cNvPr id="13" name="Retângulo 12">
            <a:extLst>
              <a:ext uri="{FF2B5EF4-FFF2-40B4-BE49-F238E27FC236}">
                <a16:creationId xmlns:a16="http://schemas.microsoft.com/office/drawing/2014/main" id="{5C695E8C-C7BF-468F-83E1-46E22697E522}"/>
              </a:ext>
            </a:extLst>
          </p:cNvPr>
          <p:cNvSpPr/>
          <p:nvPr/>
        </p:nvSpPr>
        <p:spPr>
          <a:xfrm>
            <a:off x="6627" y="4370366"/>
            <a:ext cx="12166148" cy="461665"/>
          </a:xfrm>
          <a:prstGeom prst="rect">
            <a:avLst/>
          </a:prstGeom>
          <a:solidFill>
            <a:srgbClr val="EAEFF7"/>
          </a:solidFill>
        </p:spPr>
        <p:txBody>
          <a:bodyPr wrap="square">
            <a:spAutoFit/>
          </a:bodyPr>
          <a:lstStyle/>
          <a:p>
            <a:pPr algn="just"/>
            <a:r>
              <a:rPr lang="pt-BR" sz="2400" dirty="0"/>
              <a:t>c) balanceamento da capacidade de chegada e partida. </a:t>
            </a:r>
            <a:endParaRPr lang="pt-BR" sz="2400" b="1" dirty="0"/>
          </a:p>
        </p:txBody>
      </p:sp>
      <p:sp>
        <p:nvSpPr>
          <p:cNvPr id="15" name="Retângulo 14">
            <a:extLst>
              <a:ext uri="{FF2B5EF4-FFF2-40B4-BE49-F238E27FC236}">
                <a16:creationId xmlns:a16="http://schemas.microsoft.com/office/drawing/2014/main" id="{20D1EC19-BD96-4BAF-9D10-85F5F3AF7098}"/>
              </a:ext>
            </a:extLst>
          </p:cNvPr>
          <p:cNvSpPr/>
          <p:nvPr/>
        </p:nvSpPr>
        <p:spPr>
          <a:xfrm>
            <a:off x="-5338" y="4835547"/>
            <a:ext cx="12166147" cy="1569660"/>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5.2.1.5 Tendo em vista que o grau de complexidade das posições de controle apresenta variação ao longo do tempo em função da configuração do fluxo, ações operacionais que permitam o gerenciamento dinâmico da capacidade devem ser empregadas, de forma a atender a um aumento momentâneo da demanda. </a:t>
            </a:r>
            <a:endParaRPr lang="pt-BR" sz="2100" b="1" dirty="0"/>
          </a:p>
        </p:txBody>
      </p:sp>
    </p:spTree>
    <p:extLst>
      <p:ext uri="{BB962C8B-B14F-4D97-AF65-F5344CB8AC3E}">
        <p14:creationId xmlns:p14="http://schemas.microsoft.com/office/powerpoint/2010/main" val="299090837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6" grpId="0" animBg="1"/>
      <p:bldP spid="12" grpId="0" animBg="1"/>
      <p:bldP spid="13" grpId="0" animBg="1"/>
      <p:bldP spid="15"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srgbClr val="4472C4">
                    <a:lumMod val="75000"/>
                  </a:srgbClr>
                </a:solidFill>
                <a:effectLst/>
                <a:uLnTx/>
                <a:uFillTx/>
                <a:latin typeface="Arial Black" panose="020B0A04020102020204" pitchFamily="34" charset="0"/>
                <a:ea typeface="+mn-ea"/>
                <a:cs typeface="+mn-cs"/>
              </a:rPr>
              <a:t>Prof. Ailton Pinheiro</a:t>
            </a:r>
          </a:p>
        </p:txBody>
      </p:sp>
      <p:sp>
        <p:nvSpPr>
          <p:cNvPr id="3" name="Título 2"/>
          <p:cNvSpPr>
            <a:spLocks noGrp="1"/>
          </p:cNvSpPr>
          <p:nvPr>
            <p:ph type="title"/>
          </p:nvPr>
        </p:nvSpPr>
        <p:spPr>
          <a:xfrm>
            <a:off x="6627" y="794231"/>
            <a:ext cx="12154182" cy="556268"/>
          </a:xfrm>
        </p:spPr>
        <p:txBody>
          <a:bodyPr>
            <a:noAutofit/>
          </a:bodyPr>
          <a:lstStyle/>
          <a:p>
            <a:pPr algn="ctr"/>
            <a:r>
              <a:rPr lang="pt-BR" sz="2400" dirty="0">
                <a:latin typeface="Arial Black" panose="020B0A04020102020204" pitchFamily="34" charset="0"/>
                <a:cs typeface="Arial" panose="020B0604020202020204" pitchFamily="34" charset="0"/>
              </a:rPr>
              <a:t>PROCEDIMENTOS DE SERVIÇO ATFM</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4" name="Retângulo 13">
            <a:extLst>
              <a:ext uri="{FF2B5EF4-FFF2-40B4-BE49-F238E27FC236}">
                <a16:creationId xmlns:a16="http://schemas.microsoft.com/office/drawing/2014/main" id="{92660363-54E7-48A3-BD2F-63619B853BCC}"/>
              </a:ext>
            </a:extLst>
          </p:cNvPr>
          <p:cNvSpPr/>
          <p:nvPr/>
        </p:nvSpPr>
        <p:spPr>
          <a:xfrm>
            <a:off x="0" y="1385358"/>
            <a:ext cx="12166147" cy="461665"/>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5.2 SOLUÇÕES ATFM (cont...)</a:t>
            </a:r>
            <a:endParaRPr lang="pt-BR" sz="2100" dirty="0"/>
          </a:p>
        </p:txBody>
      </p:sp>
      <p:sp>
        <p:nvSpPr>
          <p:cNvPr id="17" name="Retângulo 16">
            <a:extLst>
              <a:ext uri="{FF2B5EF4-FFF2-40B4-BE49-F238E27FC236}">
                <a16:creationId xmlns:a16="http://schemas.microsoft.com/office/drawing/2014/main" id="{297AB8CC-A1E2-49AF-AAFA-16AFCBDB79C0}"/>
              </a:ext>
            </a:extLst>
          </p:cNvPr>
          <p:cNvSpPr/>
          <p:nvPr/>
        </p:nvSpPr>
        <p:spPr>
          <a:xfrm>
            <a:off x="6627" y="1812689"/>
            <a:ext cx="12166148" cy="461665"/>
          </a:xfrm>
          <a:prstGeom prst="rect">
            <a:avLst/>
          </a:prstGeom>
          <a:solidFill>
            <a:srgbClr val="EAEFF7"/>
          </a:solidFill>
        </p:spPr>
        <p:txBody>
          <a:bodyPr wrap="square">
            <a:spAutoFit/>
          </a:bodyPr>
          <a:lstStyle/>
          <a:p>
            <a:pPr algn="just"/>
            <a:r>
              <a:rPr lang="pt-BR" sz="2400" dirty="0"/>
              <a:t>5.2.1 OTIMIZAÇÃO DA CAPACIDADE (cont...)</a:t>
            </a:r>
          </a:p>
        </p:txBody>
      </p:sp>
      <p:sp>
        <p:nvSpPr>
          <p:cNvPr id="10" name="Retângulo 9">
            <a:extLst>
              <a:ext uri="{FF2B5EF4-FFF2-40B4-BE49-F238E27FC236}">
                <a16:creationId xmlns:a16="http://schemas.microsoft.com/office/drawing/2014/main" id="{B9BA200D-A22B-4E2B-B5CE-79E1EED26ADD}"/>
              </a:ext>
            </a:extLst>
          </p:cNvPr>
          <p:cNvSpPr/>
          <p:nvPr/>
        </p:nvSpPr>
        <p:spPr>
          <a:xfrm>
            <a:off x="-5338" y="2251373"/>
            <a:ext cx="12166147" cy="1569660"/>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5.2.1.6 Essas ações, geralmente aplicadas na execução tática, incluem: as coordenações necessárias com os usuários de Espaços Aéreos Condicionados, visando ao seu uso total ou parcial, e com os órgãos ATC, para os agrupamentos de setores ATC; e as avaliações da complexidade do tráfego momentâneo, em face das capacidades declaradas.</a:t>
            </a:r>
            <a:endParaRPr lang="pt-BR" sz="2100" b="1" dirty="0"/>
          </a:p>
        </p:txBody>
      </p:sp>
      <p:sp>
        <p:nvSpPr>
          <p:cNvPr id="13" name="Retângulo 12">
            <a:extLst>
              <a:ext uri="{FF2B5EF4-FFF2-40B4-BE49-F238E27FC236}">
                <a16:creationId xmlns:a16="http://schemas.microsoft.com/office/drawing/2014/main" id="{5C695E8C-C7BF-468F-83E1-46E22697E522}"/>
              </a:ext>
            </a:extLst>
          </p:cNvPr>
          <p:cNvSpPr/>
          <p:nvPr/>
        </p:nvSpPr>
        <p:spPr>
          <a:xfrm>
            <a:off x="6627" y="3840280"/>
            <a:ext cx="12166148" cy="1938992"/>
          </a:xfrm>
          <a:prstGeom prst="rect">
            <a:avLst/>
          </a:prstGeom>
          <a:solidFill>
            <a:srgbClr val="EAEFF7"/>
          </a:solidFill>
        </p:spPr>
        <p:txBody>
          <a:bodyPr wrap="square">
            <a:spAutoFit/>
          </a:bodyPr>
          <a:lstStyle/>
          <a:p>
            <a:pPr algn="just"/>
            <a:r>
              <a:rPr lang="pt-BR" sz="2400" dirty="0"/>
              <a:t>5.2.1.7 Uma organização eficiente dos recursos (gestão da configuração de setores ATC, procedimentos alternativos de voo, balanceamento das chegadas e saídas etc.) deve ser o foco das análises realizadas nas fases estratégica e </a:t>
            </a:r>
            <a:r>
              <a:rPr lang="pt-BR" sz="2400" dirty="0" err="1"/>
              <a:t>pré</a:t>
            </a:r>
            <a:r>
              <a:rPr lang="pt-BR" sz="2400" dirty="0"/>
              <a:t>-tática. Somente após a análise dessas soluções visando à otimização da capacidade é que será estudada a necessidade de aplicação de medidas ATFM.</a:t>
            </a:r>
            <a:endParaRPr lang="pt-BR" sz="2400" b="1" dirty="0"/>
          </a:p>
        </p:txBody>
      </p:sp>
    </p:spTree>
    <p:extLst>
      <p:ext uri="{BB962C8B-B14F-4D97-AF65-F5344CB8AC3E}">
        <p14:creationId xmlns:p14="http://schemas.microsoft.com/office/powerpoint/2010/main" val="304642079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3"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srgbClr val="4472C4">
                    <a:lumMod val="75000"/>
                  </a:srgbClr>
                </a:solidFill>
                <a:effectLst/>
                <a:uLnTx/>
                <a:uFillTx/>
                <a:latin typeface="Arial Black" panose="020B0A04020102020204" pitchFamily="34" charset="0"/>
                <a:ea typeface="+mn-ea"/>
                <a:cs typeface="+mn-cs"/>
              </a:rPr>
              <a:t>Prof. Ailton Pinheiro</a:t>
            </a:r>
          </a:p>
        </p:txBody>
      </p:sp>
      <p:sp>
        <p:nvSpPr>
          <p:cNvPr id="3" name="Título 2"/>
          <p:cNvSpPr>
            <a:spLocks noGrp="1"/>
          </p:cNvSpPr>
          <p:nvPr>
            <p:ph type="title"/>
          </p:nvPr>
        </p:nvSpPr>
        <p:spPr>
          <a:xfrm>
            <a:off x="6627" y="794231"/>
            <a:ext cx="12154182" cy="556268"/>
          </a:xfrm>
        </p:spPr>
        <p:txBody>
          <a:bodyPr>
            <a:noAutofit/>
          </a:bodyPr>
          <a:lstStyle/>
          <a:p>
            <a:pPr algn="ctr"/>
            <a:r>
              <a:rPr lang="pt-BR" sz="2400" dirty="0">
                <a:latin typeface="Arial Black" panose="020B0A04020102020204" pitchFamily="34" charset="0"/>
                <a:cs typeface="Arial" panose="020B0604020202020204" pitchFamily="34" charset="0"/>
              </a:rPr>
              <a:t>PROCEDIMENTOS DE SERVIÇO ATFM</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4" name="Retângulo 13">
            <a:extLst>
              <a:ext uri="{FF2B5EF4-FFF2-40B4-BE49-F238E27FC236}">
                <a16:creationId xmlns:a16="http://schemas.microsoft.com/office/drawing/2014/main" id="{92660363-54E7-48A3-BD2F-63619B853BCC}"/>
              </a:ext>
            </a:extLst>
          </p:cNvPr>
          <p:cNvSpPr/>
          <p:nvPr/>
        </p:nvSpPr>
        <p:spPr>
          <a:xfrm>
            <a:off x="0" y="1385358"/>
            <a:ext cx="12166147" cy="461665"/>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5.2 SOLUÇÕES ATFM (cont...)</a:t>
            </a:r>
            <a:endParaRPr lang="pt-BR" sz="2100" dirty="0"/>
          </a:p>
        </p:txBody>
      </p:sp>
      <p:sp>
        <p:nvSpPr>
          <p:cNvPr id="17" name="Retângulo 16">
            <a:extLst>
              <a:ext uri="{FF2B5EF4-FFF2-40B4-BE49-F238E27FC236}">
                <a16:creationId xmlns:a16="http://schemas.microsoft.com/office/drawing/2014/main" id="{297AB8CC-A1E2-49AF-AAFA-16AFCBDB79C0}"/>
              </a:ext>
            </a:extLst>
          </p:cNvPr>
          <p:cNvSpPr/>
          <p:nvPr/>
        </p:nvSpPr>
        <p:spPr>
          <a:xfrm>
            <a:off x="6627" y="1812689"/>
            <a:ext cx="12166148" cy="461665"/>
          </a:xfrm>
          <a:prstGeom prst="rect">
            <a:avLst/>
          </a:prstGeom>
          <a:solidFill>
            <a:srgbClr val="EAEFF7"/>
          </a:solidFill>
        </p:spPr>
        <p:txBody>
          <a:bodyPr wrap="square">
            <a:spAutoFit/>
          </a:bodyPr>
          <a:lstStyle/>
          <a:p>
            <a:pPr algn="just"/>
            <a:r>
              <a:rPr lang="pt-BR" sz="2400" dirty="0"/>
              <a:t>5.2.1 OTIMIZAÇÃO DA CAPACIDADE (cont...)</a:t>
            </a:r>
          </a:p>
        </p:txBody>
      </p:sp>
      <p:sp>
        <p:nvSpPr>
          <p:cNvPr id="10" name="Retângulo 9">
            <a:extLst>
              <a:ext uri="{FF2B5EF4-FFF2-40B4-BE49-F238E27FC236}">
                <a16:creationId xmlns:a16="http://schemas.microsoft.com/office/drawing/2014/main" id="{B9BA200D-A22B-4E2B-B5CE-79E1EED26ADD}"/>
              </a:ext>
            </a:extLst>
          </p:cNvPr>
          <p:cNvSpPr/>
          <p:nvPr/>
        </p:nvSpPr>
        <p:spPr>
          <a:xfrm>
            <a:off x="-5338" y="2251373"/>
            <a:ext cx="12166147" cy="1569660"/>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5.2.1.8 A capacidade pode ser otimizada pela setorização associada ao espaço aéreo específico. Quando ocorre um déficit de capacidade específico, uma nova configuração do espaço aéreo (por exemplo, número de setores, configuração do setor, setorização dinâmica) pode aumentar a capacidade geral por meio de uma distribuição mais apropriada da carga de trabalho.</a:t>
            </a:r>
            <a:endParaRPr lang="pt-BR" sz="2100" b="1" dirty="0"/>
          </a:p>
        </p:txBody>
      </p:sp>
      <p:sp>
        <p:nvSpPr>
          <p:cNvPr id="13" name="Retângulo 12">
            <a:extLst>
              <a:ext uri="{FF2B5EF4-FFF2-40B4-BE49-F238E27FC236}">
                <a16:creationId xmlns:a16="http://schemas.microsoft.com/office/drawing/2014/main" id="{5C695E8C-C7BF-468F-83E1-46E22697E522}"/>
              </a:ext>
            </a:extLst>
          </p:cNvPr>
          <p:cNvSpPr/>
          <p:nvPr/>
        </p:nvSpPr>
        <p:spPr>
          <a:xfrm>
            <a:off x="6627" y="3813776"/>
            <a:ext cx="12166148" cy="1200329"/>
          </a:xfrm>
          <a:prstGeom prst="rect">
            <a:avLst/>
          </a:prstGeom>
          <a:solidFill>
            <a:srgbClr val="EAEFF7"/>
          </a:solidFill>
        </p:spPr>
        <p:txBody>
          <a:bodyPr wrap="square">
            <a:spAutoFit/>
          </a:bodyPr>
          <a:lstStyle/>
          <a:p>
            <a:pPr algn="just"/>
            <a:r>
              <a:rPr lang="pt-BR" sz="2400" dirty="0"/>
              <a:t>5.2.1.9 Quando ocorre um déficit de capacidade do espaço aéreo e o acesso a áreas restritas ou reservadas pode melhorar essa capacidade, o ATFM deve identificar se uma coordenação anterior é aplicável para resolver o desequilíbrio entre a demanda e a capacidade.</a:t>
            </a:r>
            <a:endParaRPr lang="pt-BR" sz="2400" b="1" dirty="0"/>
          </a:p>
        </p:txBody>
      </p:sp>
      <p:sp>
        <p:nvSpPr>
          <p:cNvPr id="15" name="Retângulo 14">
            <a:extLst>
              <a:ext uri="{FF2B5EF4-FFF2-40B4-BE49-F238E27FC236}">
                <a16:creationId xmlns:a16="http://schemas.microsoft.com/office/drawing/2014/main" id="{535ABB35-00DA-4B56-80A0-D2283E17E204}"/>
              </a:ext>
            </a:extLst>
          </p:cNvPr>
          <p:cNvSpPr/>
          <p:nvPr/>
        </p:nvSpPr>
        <p:spPr>
          <a:xfrm>
            <a:off x="-5338" y="4981327"/>
            <a:ext cx="12166147" cy="1938992"/>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5.2.1.10 Em curtos períodos de operação, a configuração de um aeródromo (por exemplo, uso da pista por operações incluindo operações de modo misto) pode afetar a capacidade disponível. Quando um desbalanceamento de demanda e capacidade é identificado, o ATFM deve identificar se uma mudança de configuração operacional do aeródromo pode fornecer capacidade adicional para mitigar esse desbalanceamento. </a:t>
            </a:r>
            <a:endParaRPr lang="pt-BR" sz="2100" b="1" dirty="0"/>
          </a:p>
        </p:txBody>
      </p:sp>
    </p:spTree>
    <p:extLst>
      <p:ext uri="{BB962C8B-B14F-4D97-AF65-F5344CB8AC3E}">
        <p14:creationId xmlns:p14="http://schemas.microsoft.com/office/powerpoint/2010/main" val="362132116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3" grpId="0" animBg="1"/>
      <p:bldP spid="15" grpId="0" animBg="1"/>
    </p:bldLst>
  </p:timing>
</p:sld>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69904</TotalTime>
  <Words>4911</Words>
  <Application>Microsoft Office PowerPoint</Application>
  <PresentationFormat>Widescreen</PresentationFormat>
  <Paragraphs>261</Paragraphs>
  <Slides>38</Slides>
  <Notes>0</Notes>
  <HiddenSlides>0</HiddenSlides>
  <MMClips>0</MMClips>
  <ScaleCrop>false</ScaleCrop>
  <HeadingPairs>
    <vt:vector size="6" baseType="variant">
      <vt:variant>
        <vt:lpstr>Fontes usadas</vt:lpstr>
      </vt:variant>
      <vt:variant>
        <vt:i4>4</vt:i4>
      </vt:variant>
      <vt:variant>
        <vt:lpstr>Tema</vt:lpstr>
      </vt:variant>
      <vt:variant>
        <vt:i4>1</vt:i4>
      </vt:variant>
      <vt:variant>
        <vt:lpstr>Títulos de slides</vt:lpstr>
      </vt:variant>
      <vt:variant>
        <vt:i4>38</vt:i4>
      </vt:variant>
    </vt:vector>
  </HeadingPairs>
  <TitlesOfParts>
    <vt:vector size="43" baseType="lpstr">
      <vt:lpstr>Arial</vt:lpstr>
      <vt:lpstr>Arial Black</vt:lpstr>
      <vt:lpstr>Calibri</vt:lpstr>
      <vt:lpstr>Calibri Light</vt:lpstr>
      <vt:lpstr>Tema do Office</vt:lpstr>
      <vt:lpstr>BCT</vt:lpstr>
      <vt:lpstr>RESPONSABILIDADES E ATRIBUIÇÕES RELATIVAS AO SERVIÇO ATFM</vt:lpstr>
      <vt:lpstr>RESPONSABILIDADES E ATRIBUIÇÕES RELATIVAS AO SERVIÇO ATFM</vt:lpstr>
      <vt:lpstr>RESPONSABILIDADES E ATRIBUIÇÕES RELATIVAS AO SERVIÇO ATFM</vt:lpstr>
      <vt:lpstr>RESPONSABILIDADES E ATRIBUIÇÕES RELATIVAS AO SERVIÇO ATFM</vt:lpstr>
      <vt:lpstr>RESPONSABILIDADES E ATRIBUIÇÕES RELATIVAS AO SERVIÇO ATFM</vt:lpstr>
      <vt:lpstr>RESPONSABILIDADES E ATRIBUIÇÕES RELATIVAS AO SERVIÇO ATFM</vt:lpstr>
      <vt:lpstr>RESPONSABILIDADES E ATRIBUIÇÕES RELATIVAS AO SERVIÇO ATFM</vt:lpstr>
      <vt:lpstr>RESPONSABILIDADES E ATRIBUIÇÕES RELATIVAS AO SERVIÇO ATFM</vt:lpstr>
      <vt:lpstr>RESPONSABILIDADES E ATRIBUIÇÕES RELATIVAS AO SERVIÇO ATFM</vt:lpstr>
      <vt:lpstr>CAPACIDADE DO SISTEMA ATM</vt:lpstr>
      <vt:lpstr>CAPACIDADE DO SISTEMA ATM</vt:lpstr>
      <vt:lpstr>CAPACIDADE DO SISTEMA ATM</vt:lpstr>
      <vt:lpstr>CAPACIDADE DO SISTEMA ATM</vt:lpstr>
      <vt:lpstr>PLANEJAMENTO ATM, GESTÃO ATFM E ANÁLISE PÓS-OPERAÇÕES</vt:lpstr>
      <vt:lpstr>PLANEJAMENTO ATM, GESTÃO ATFM E ANÁLISE PÓS-OPERAÇÕES</vt:lpstr>
      <vt:lpstr>PLANEJAMENTO ATM, GESTÃO ATFM E ANÁLISE PÓS-OPERAÇÕES</vt:lpstr>
      <vt:lpstr>Apresentação do PowerPoint</vt:lpstr>
      <vt:lpstr>PLANEJAMENTO ATM, GESTÃO ATFM E ANÁLISE PÓS-OPERAÇÕES</vt:lpstr>
      <vt:lpstr>PLANEJAMENTO ATM, GESTÃO ATFM E ANÁLISE PÓS-OPERAÇÕES</vt:lpstr>
      <vt:lpstr>PLANEJAMENTO ATM, GESTÃO ATFM E ANÁLISE PÓS-OPERAÇÕES</vt:lpstr>
      <vt:lpstr>PLANEJAMENTO ATM, GESTÃO ATFM E ANÁLISE PÓS-OPERAÇÕES</vt:lpstr>
      <vt:lpstr>PLANEJAMENTO ATM, GESTÃO ATFM E ANÁLISE PÓS-OPERAÇÕES</vt:lpstr>
      <vt:lpstr>PLANEJAMENTO ATM, GESTÃO ATFM E ANÁLISE PÓS-OPERAÇÕES</vt:lpstr>
      <vt:lpstr>PLANEJAMENTO ATM, GESTÃO ATFM E ANÁLISE PÓS-OPERAÇÕES</vt:lpstr>
      <vt:lpstr>PLANEJAMENTO ATM, GESTÃO ATFM E ANÁLISE PÓS-OPERAÇÕES</vt:lpstr>
      <vt:lpstr>PLANEJAMENTO ATM, GESTÃO ATFM E ANÁLISE PÓS-OPERAÇÕES</vt:lpstr>
      <vt:lpstr>PLANEJAMENTO ATM, GESTÃO ATFM E ANÁLISE PÓS-OPERAÇÕES</vt:lpstr>
      <vt:lpstr>PLANEJAMENTO ATM, GESTÃO ATFM E ANÁLISE PÓS-OPERAÇÕES</vt:lpstr>
      <vt:lpstr>PLANEJAMENTO ATM, GESTÃO ATFM E ANÁLISE PÓS-OPERAÇÕES</vt:lpstr>
      <vt:lpstr>PLANEJAMENTO ATM, GESTÃO ATFM E ANÁLISE PÓS-OPERAÇÕES</vt:lpstr>
      <vt:lpstr>Apresentação do PowerPoint</vt:lpstr>
      <vt:lpstr>PROCEDIMENTOS DE SERVIÇO ATFM</vt:lpstr>
      <vt:lpstr>PROCEDIMENTOS DE SERVIÇO ATFM</vt:lpstr>
      <vt:lpstr>PROCEDIMENTOS DE SERVIÇO ATFM</vt:lpstr>
      <vt:lpstr>PROCEDIMENTOS DE SERVIÇO ATFM</vt:lpstr>
      <vt:lpstr>PROCEDIMENTOS DE SERVIÇO ATFM</vt:lpstr>
      <vt:lpstr>PROCEDIMENTOS DE SERVIÇO ATFM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CFOE</dc:title>
  <dc:creator>NAYARA SANTOS</dc:creator>
  <cp:lastModifiedBy>Pc sala 05</cp:lastModifiedBy>
  <cp:revision>2629</cp:revision>
  <dcterms:created xsi:type="dcterms:W3CDTF">2021-01-10T01:43:59Z</dcterms:created>
  <dcterms:modified xsi:type="dcterms:W3CDTF">2024-01-18T20:14:12Z</dcterms:modified>
</cp:coreProperties>
</file>