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7" r:id="rId2"/>
    <p:sldId id="1888" r:id="rId3"/>
    <p:sldId id="1889" r:id="rId4"/>
    <p:sldId id="1890" r:id="rId5"/>
    <p:sldId id="1891" r:id="rId6"/>
    <p:sldId id="1892" r:id="rId7"/>
    <p:sldId id="1893" r:id="rId8"/>
    <p:sldId id="1894" r:id="rId9"/>
    <p:sldId id="1831" r:id="rId10"/>
    <p:sldId id="1912" r:id="rId11"/>
    <p:sldId id="1849" r:id="rId12"/>
    <p:sldId id="2070" r:id="rId13"/>
    <p:sldId id="1851" r:id="rId14"/>
    <p:sldId id="2071" r:id="rId15"/>
    <p:sldId id="2167" r:id="rId16"/>
    <p:sldId id="2168" r:id="rId17"/>
    <p:sldId id="2251" r:id="rId18"/>
    <p:sldId id="2253" r:id="rId19"/>
    <p:sldId id="1895" r:id="rId20"/>
    <p:sldId id="1896" r:id="rId21"/>
    <p:sldId id="1897" r:id="rId22"/>
    <p:sldId id="1898" r:id="rId23"/>
    <p:sldId id="1899" r:id="rId24"/>
    <p:sldId id="1900" r:id="rId2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yara Santos" initials="NS" lastIdx="1" clrIdx="0">
    <p:extLst>
      <p:ext uri="{19B8F6BF-5375-455C-9EA6-DF929625EA0E}">
        <p15:presenceInfo xmlns:p15="http://schemas.microsoft.com/office/powerpoint/2012/main" userId="f1411ac26f7419d9" providerId="Windows Live"/>
      </p:ext>
    </p:extLst>
  </p:cmAuthor>
  <p:cmAuthor id="2" name="DELL" initials="D" lastIdx="1" clrIdx="1">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EEF"/>
    <a:srgbClr val="EAEFF7"/>
    <a:srgbClr val="FA0000"/>
    <a:srgbClr val="5B9BD5"/>
    <a:srgbClr val="BAD5ED"/>
    <a:srgbClr val="94BEE4"/>
    <a:srgbClr val="CFD5EA"/>
    <a:srgbClr val="FFA225"/>
    <a:srgbClr val="FF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Estilo Claro 3 - Ênfas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édio 1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Estilo Claro 2 - Ênfas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Estilo Médio 4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Estilo Médio 4 - Ênfas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434" autoAdjust="0"/>
  </p:normalViewPr>
  <p:slideViewPr>
    <p:cSldViewPr snapToGrid="0">
      <p:cViewPr varScale="1">
        <p:scale>
          <a:sx n="110" d="100"/>
          <a:sy n="110" d="100"/>
        </p:scale>
        <p:origin x="552"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33F8B9-4D36-41B5-BD7C-239993938E63}" type="datetimeFigureOut">
              <a:rPr lang="pt-BR" smtClean="0"/>
              <a:t>19/02/2025</a:t>
            </a:fld>
            <a:endParaRPr lang="pt-BR" dirty="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03381-1091-4779-8CA0-34E059F384EC}" type="slidenum">
              <a:rPr lang="pt-BR" smtClean="0"/>
              <a:t>‹nº›</a:t>
            </a:fld>
            <a:endParaRPr lang="pt-BR" dirty="0"/>
          </a:p>
        </p:txBody>
      </p:sp>
    </p:spTree>
    <p:extLst>
      <p:ext uri="{BB962C8B-B14F-4D97-AF65-F5344CB8AC3E}">
        <p14:creationId xmlns:p14="http://schemas.microsoft.com/office/powerpoint/2010/main" val="633939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57658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54597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634174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05909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8" name="Espaço Reservado para Rodapé 7"/>
          <p:cNvSpPr>
            <a:spLocks noGrp="1"/>
          </p:cNvSpPr>
          <p:nvPr>
            <p:ph type="ftr" sz="quarter" idx="11"/>
          </p:nvPr>
        </p:nvSpPr>
        <p:spPr/>
        <p:txBody>
          <a:bodyPr/>
          <a:lstStyle/>
          <a:p>
            <a:endParaRPr lang="pt-BR" dirty="0"/>
          </a:p>
        </p:txBody>
      </p:sp>
      <p:sp>
        <p:nvSpPr>
          <p:cNvPr id="9" name="Espaço Reservado para Número de Slide 8"/>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614704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560696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9853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04943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069056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251870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19/02/2025</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95894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2A17E5-379D-4CCC-BD84-B3E98858446B}" type="datetimeFigureOut">
              <a:rPr lang="pt-BR" smtClean="0"/>
              <a:t>19/02/2025</a:t>
            </a:fld>
            <a:endParaRPr lang="pt-BR" dirty="0"/>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47661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2435414" cy="60604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0" y="448019"/>
            <a:ext cx="12192000" cy="1761136"/>
          </a:xfrm>
        </p:spPr>
        <p:txBody>
          <a:bodyPr>
            <a:normAutofit/>
          </a:bodyPr>
          <a:lstStyle/>
          <a:p>
            <a:r>
              <a:rPr lang="pt-BR" sz="9600" dirty="0">
                <a:ln>
                  <a:solidFill>
                    <a:schemeClr val="accent1">
                      <a:lumMod val="75000"/>
                    </a:schemeClr>
                  </a:solidFill>
                </a:ln>
                <a:effectLst>
                  <a:outerShdw blurRad="50800" dist="38100" dir="18900000" algn="bl" rotWithShape="0">
                    <a:prstClr val="black">
                      <a:alpha val="40000"/>
                    </a:prstClr>
                  </a:outerShdw>
                </a:effectLst>
                <a:latin typeface="Arial Black" panose="020B0A04020102020204" pitchFamily="34" charset="0"/>
              </a:rPr>
              <a:t>CHQAO</a:t>
            </a:r>
          </a:p>
        </p:txBody>
      </p:sp>
      <p:sp>
        <p:nvSpPr>
          <p:cNvPr id="7" name="CaixaDeTexto 6"/>
          <p:cNvSpPr txBox="1"/>
          <p:nvPr/>
        </p:nvSpPr>
        <p:spPr>
          <a:xfrm>
            <a:off x="8366077" y="311636"/>
            <a:ext cx="3516508" cy="461665"/>
          </a:xfrm>
          <a:prstGeom prst="rect">
            <a:avLst/>
          </a:prstGeom>
          <a:noFill/>
        </p:spPr>
        <p:txBody>
          <a:bodyPr wrap="square" rtlCol="0">
            <a:spAutoFit/>
          </a:bodyPr>
          <a:lstStyle/>
          <a:p>
            <a:pPr algn="ctr"/>
            <a:r>
              <a:rPr lang="pt-BR" sz="2400" b="1" dirty="0">
                <a:solidFill>
                  <a:schemeClr val="accent5">
                    <a:lumMod val="75000"/>
                  </a:schemeClr>
                </a:solidFill>
                <a:latin typeface="Arial Black" panose="020B0A04020102020204" pitchFamily="34" charset="0"/>
              </a:rPr>
              <a:t>Prof. Ailton Pinheiro</a:t>
            </a:r>
          </a:p>
        </p:txBody>
      </p:sp>
      <p:sp>
        <p:nvSpPr>
          <p:cNvPr id="8" name="CaixaDeTexto 7"/>
          <p:cNvSpPr txBox="1"/>
          <p:nvPr/>
        </p:nvSpPr>
        <p:spPr>
          <a:xfrm>
            <a:off x="-1" y="6325982"/>
            <a:ext cx="12192000" cy="523220"/>
          </a:xfrm>
          <a:prstGeom prst="rect">
            <a:avLst/>
          </a:prstGeom>
          <a:noFill/>
        </p:spPr>
        <p:txBody>
          <a:bodyPr wrap="square" rtlCol="0">
            <a:spAutoFit/>
          </a:bodyPr>
          <a:lstStyle/>
          <a:p>
            <a:pPr algn="ctr"/>
            <a:r>
              <a:rPr lang="pt-BR" sz="2800" b="1" dirty="0">
                <a:latin typeface="Arial Black" panose="020B0A04020102020204" pitchFamily="34" charset="0"/>
                <a:cs typeface="Arial" panose="020B0604020202020204" pitchFamily="34" charset="0"/>
              </a:rPr>
              <a:t>Aula 02</a:t>
            </a:r>
            <a:endParaRPr lang="pt-BR" sz="2800" b="1" dirty="0">
              <a:ln>
                <a:solidFill>
                  <a:schemeClr val="accent1">
                    <a:lumMod val="75000"/>
                  </a:schemeClr>
                </a:solidFill>
              </a:ln>
              <a:effectLst>
                <a:outerShdw blurRad="63500" sx="102000" sy="102000" algn="ctr" rotWithShape="0">
                  <a:prstClr val="black">
                    <a:alpha val="40000"/>
                  </a:prstClr>
                </a:outerShdw>
              </a:effectLst>
              <a:latin typeface="Arial Black" panose="020B0A04020102020204" pitchFamily="34" charset="0"/>
            </a:endParaRPr>
          </a:p>
        </p:txBody>
      </p:sp>
      <p:sp>
        <p:nvSpPr>
          <p:cNvPr id="9" name="CaixaDeTexto 8">
            <a:extLst>
              <a:ext uri="{FF2B5EF4-FFF2-40B4-BE49-F238E27FC236}">
                <a16:creationId xmlns:a16="http://schemas.microsoft.com/office/drawing/2014/main" id="{D15AEBD1-66D2-417A-90F3-25333A413C20}"/>
              </a:ext>
            </a:extLst>
          </p:cNvPr>
          <p:cNvSpPr txBox="1"/>
          <p:nvPr/>
        </p:nvSpPr>
        <p:spPr>
          <a:xfrm>
            <a:off x="0" y="5595169"/>
            <a:ext cx="12192000" cy="830997"/>
          </a:xfrm>
          <a:prstGeom prst="rect">
            <a:avLst/>
          </a:prstGeom>
          <a:noFill/>
        </p:spPr>
        <p:txBody>
          <a:bodyPr wrap="square" rtlCol="0">
            <a:spAutoFit/>
          </a:bodyPr>
          <a:lstStyle/>
          <a:p>
            <a:pPr algn="ctr"/>
            <a:r>
              <a:rPr lang="pt-BR" sz="4800" b="1" dirty="0">
                <a:latin typeface="Arial Black" panose="020B0A04020102020204" pitchFamily="34" charset="0"/>
                <a:cs typeface="Arial" panose="020B0604020202020204" pitchFamily="34" charset="0"/>
              </a:rPr>
              <a:t>Sindicância</a:t>
            </a:r>
          </a:p>
        </p:txBody>
      </p:sp>
      <p:pic>
        <p:nvPicPr>
          <p:cNvPr id="4" name="Imagem 3">
            <a:extLst>
              <a:ext uri="{FF2B5EF4-FFF2-40B4-BE49-F238E27FC236}">
                <a16:creationId xmlns:a16="http://schemas.microsoft.com/office/drawing/2014/main" id="{7504D0D7-C880-438B-B866-5A378B5D15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1271" y="2019209"/>
            <a:ext cx="2892531" cy="3529203"/>
          </a:xfrm>
          <a:prstGeom prst="rect">
            <a:avLst/>
          </a:prstGeom>
        </p:spPr>
      </p:pic>
    </p:spTree>
    <p:extLst>
      <p:ext uri="{BB962C8B-B14F-4D97-AF65-F5344CB8AC3E}">
        <p14:creationId xmlns:p14="http://schemas.microsoft.com/office/powerpoint/2010/main" val="2922349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DAS DISPOSIÇÕES GERAIS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16. </a:t>
            </a:r>
            <a:r>
              <a:rPr lang="pt-BR" sz="2400" b="1" dirty="0"/>
              <a:t>Os depoimentos serão tomados</a:t>
            </a:r>
            <a:r>
              <a:rPr lang="pt-BR" sz="2400" dirty="0"/>
              <a:t> em </a:t>
            </a:r>
            <a:r>
              <a:rPr lang="pt-BR" sz="2400" b="1" dirty="0"/>
              <a:t>dia com expediente na OM</a:t>
            </a:r>
            <a:r>
              <a:rPr lang="pt-BR" sz="2400" dirty="0"/>
              <a:t>, no período compreendido </a:t>
            </a:r>
            <a:r>
              <a:rPr lang="pt-BR" sz="2400" b="1" dirty="0"/>
              <a:t>entre oito e dezoito horas</a:t>
            </a:r>
            <a:r>
              <a:rPr lang="pt-BR" sz="2400" dirty="0"/>
              <a:t>, </a:t>
            </a:r>
            <a:r>
              <a:rPr lang="pt-BR" sz="2400" u="sng" dirty="0">
                <a:highlight>
                  <a:srgbClr val="00FFFF"/>
                </a:highlight>
              </a:rPr>
              <a:t>salvo em caso de urgência inadiável</a:t>
            </a:r>
            <a:r>
              <a:rPr lang="pt-BR" sz="2400" dirty="0"/>
              <a:t>, devidamente justificada pelo sindicante, em termo constante dos autos.</a:t>
            </a:r>
            <a:endParaRPr lang="pt-BR" sz="2400" b="1" dirty="0"/>
          </a:p>
        </p:txBody>
      </p:sp>
      <p:sp>
        <p:nvSpPr>
          <p:cNvPr id="15" name="Retângulo 14">
            <a:extLst>
              <a:ext uri="{FF2B5EF4-FFF2-40B4-BE49-F238E27FC236}">
                <a16:creationId xmlns:a16="http://schemas.microsoft.com/office/drawing/2014/main" id="{B0B78B55-A899-411A-A905-4BCD092DCF99}"/>
              </a:ext>
            </a:extLst>
          </p:cNvPr>
          <p:cNvSpPr/>
          <p:nvPr/>
        </p:nvSpPr>
        <p:spPr>
          <a:xfrm>
            <a:off x="295206" y="2389097"/>
            <a:ext cx="11535125" cy="1938992"/>
          </a:xfrm>
          <a:prstGeom prst="rect">
            <a:avLst/>
          </a:prstGeom>
          <a:solidFill>
            <a:srgbClr val="EAEFF7"/>
          </a:solidFill>
        </p:spPr>
        <p:txBody>
          <a:bodyPr wrap="square">
            <a:spAutoFit/>
          </a:bodyPr>
          <a:lstStyle/>
          <a:p>
            <a:pPr algn="just"/>
            <a:r>
              <a:rPr lang="pt-BR" sz="2400" dirty="0"/>
              <a:t>§ 1º O depoente </a:t>
            </a:r>
            <a:r>
              <a:rPr lang="pt-BR" sz="2400" u="sng" dirty="0"/>
              <a:t>não será inquirido por mais de quatro horas contínuas</a:t>
            </a:r>
            <a:r>
              <a:rPr lang="pt-BR" sz="2400" dirty="0"/>
              <a:t>, sendo-lhe facultado o </a:t>
            </a:r>
            <a:r>
              <a:rPr lang="pt-BR" sz="2400" u="sng" dirty="0"/>
              <a:t>descanso de trinta minutos</a:t>
            </a:r>
            <a:r>
              <a:rPr lang="pt-BR" sz="2400" dirty="0"/>
              <a:t>, sempre que tiver de prestar declarações além desse tempo. O depoimento que </a:t>
            </a:r>
            <a:r>
              <a:rPr lang="pt-BR" sz="2400" u="sng" dirty="0"/>
              <a:t>não for concluído até as dezoito horas</a:t>
            </a:r>
            <a:r>
              <a:rPr lang="pt-BR" sz="2400" dirty="0"/>
              <a:t> </a:t>
            </a:r>
            <a:r>
              <a:rPr lang="pt-BR" sz="2400" b="1" dirty="0"/>
              <a:t>será encerrado</a:t>
            </a:r>
            <a:r>
              <a:rPr lang="pt-BR" sz="2400" dirty="0"/>
              <a:t>, </a:t>
            </a:r>
            <a:r>
              <a:rPr lang="pt-BR" sz="2400" b="1" dirty="0"/>
              <a:t>para prosseguir no dia seguinte</a:t>
            </a:r>
            <a:r>
              <a:rPr lang="pt-BR" sz="2400" dirty="0"/>
              <a:t>, em hora determinada pelo sindicante, </a:t>
            </a:r>
            <a:r>
              <a:rPr lang="pt-BR" sz="2400" u="sng" dirty="0">
                <a:highlight>
                  <a:srgbClr val="00FF00"/>
                </a:highlight>
              </a:rPr>
              <a:t>salvo em casos excepcionais inadiáveis</a:t>
            </a:r>
            <a:r>
              <a:rPr lang="pt-BR" sz="2400" dirty="0"/>
              <a:t>, o que deverá constar do respectivo termo.</a:t>
            </a:r>
            <a:endParaRPr lang="pt-BR" sz="2400" b="1" dirty="0"/>
          </a:p>
        </p:txBody>
      </p:sp>
      <p:sp>
        <p:nvSpPr>
          <p:cNvPr id="16" name="Retângulo 15">
            <a:extLst>
              <a:ext uri="{FF2B5EF4-FFF2-40B4-BE49-F238E27FC236}">
                <a16:creationId xmlns:a16="http://schemas.microsoft.com/office/drawing/2014/main" id="{6CCDB269-1E4D-4544-9B05-2DBB03903391}"/>
              </a:ext>
            </a:extLst>
          </p:cNvPr>
          <p:cNvSpPr/>
          <p:nvPr/>
        </p:nvSpPr>
        <p:spPr>
          <a:xfrm>
            <a:off x="309094" y="4352594"/>
            <a:ext cx="1152123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2º Não havendo expediente na OM no dia seguinte ao da interrupção do depoimento, a inquirição deve ser adiada para o primeiro dia útil, </a:t>
            </a:r>
            <a:r>
              <a:rPr lang="pt-BR" sz="2400" u="sng" dirty="0">
                <a:highlight>
                  <a:srgbClr val="00FFFF"/>
                </a:highlight>
              </a:rPr>
              <a:t>salvo em caso de urgência inadiável</a:t>
            </a:r>
            <a:r>
              <a:rPr lang="pt-BR" sz="2400" dirty="0"/>
              <a:t>, devidamente justificada.</a:t>
            </a:r>
            <a:endParaRPr lang="pt-BR" sz="2400" b="1" dirty="0"/>
          </a:p>
        </p:txBody>
      </p:sp>
    </p:spTree>
    <p:extLst>
      <p:ext uri="{BB962C8B-B14F-4D97-AF65-F5344CB8AC3E}">
        <p14:creationId xmlns:p14="http://schemas.microsoft.com/office/powerpoint/2010/main" val="64137579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DAS DISPOSIÇÕES GERAIS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3º Se </a:t>
            </a:r>
            <a:r>
              <a:rPr lang="pt-BR" sz="2400" u="sng" dirty="0"/>
              <a:t>a pessoa ouvida for analfabeta ou não puder assinar o termo de inquirição</a:t>
            </a:r>
            <a:r>
              <a:rPr lang="pt-BR" sz="2400" dirty="0"/>
              <a:t>, o encarregado da inquirição deve </a:t>
            </a:r>
            <a:r>
              <a:rPr lang="pt-BR" sz="2400" b="1" dirty="0"/>
              <a:t>solicitar que ela indique alguém para assinar a seu rogo</a:t>
            </a:r>
            <a:r>
              <a:rPr lang="pt-BR" sz="2400" dirty="0"/>
              <a:t>, depois de lido na presença de ambos, </a:t>
            </a:r>
            <a:r>
              <a:rPr lang="pt-BR" sz="2400" u="sng" dirty="0"/>
              <a:t>juntamente com mais duas testemunhas</a:t>
            </a:r>
            <a:r>
              <a:rPr lang="pt-BR" sz="2400" dirty="0"/>
              <a:t>, lavrando no respectivo termo o motivo do impedimento e eventual recusa de indicação por parte do depoente.</a:t>
            </a:r>
            <a:endParaRPr lang="pt-BR" sz="2400" b="1" dirty="0"/>
          </a:p>
        </p:txBody>
      </p:sp>
      <p:sp>
        <p:nvSpPr>
          <p:cNvPr id="15" name="Retângulo 14">
            <a:extLst>
              <a:ext uri="{FF2B5EF4-FFF2-40B4-BE49-F238E27FC236}">
                <a16:creationId xmlns:a16="http://schemas.microsoft.com/office/drawing/2014/main" id="{B0B78B55-A899-411A-A905-4BCD092DCF99}"/>
              </a:ext>
            </a:extLst>
          </p:cNvPr>
          <p:cNvSpPr/>
          <p:nvPr/>
        </p:nvSpPr>
        <p:spPr>
          <a:xfrm>
            <a:off x="295206" y="3078208"/>
            <a:ext cx="11535125" cy="1200329"/>
          </a:xfrm>
          <a:prstGeom prst="rect">
            <a:avLst/>
          </a:prstGeom>
          <a:solidFill>
            <a:srgbClr val="EAEFF7"/>
          </a:solidFill>
        </p:spPr>
        <p:txBody>
          <a:bodyPr wrap="square">
            <a:spAutoFit/>
          </a:bodyPr>
          <a:lstStyle/>
          <a:p>
            <a:pPr algn="just"/>
            <a:r>
              <a:rPr lang="pt-BR" sz="2400" dirty="0"/>
              <a:t>Art. 17. </a:t>
            </a:r>
            <a:r>
              <a:rPr lang="pt-BR" sz="2400" u="sng" dirty="0"/>
              <a:t>O denunciante ou ofendido</a:t>
            </a:r>
            <a:r>
              <a:rPr lang="pt-BR" sz="2400" dirty="0"/>
              <a:t> e </a:t>
            </a:r>
            <a:r>
              <a:rPr lang="pt-BR" sz="2400" u="sng" dirty="0"/>
              <a:t>o sindicado</a:t>
            </a:r>
            <a:r>
              <a:rPr lang="pt-BR" sz="2400" dirty="0"/>
              <a:t> </a:t>
            </a:r>
            <a:r>
              <a:rPr lang="pt-BR" sz="2400" b="1" dirty="0"/>
              <a:t>poderão indicar cada um, até três testemunhas</a:t>
            </a:r>
            <a:r>
              <a:rPr lang="pt-BR" sz="2400" dirty="0"/>
              <a:t>, podendo o sindicante, se julgar necessário à instrução do procedimento, ouvir outras testemunhas.</a:t>
            </a:r>
            <a:endParaRPr lang="pt-BR" sz="2400" b="1" dirty="0"/>
          </a:p>
        </p:txBody>
      </p:sp>
      <p:sp>
        <p:nvSpPr>
          <p:cNvPr id="16" name="Retângulo 15">
            <a:extLst>
              <a:ext uri="{FF2B5EF4-FFF2-40B4-BE49-F238E27FC236}">
                <a16:creationId xmlns:a16="http://schemas.microsoft.com/office/drawing/2014/main" id="{6CCDB269-1E4D-4544-9B05-2DBB03903391}"/>
              </a:ext>
            </a:extLst>
          </p:cNvPr>
          <p:cNvSpPr/>
          <p:nvPr/>
        </p:nvSpPr>
        <p:spPr>
          <a:xfrm>
            <a:off x="309094" y="4286334"/>
            <a:ext cx="1152123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18. As testemunhas do denunciante ou ofendido serão ouvidas </a:t>
            </a:r>
            <a:r>
              <a:rPr lang="pt-BR" sz="2400" b="1" dirty="0"/>
              <a:t>antes das do sindicado</a:t>
            </a:r>
            <a:r>
              <a:rPr lang="pt-BR" sz="2400" dirty="0"/>
              <a:t>.</a:t>
            </a:r>
            <a:endParaRPr lang="pt-BR" sz="2400" b="1" dirty="0"/>
          </a:p>
        </p:txBody>
      </p:sp>
      <p:sp>
        <p:nvSpPr>
          <p:cNvPr id="17" name="Retângulo 16">
            <a:extLst>
              <a:ext uri="{FF2B5EF4-FFF2-40B4-BE49-F238E27FC236}">
                <a16:creationId xmlns:a16="http://schemas.microsoft.com/office/drawing/2014/main" id="{E5299E24-7278-4DFE-AFB5-B4264CD68993}"/>
              </a:ext>
            </a:extLst>
          </p:cNvPr>
          <p:cNvSpPr/>
          <p:nvPr/>
        </p:nvSpPr>
        <p:spPr>
          <a:xfrm>
            <a:off x="295206" y="4761245"/>
            <a:ext cx="11535125" cy="830997"/>
          </a:xfrm>
          <a:prstGeom prst="rect">
            <a:avLst/>
          </a:prstGeom>
          <a:solidFill>
            <a:srgbClr val="EAEFF7"/>
          </a:solidFill>
        </p:spPr>
        <p:txBody>
          <a:bodyPr wrap="square">
            <a:spAutoFit/>
          </a:bodyPr>
          <a:lstStyle/>
          <a:p>
            <a:pPr algn="just"/>
            <a:r>
              <a:rPr lang="pt-BR" sz="2400" dirty="0"/>
              <a:t>Art. 19. Será admitida a realização de acareação sempre que houver divergência em declarações prestadas sobre o fato.</a:t>
            </a:r>
            <a:endParaRPr lang="pt-BR" sz="2400" b="1" dirty="0"/>
          </a:p>
        </p:txBody>
      </p:sp>
      <p:sp>
        <p:nvSpPr>
          <p:cNvPr id="10" name="Retângulo 9">
            <a:extLst>
              <a:ext uri="{FF2B5EF4-FFF2-40B4-BE49-F238E27FC236}">
                <a16:creationId xmlns:a16="http://schemas.microsoft.com/office/drawing/2014/main" id="{C3911388-6AEA-4A51-9E46-5DDB3F52F918}"/>
              </a:ext>
            </a:extLst>
          </p:cNvPr>
          <p:cNvSpPr/>
          <p:nvPr/>
        </p:nvSpPr>
        <p:spPr>
          <a:xfrm>
            <a:off x="309094" y="5571793"/>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20. O sindicante, ao realizar acareação, esclarecerá aos depoentes os pontos em que divergem.</a:t>
            </a:r>
            <a:endParaRPr lang="pt-BR" sz="2400" b="1" dirty="0"/>
          </a:p>
        </p:txBody>
      </p:sp>
    </p:spTree>
    <p:extLst>
      <p:ext uri="{BB962C8B-B14F-4D97-AF65-F5344CB8AC3E}">
        <p14:creationId xmlns:p14="http://schemas.microsoft.com/office/powerpoint/2010/main" val="348855572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DAS DISPOSIÇÕES GERAIS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21. Se o sindicado for menor de dezoito anos, deverá, conforme o caso, ser </a:t>
            </a:r>
            <a:r>
              <a:rPr lang="pt-BR" sz="2400" b="1" dirty="0"/>
              <a:t>acompanhado ou assistido </a:t>
            </a:r>
            <a:r>
              <a:rPr lang="pt-BR" sz="2400" dirty="0"/>
              <a:t>por seus pais ou responsáveis, na forma da legislação civil e processual.</a:t>
            </a:r>
            <a:endParaRPr lang="pt-BR" sz="2400" b="1" dirty="0"/>
          </a:p>
        </p:txBody>
      </p:sp>
      <p:sp>
        <p:nvSpPr>
          <p:cNvPr id="15" name="Retângulo 14">
            <a:extLst>
              <a:ext uri="{FF2B5EF4-FFF2-40B4-BE49-F238E27FC236}">
                <a16:creationId xmlns:a16="http://schemas.microsoft.com/office/drawing/2014/main" id="{B0B78B55-A899-411A-A905-4BCD092DCF99}"/>
              </a:ext>
            </a:extLst>
          </p:cNvPr>
          <p:cNvSpPr/>
          <p:nvPr/>
        </p:nvSpPr>
        <p:spPr>
          <a:xfrm>
            <a:off x="295206" y="3223984"/>
            <a:ext cx="11535125" cy="1569660"/>
          </a:xfrm>
          <a:prstGeom prst="rect">
            <a:avLst/>
          </a:prstGeom>
          <a:solidFill>
            <a:srgbClr val="EAEFF7"/>
          </a:solidFill>
        </p:spPr>
        <p:txBody>
          <a:bodyPr wrap="square">
            <a:spAutoFit/>
          </a:bodyPr>
          <a:lstStyle/>
          <a:p>
            <a:pPr algn="just"/>
            <a:r>
              <a:rPr lang="pt-BR" sz="2400" dirty="0"/>
              <a:t>Art. 22. No decorrer da sindicância, se for verificado algum impedimento, o sindicante levará o fato ao conhecimento da autoridade instauradora para, caso acolha motivadamente os argumentos, </a:t>
            </a:r>
            <a:r>
              <a:rPr lang="pt-BR" sz="2400" u="sng" dirty="0"/>
              <a:t>designar, </a:t>
            </a:r>
            <a:r>
              <a:rPr lang="pt-BR" sz="2400" b="1" u="sng" dirty="0"/>
              <a:t>por meio de portaria</a:t>
            </a:r>
            <a:r>
              <a:rPr lang="pt-BR" sz="2400" u="sng" dirty="0"/>
              <a:t>, novo sindicante para concluí-la.</a:t>
            </a:r>
            <a:endParaRPr lang="pt-BR" sz="2400" b="1" u="sng" dirty="0"/>
          </a:p>
        </p:txBody>
      </p:sp>
      <p:sp>
        <p:nvSpPr>
          <p:cNvPr id="16" name="Retângulo 15">
            <a:extLst>
              <a:ext uri="{FF2B5EF4-FFF2-40B4-BE49-F238E27FC236}">
                <a16:creationId xmlns:a16="http://schemas.microsoft.com/office/drawing/2014/main" id="{6CCDB269-1E4D-4544-9B05-2DBB03903391}"/>
              </a:ext>
            </a:extLst>
          </p:cNvPr>
          <p:cNvSpPr/>
          <p:nvPr/>
        </p:nvSpPr>
        <p:spPr>
          <a:xfrm>
            <a:off x="309094" y="4829673"/>
            <a:ext cx="1152123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23. </a:t>
            </a:r>
            <a:r>
              <a:rPr lang="pt-BR" sz="2400" u="sng" dirty="0"/>
              <a:t>A sindicância, em regra, será </a:t>
            </a:r>
            <a:r>
              <a:rPr lang="pt-BR" sz="2400" b="1" u="sng" dirty="0"/>
              <a:t>ostensiva</a:t>
            </a:r>
            <a:r>
              <a:rPr lang="pt-BR" sz="2400" dirty="0"/>
              <a:t>, </a:t>
            </a:r>
            <a:r>
              <a:rPr lang="pt-BR" sz="2400" u="sng" dirty="0"/>
              <a:t>podendo</a:t>
            </a:r>
            <a:r>
              <a:rPr lang="pt-BR" sz="2400" dirty="0"/>
              <a:t>, conforme o fato em apuração, </a:t>
            </a:r>
            <a:r>
              <a:rPr lang="pt-BR" sz="2400" u="sng" dirty="0"/>
              <a:t>ser</a:t>
            </a:r>
            <a:r>
              <a:rPr lang="pt-BR" sz="2400" dirty="0"/>
              <a:t> classificada, desde o início ou em seu curso, como </a:t>
            </a:r>
            <a:r>
              <a:rPr lang="pt-BR" sz="2400" u="sng" dirty="0"/>
              <a:t>sigilosa</a:t>
            </a:r>
            <a:r>
              <a:rPr lang="pt-BR" sz="2400" dirty="0"/>
              <a:t> - pela autoridade nomeante ou, no caso de juntada de documentos sigilosos, pelo sindicante - hipótese em que a restrição de acesso não alcançará o sindicado nem seu advogado, caso tenha sido devidamente constituído.</a:t>
            </a:r>
            <a:endParaRPr lang="pt-BR" sz="2400" b="1" dirty="0"/>
          </a:p>
        </p:txBody>
      </p:sp>
      <p:sp>
        <p:nvSpPr>
          <p:cNvPr id="2" name="Retângulo 1">
            <a:extLst>
              <a:ext uri="{FF2B5EF4-FFF2-40B4-BE49-F238E27FC236}">
                <a16:creationId xmlns:a16="http://schemas.microsoft.com/office/drawing/2014/main" id="{C0325C13-BFC0-4C30-A0E3-B806F08213D2}"/>
              </a:ext>
            </a:extLst>
          </p:cNvPr>
          <p:cNvSpPr/>
          <p:nvPr/>
        </p:nvSpPr>
        <p:spPr>
          <a:xfrm>
            <a:off x="2928730" y="2373656"/>
            <a:ext cx="8901601" cy="82899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200" i="1" dirty="0">
                <a:solidFill>
                  <a:schemeClr val="tx1"/>
                </a:solidFill>
              </a:rPr>
              <a:t>(CPC) Art. 71. O incapaz será </a:t>
            </a:r>
            <a:r>
              <a:rPr lang="pt-BR" sz="2200" b="1" i="1" dirty="0">
                <a:solidFill>
                  <a:schemeClr val="tx1"/>
                </a:solidFill>
              </a:rPr>
              <a:t>representado ou assistido</a:t>
            </a:r>
            <a:r>
              <a:rPr lang="pt-BR" sz="2200" i="1" dirty="0">
                <a:solidFill>
                  <a:schemeClr val="tx1"/>
                </a:solidFill>
              </a:rPr>
              <a:t> por seus pais, por tutor ou por curador, na forma da lei.</a:t>
            </a:r>
          </a:p>
        </p:txBody>
      </p:sp>
    </p:spTree>
    <p:extLst>
      <p:ext uri="{BB962C8B-B14F-4D97-AF65-F5344CB8AC3E}">
        <p14:creationId xmlns:p14="http://schemas.microsoft.com/office/powerpoint/2010/main" val="31815109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DOS PROCEDIMENTOS DO RITO ORDINÁRIO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24. O </a:t>
            </a:r>
            <a:r>
              <a:rPr lang="pt-BR" sz="2400" u="sng" dirty="0"/>
              <a:t>sindicante</a:t>
            </a:r>
            <a:r>
              <a:rPr lang="pt-BR" sz="2400" dirty="0"/>
              <a:t> deverá observar os seguintes procedimentos:</a:t>
            </a:r>
            <a:endParaRPr lang="pt-BR" sz="2400" b="1" dirty="0"/>
          </a:p>
        </p:txBody>
      </p:sp>
      <p:sp>
        <p:nvSpPr>
          <p:cNvPr id="15" name="Retângulo 14">
            <a:extLst>
              <a:ext uri="{FF2B5EF4-FFF2-40B4-BE49-F238E27FC236}">
                <a16:creationId xmlns:a16="http://schemas.microsoft.com/office/drawing/2014/main" id="{B0B78B55-A899-411A-A905-4BCD092DCF99}"/>
              </a:ext>
            </a:extLst>
          </p:cNvPr>
          <p:cNvSpPr/>
          <p:nvPr/>
        </p:nvSpPr>
        <p:spPr>
          <a:xfrm>
            <a:off x="295206" y="1646976"/>
            <a:ext cx="11535125" cy="461665"/>
          </a:xfrm>
          <a:prstGeom prst="rect">
            <a:avLst/>
          </a:prstGeom>
          <a:solidFill>
            <a:srgbClr val="EAEFF7"/>
          </a:solidFill>
        </p:spPr>
        <p:txBody>
          <a:bodyPr wrap="square">
            <a:spAutoFit/>
          </a:bodyPr>
          <a:lstStyle/>
          <a:p>
            <a:pPr algn="just"/>
            <a:r>
              <a:rPr lang="pt-BR" sz="2400" dirty="0"/>
              <a:t>I - lavrar o termo de abertura da sindicância;</a:t>
            </a:r>
            <a:endParaRPr lang="pt-BR" sz="2400" b="1" u="sng" dirty="0"/>
          </a:p>
        </p:txBody>
      </p:sp>
      <p:sp>
        <p:nvSpPr>
          <p:cNvPr id="16" name="Retângulo 15">
            <a:extLst>
              <a:ext uri="{FF2B5EF4-FFF2-40B4-BE49-F238E27FC236}">
                <a16:creationId xmlns:a16="http://schemas.microsoft.com/office/drawing/2014/main" id="{6CCDB269-1E4D-4544-9B05-2DBB03903391}"/>
              </a:ext>
            </a:extLst>
          </p:cNvPr>
          <p:cNvSpPr/>
          <p:nvPr/>
        </p:nvSpPr>
        <p:spPr>
          <a:xfrm>
            <a:off x="309094" y="2112973"/>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II - juntar aos autos os documentos por ordem cronológica, </a:t>
            </a:r>
            <a:r>
              <a:rPr lang="pt-BR" sz="2400" u="sng" dirty="0"/>
              <a:t>numerando e rubricando</a:t>
            </a:r>
            <a:r>
              <a:rPr lang="pt-BR" sz="2400" dirty="0"/>
              <a:t> as folhas </a:t>
            </a:r>
            <a:r>
              <a:rPr lang="pt-BR" sz="2400" b="1" dirty="0"/>
              <a:t>no canto superior direito, a partir do termo de abertura</a:t>
            </a:r>
            <a:r>
              <a:rPr lang="pt-BR" sz="2400" dirty="0"/>
              <a:t>;</a:t>
            </a:r>
            <a:endParaRPr lang="pt-BR" sz="2400" b="1" dirty="0"/>
          </a:p>
        </p:txBody>
      </p:sp>
      <p:sp>
        <p:nvSpPr>
          <p:cNvPr id="10" name="Retângulo 9">
            <a:extLst>
              <a:ext uri="{FF2B5EF4-FFF2-40B4-BE49-F238E27FC236}">
                <a16:creationId xmlns:a16="http://schemas.microsoft.com/office/drawing/2014/main" id="{E45D6168-81B0-48A9-B149-90274F64D136}"/>
              </a:ext>
            </a:extLst>
          </p:cNvPr>
          <p:cNvSpPr/>
          <p:nvPr/>
        </p:nvSpPr>
        <p:spPr>
          <a:xfrm>
            <a:off x="295206" y="2958945"/>
            <a:ext cx="11535125" cy="830997"/>
          </a:xfrm>
          <a:prstGeom prst="rect">
            <a:avLst/>
          </a:prstGeom>
          <a:solidFill>
            <a:srgbClr val="EAEFF7"/>
          </a:solidFill>
        </p:spPr>
        <p:txBody>
          <a:bodyPr wrap="square">
            <a:spAutoFit/>
          </a:bodyPr>
          <a:lstStyle/>
          <a:p>
            <a:pPr algn="just"/>
            <a:r>
              <a:rPr lang="pt-BR" sz="2400" dirty="0"/>
              <a:t>III - indicar na capa dos autos, além do Número Único de Protocolo (NUP), seus dados de identificação, os do sindicado, se houver, e o objeto da sindicância;</a:t>
            </a:r>
            <a:endParaRPr lang="pt-BR" sz="2400" b="1" dirty="0"/>
          </a:p>
        </p:txBody>
      </p:sp>
      <p:sp>
        <p:nvSpPr>
          <p:cNvPr id="12" name="Retângulo 11">
            <a:extLst>
              <a:ext uri="{FF2B5EF4-FFF2-40B4-BE49-F238E27FC236}">
                <a16:creationId xmlns:a16="http://schemas.microsoft.com/office/drawing/2014/main" id="{C099FC19-5304-4831-BC23-D33F6EC2E5B6}"/>
              </a:ext>
            </a:extLst>
          </p:cNvPr>
          <p:cNvSpPr/>
          <p:nvPr/>
        </p:nvSpPr>
        <p:spPr>
          <a:xfrm>
            <a:off x="309094" y="3809257"/>
            <a:ext cx="1152123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IV - regular as ações a serem desenvolvidas no contexto da sindicância, mediante a elaboração de despachos, ainda que não tenha sido designado escrivão, situação em que tais despachos têm caráter meramente coordenativo;</a:t>
            </a:r>
            <a:endParaRPr lang="pt-BR" sz="2400" b="1" dirty="0"/>
          </a:p>
        </p:txBody>
      </p:sp>
      <p:sp>
        <p:nvSpPr>
          <p:cNvPr id="13" name="Retângulo 12">
            <a:extLst>
              <a:ext uri="{FF2B5EF4-FFF2-40B4-BE49-F238E27FC236}">
                <a16:creationId xmlns:a16="http://schemas.microsoft.com/office/drawing/2014/main" id="{4D14C7E1-E061-4975-9DD1-0CEAE556DB3A}"/>
              </a:ext>
            </a:extLst>
          </p:cNvPr>
          <p:cNvSpPr/>
          <p:nvPr/>
        </p:nvSpPr>
        <p:spPr>
          <a:xfrm>
            <a:off x="295206" y="5013033"/>
            <a:ext cx="11535125" cy="1569660"/>
          </a:xfrm>
          <a:prstGeom prst="rect">
            <a:avLst/>
          </a:prstGeom>
          <a:solidFill>
            <a:srgbClr val="EAEFF7"/>
          </a:solidFill>
        </p:spPr>
        <p:txBody>
          <a:bodyPr wrap="square">
            <a:spAutoFit/>
          </a:bodyPr>
          <a:lstStyle/>
          <a:p>
            <a:pPr algn="just"/>
            <a:r>
              <a:rPr lang="pt-BR" sz="2400" dirty="0"/>
              <a:t>V - cumpridas as formalidades iniciais, promover a notificação do sindicado, se houver, para conhecimento do fato que lhe é imputado, acompanhamento do feito, ciência da data de sua inquirição e da possibilidade de defesa prévia, além da possibilidade de requerer a produção ou juntada de provas;</a:t>
            </a:r>
            <a:endParaRPr lang="pt-BR" sz="2400" b="1" dirty="0"/>
          </a:p>
        </p:txBody>
      </p:sp>
    </p:spTree>
    <p:extLst>
      <p:ext uri="{BB962C8B-B14F-4D97-AF65-F5344CB8AC3E}">
        <p14:creationId xmlns:p14="http://schemas.microsoft.com/office/powerpoint/2010/main" val="3972643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DOS PROCEDIMENTOS DO RITO ORDINÁRIO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24. O </a:t>
            </a:r>
            <a:r>
              <a:rPr lang="pt-BR" sz="2400" u="sng" dirty="0"/>
              <a:t>sindicante</a:t>
            </a:r>
            <a:r>
              <a:rPr lang="pt-BR" sz="2400" dirty="0"/>
              <a:t> deverá observar os seguintes procedimentos: (cont...)</a:t>
            </a:r>
            <a:endParaRPr lang="pt-BR" sz="2400" b="1" dirty="0"/>
          </a:p>
        </p:txBody>
      </p:sp>
      <p:sp>
        <p:nvSpPr>
          <p:cNvPr id="15" name="Retângulo 14">
            <a:extLst>
              <a:ext uri="{FF2B5EF4-FFF2-40B4-BE49-F238E27FC236}">
                <a16:creationId xmlns:a16="http://schemas.microsoft.com/office/drawing/2014/main" id="{B0B78B55-A899-411A-A905-4BCD092DCF99}"/>
              </a:ext>
            </a:extLst>
          </p:cNvPr>
          <p:cNvSpPr/>
          <p:nvPr/>
        </p:nvSpPr>
        <p:spPr>
          <a:xfrm>
            <a:off x="295206" y="1646976"/>
            <a:ext cx="11535125" cy="1200329"/>
          </a:xfrm>
          <a:prstGeom prst="rect">
            <a:avLst/>
          </a:prstGeom>
          <a:solidFill>
            <a:srgbClr val="EAEFF7"/>
          </a:solidFill>
        </p:spPr>
        <p:txBody>
          <a:bodyPr wrap="square">
            <a:spAutoFit/>
          </a:bodyPr>
          <a:lstStyle/>
          <a:p>
            <a:pPr algn="just"/>
            <a:r>
              <a:rPr lang="pt-BR" sz="2400" dirty="0"/>
              <a:t>VI - fazer constar, </a:t>
            </a:r>
            <a:r>
              <a:rPr lang="pt-BR" sz="2400" u="sng" dirty="0"/>
              <a:t>nos pedidos de informações e nas requisições de documentos</a:t>
            </a:r>
            <a:r>
              <a:rPr lang="pt-BR" sz="2400" dirty="0"/>
              <a:t>, as referências expressas ao fim a que se destinam e </a:t>
            </a:r>
            <a:r>
              <a:rPr lang="pt-BR" sz="2400" u="sng" dirty="0"/>
              <a:t>à prioridade na tramitação</a:t>
            </a:r>
            <a:r>
              <a:rPr lang="pt-BR" sz="2400" dirty="0"/>
              <a:t> (</a:t>
            </a:r>
            <a:r>
              <a:rPr lang="pt-BR" sz="2400" b="1" dirty="0"/>
              <a:t>normal, urgente ou urgentíssima</a:t>
            </a:r>
            <a:r>
              <a:rPr lang="pt-BR" sz="2400" dirty="0"/>
              <a:t>);</a:t>
            </a:r>
            <a:endParaRPr lang="pt-BR" sz="2400" b="1" u="sng" dirty="0"/>
          </a:p>
        </p:txBody>
      </p:sp>
      <p:sp>
        <p:nvSpPr>
          <p:cNvPr id="12" name="Retângulo 11">
            <a:extLst>
              <a:ext uri="{FF2B5EF4-FFF2-40B4-BE49-F238E27FC236}">
                <a16:creationId xmlns:a16="http://schemas.microsoft.com/office/drawing/2014/main" id="{C099FC19-5304-4831-BC23-D33F6EC2E5B6}"/>
              </a:ext>
            </a:extLst>
          </p:cNvPr>
          <p:cNvSpPr/>
          <p:nvPr/>
        </p:nvSpPr>
        <p:spPr>
          <a:xfrm>
            <a:off x="309094" y="2841849"/>
            <a:ext cx="1152123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VII - juntar, mediante termo ou despacho na própria peça ou carimbo de “JUNTE-SE”, todos os documentos recebidos. Os documentos produzidos pelo sindicante serão anexados aos autos em ordem cronológica de produção;</a:t>
            </a:r>
            <a:endParaRPr lang="pt-BR" sz="2400" b="1" dirty="0"/>
          </a:p>
        </p:txBody>
      </p:sp>
      <p:sp>
        <p:nvSpPr>
          <p:cNvPr id="13" name="Retângulo 12">
            <a:extLst>
              <a:ext uri="{FF2B5EF4-FFF2-40B4-BE49-F238E27FC236}">
                <a16:creationId xmlns:a16="http://schemas.microsoft.com/office/drawing/2014/main" id="{4D14C7E1-E061-4975-9DD1-0CEAE556DB3A}"/>
              </a:ext>
            </a:extLst>
          </p:cNvPr>
          <p:cNvSpPr/>
          <p:nvPr/>
        </p:nvSpPr>
        <p:spPr>
          <a:xfrm>
            <a:off x="295206" y="4072128"/>
            <a:ext cx="11535125" cy="830997"/>
          </a:xfrm>
          <a:prstGeom prst="rect">
            <a:avLst/>
          </a:prstGeom>
          <a:solidFill>
            <a:srgbClr val="EAEFF7"/>
          </a:solidFill>
        </p:spPr>
        <p:txBody>
          <a:bodyPr wrap="square">
            <a:spAutoFit/>
          </a:bodyPr>
          <a:lstStyle/>
          <a:p>
            <a:pPr algn="just"/>
            <a:r>
              <a:rPr lang="pt-BR" sz="2400" dirty="0"/>
              <a:t>VIII - realizar ou determinar, de ofício ou a pedido, a produção ou a juntada de todas as provas que entender pertinentes ao fato a ser esclarecido;</a:t>
            </a:r>
            <a:endParaRPr lang="pt-BR" sz="2400" b="1" dirty="0"/>
          </a:p>
        </p:txBody>
      </p:sp>
      <p:sp>
        <p:nvSpPr>
          <p:cNvPr id="17" name="Retângulo 16">
            <a:extLst>
              <a:ext uri="{FF2B5EF4-FFF2-40B4-BE49-F238E27FC236}">
                <a16:creationId xmlns:a16="http://schemas.microsoft.com/office/drawing/2014/main" id="{6080ABE5-9253-4666-82EF-592C758C1E12}"/>
              </a:ext>
            </a:extLst>
          </p:cNvPr>
          <p:cNvSpPr/>
          <p:nvPr/>
        </p:nvSpPr>
        <p:spPr>
          <a:xfrm>
            <a:off x="309094" y="4909190"/>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IX - encerrar a instrução do feito com o respectivo termo, notificando o sindicado, quando houver, para vista dos autos e apresentação de alegações finais;</a:t>
            </a:r>
            <a:endParaRPr lang="pt-BR" sz="2400" b="1" dirty="0"/>
          </a:p>
        </p:txBody>
      </p:sp>
    </p:spTree>
    <p:extLst>
      <p:ext uri="{BB962C8B-B14F-4D97-AF65-F5344CB8AC3E}">
        <p14:creationId xmlns:p14="http://schemas.microsoft.com/office/powerpoint/2010/main" val="216185934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DOS PROCEDIMENTOS DO RITO ORDINÁRIO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24. O </a:t>
            </a:r>
            <a:r>
              <a:rPr lang="pt-BR" sz="2400" u="sng" dirty="0"/>
              <a:t>sindicante</a:t>
            </a:r>
            <a:r>
              <a:rPr lang="pt-BR" sz="2400" dirty="0"/>
              <a:t> deverá observar os seguintes procedimentos: (cont...)</a:t>
            </a:r>
            <a:endParaRPr lang="pt-BR" sz="2400" b="1" dirty="0"/>
          </a:p>
        </p:txBody>
      </p:sp>
      <p:sp>
        <p:nvSpPr>
          <p:cNvPr id="15" name="Retângulo 14">
            <a:extLst>
              <a:ext uri="{FF2B5EF4-FFF2-40B4-BE49-F238E27FC236}">
                <a16:creationId xmlns:a16="http://schemas.microsoft.com/office/drawing/2014/main" id="{B0B78B55-A899-411A-A905-4BCD092DCF99}"/>
              </a:ext>
            </a:extLst>
          </p:cNvPr>
          <p:cNvSpPr/>
          <p:nvPr/>
        </p:nvSpPr>
        <p:spPr>
          <a:xfrm>
            <a:off x="295206" y="1646976"/>
            <a:ext cx="11535125" cy="830997"/>
          </a:xfrm>
          <a:prstGeom prst="rect">
            <a:avLst/>
          </a:prstGeom>
          <a:solidFill>
            <a:srgbClr val="EAEFF7"/>
          </a:solidFill>
        </p:spPr>
        <p:txBody>
          <a:bodyPr wrap="square">
            <a:spAutoFit/>
          </a:bodyPr>
          <a:lstStyle/>
          <a:p>
            <a:pPr algn="just"/>
            <a:r>
              <a:rPr lang="pt-BR" sz="2400" dirty="0"/>
              <a:t>X - </a:t>
            </a:r>
            <a:r>
              <a:rPr lang="pt-BR" sz="2400" b="1" dirty="0"/>
              <a:t>encerrar a apuração com um relatório completo e objetivo</a:t>
            </a:r>
            <a:r>
              <a:rPr lang="pt-BR" sz="2400" dirty="0"/>
              <a:t>, contendo o seu parecer conclusivo sobre a elucidação do fato, o qual deverá ser apresentado em </a:t>
            </a:r>
            <a:r>
              <a:rPr lang="pt-BR" sz="2400" b="1" dirty="0"/>
              <a:t>quatro partes</a:t>
            </a:r>
            <a:r>
              <a:rPr lang="pt-BR" sz="2400" dirty="0"/>
              <a:t>:</a:t>
            </a:r>
            <a:endParaRPr lang="pt-BR" sz="2400" b="1" u="sng" dirty="0"/>
          </a:p>
        </p:txBody>
      </p:sp>
      <p:sp>
        <p:nvSpPr>
          <p:cNvPr id="12" name="Retângulo 11">
            <a:extLst>
              <a:ext uri="{FF2B5EF4-FFF2-40B4-BE49-F238E27FC236}">
                <a16:creationId xmlns:a16="http://schemas.microsoft.com/office/drawing/2014/main" id="{C099FC19-5304-4831-BC23-D33F6EC2E5B6}"/>
              </a:ext>
            </a:extLst>
          </p:cNvPr>
          <p:cNvSpPr/>
          <p:nvPr/>
        </p:nvSpPr>
        <p:spPr>
          <a:xfrm>
            <a:off x="309094" y="2484039"/>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a:t>
            </a:r>
            <a:r>
              <a:rPr lang="pt-BR" sz="2400" b="1" dirty="0"/>
              <a:t>introdução</a:t>
            </a:r>
            <a:r>
              <a:rPr lang="pt-BR" sz="2400" dirty="0"/>
              <a:t>: contendo a ordem de instauração, a descrição sucinta do fato a ser apurado e os dados de identificação do sindicado, se houver;</a:t>
            </a:r>
            <a:endParaRPr lang="pt-BR" sz="2400" b="1" dirty="0"/>
          </a:p>
        </p:txBody>
      </p:sp>
      <p:sp>
        <p:nvSpPr>
          <p:cNvPr id="13" name="Retângulo 12">
            <a:extLst>
              <a:ext uri="{FF2B5EF4-FFF2-40B4-BE49-F238E27FC236}">
                <a16:creationId xmlns:a16="http://schemas.microsoft.com/office/drawing/2014/main" id="{4D14C7E1-E061-4975-9DD1-0CEAE556DB3A}"/>
              </a:ext>
            </a:extLst>
          </p:cNvPr>
          <p:cNvSpPr/>
          <p:nvPr/>
        </p:nvSpPr>
        <p:spPr>
          <a:xfrm>
            <a:off x="295206" y="3290252"/>
            <a:ext cx="11535125" cy="830997"/>
          </a:xfrm>
          <a:prstGeom prst="rect">
            <a:avLst/>
          </a:prstGeom>
          <a:solidFill>
            <a:srgbClr val="EAEFF7"/>
          </a:solidFill>
        </p:spPr>
        <p:txBody>
          <a:bodyPr wrap="square">
            <a:spAutoFit/>
          </a:bodyPr>
          <a:lstStyle/>
          <a:p>
            <a:pPr algn="just"/>
            <a:r>
              <a:rPr lang="pt-BR" sz="2400" dirty="0"/>
              <a:t>b) </a:t>
            </a:r>
            <a:r>
              <a:rPr lang="pt-BR" sz="2400" b="1" dirty="0"/>
              <a:t>diligências realizadas</a:t>
            </a:r>
            <a:r>
              <a:rPr lang="pt-BR" sz="2400" dirty="0"/>
              <a:t>: onde deverão estar especificadas as ações procedidas pelo sindicante;</a:t>
            </a:r>
            <a:endParaRPr lang="pt-BR" sz="2400" b="1" dirty="0"/>
          </a:p>
        </p:txBody>
      </p:sp>
      <p:sp>
        <p:nvSpPr>
          <p:cNvPr id="17" name="Retângulo 16">
            <a:extLst>
              <a:ext uri="{FF2B5EF4-FFF2-40B4-BE49-F238E27FC236}">
                <a16:creationId xmlns:a16="http://schemas.microsoft.com/office/drawing/2014/main" id="{6080ABE5-9253-4666-82EF-592C758C1E12}"/>
              </a:ext>
            </a:extLst>
          </p:cNvPr>
          <p:cNvSpPr/>
          <p:nvPr/>
        </p:nvSpPr>
        <p:spPr>
          <a:xfrm>
            <a:off x="309094" y="4100808"/>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c) </a:t>
            </a:r>
            <a:r>
              <a:rPr lang="pt-BR" sz="2400" b="1" dirty="0"/>
              <a:t>parte expositiva</a:t>
            </a:r>
            <a:r>
              <a:rPr lang="pt-BR" sz="2400" dirty="0"/>
              <a:t>: com o resumo conciso e objetivo dos fatos e uma análise comparativa e valorativa das provas colhidas, destacando aquelas em que formou sua convicção; e</a:t>
            </a:r>
            <a:endParaRPr lang="pt-BR" sz="2400" b="1" dirty="0"/>
          </a:p>
        </p:txBody>
      </p:sp>
      <p:sp>
        <p:nvSpPr>
          <p:cNvPr id="16" name="Retângulo 15">
            <a:extLst>
              <a:ext uri="{FF2B5EF4-FFF2-40B4-BE49-F238E27FC236}">
                <a16:creationId xmlns:a16="http://schemas.microsoft.com/office/drawing/2014/main" id="{D03DC7AF-BA86-4FAB-84AC-D4420B581676}"/>
              </a:ext>
            </a:extLst>
          </p:cNvPr>
          <p:cNvSpPr/>
          <p:nvPr/>
        </p:nvSpPr>
        <p:spPr>
          <a:xfrm>
            <a:off x="295206" y="4920269"/>
            <a:ext cx="11535125" cy="1938992"/>
          </a:xfrm>
          <a:prstGeom prst="rect">
            <a:avLst/>
          </a:prstGeom>
          <a:solidFill>
            <a:srgbClr val="EAEFF7"/>
          </a:solidFill>
        </p:spPr>
        <p:txBody>
          <a:bodyPr wrap="square">
            <a:spAutoFit/>
          </a:bodyPr>
          <a:lstStyle/>
          <a:p>
            <a:pPr algn="just"/>
            <a:r>
              <a:rPr lang="pt-BR" sz="2400" dirty="0"/>
              <a:t>d) </a:t>
            </a:r>
            <a:r>
              <a:rPr lang="pt-BR" sz="2400" b="1" dirty="0"/>
              <a:t>parte conclusiva</a:t>
            </a:r>
            <a:r>
              <a:rPr lang="pt-BR" sz="2400" dirty="0"/>
              <a:t>: na qual o sindicante emitirá o seu parecer, coerente com as provas carreadas aos autos e com o relatado na parte expositiva, mencionando se há ou não indícios de crime militar ou comum, transgressão disciplinar, prejuízo ao erário ou qualquer outra situação ampliativa ou restritiva de direito, sugerindo, se for o caso, a adoção de providências;</a:t>
            </a:r>
            <a:endParaRPr lang="pt-BR" sz="2400" b="1" dirty="0"/>
          </a:p>
        </p:txBody>
      </p:sp>
    </p:spTree>
    <p:extLst>
      <p:ext uri="{BB962C8B-B14F-4D97-AF65-F5344CB8AC3E}">
        <p14:creationId xmlns:p14="http://schemas.microsoft.com/office/powerpoint/2010/main" val="27269310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DOS PROCEDIMENTOS DO RITO ORDINÁRIO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24. O </a:t>
            </a:r>
            <a:r>
              <a:rPr lang="pt-BR" sz="2400" u="sng" dirty="0"/>
              <a:t>sindicante</a:t>
            </a:r>
            <a:r>
              <a:rPr lang="pt-BR" sz="2400" dirty="0"/>
              <a:t> deverá observar os seguintes procedimentos: (cont...)</a:t>
            </a:r>
            <a:endParaRPr lang="pt-BR" sz="2400" b="1" dirty="0"/>
          </a:p>
        </p:txBody>
      </p:sp>
      <p:sp>
        <p:nvSpPr>
          <p:cNvPr id="15" name="Retângulo 14">
            <a:extLst>
              <a:ext uri="{FF2B5EF4-FFF2-40B4-BE49-F238E27FC236}">
                <a16:creationId xmlns:a16="http://schemas.microsoft.com/office/drawing/2014/main" id="{B0B78B55-A899-411A-A905-4BCD092DCF99}"/>
              </a:ext>
            </a:extLst>
          </p:cNvPr>
          <p:cNvSpPr/>
          <p:nvPr/>
        </p:nvSpPr>
        <p:spPr>
          <a:xfrm>
            <a:off x="295206" y="1646976"/>
            <a:ext cx="11535125" cy="830997"/>
          </a:xfrm>
          <a:prstGeom prst="rect">
            <a:avLst/>
          </a:prstGeom>
          <a:solidFill>
            <a:srgbClr val="EAEFF7"/>
          </a:solidFill>
        </p:spPr>
        <p:txBody>
          <a:bodyPr wrap="square">
            <a:spAutoFit/>
          </a:bodyPr>
          <a:lstStyle/>
          <a:p>
            <a:pPr algn="just"/>
            <a:r>
              <a:rPr lang="pt-BR" sz="2400" dirty="0"/>
              <a:t>XI - elaborar o termo de encerramento dos trabalhos atinentes ao feito e remeter os autos à autoridade instauradora.</a:t>
            </a:r>
            <a:endParaRPr lang="pt-BR" sz="2400" b="1" u="sng" dirty="0"/>
          </a:p>
        </p:txBody>
      </p:sp>
      <p:sp>
        <p:nvSpPr>
          <p:cNvPr id="12" name="Retângulo 11">
            <a:extLst>
              <a:ext uri="{FF2B5EF4-FFF2-40B4-BE49-F238E27FC236}">
                <a16:creationId xmlns:a16="http://schemas.microsoft.com/office/drawing/2014/main" id="{C099FC19-5304-4831-BC23-D33F6EC2E5B6}"/>
              </a:ext>
            </a:extLst>
          </p:cNvPr>
          <p:cNvSpPr/>
          <p:nvPr/>
        </p:nvSpPr>
        <p:spPr>
          <a:xfrm>
            <a:off x="309094" y="2484039"/>
            <a:ext cx="1152123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Parágrafo único. A observância dos procedimentos estabelecidos neste artigo não obsta a adoção de outras medidas específicas que sejam necessárias em razão das particularidades do objeto da sindicância.</a:t>
            </a:r>
            <a:endParaRPr lang="pt-BR" sz="2400" b="1" dirty="0"/>
          </a:p>
        </p:txBody>
      </p:sp>
      <p:sp>
        <p:nvSpPr>
          <p:cNvPr id="13" name="Retângulo 12">
            <a:extLst>
              <a:ext uri="{FF2B5EF4-FFF2-40B4-BE49-F238E27FC236}">
                <a16:creationId xmlns:a16="http://schemas.microsoft.com/office/drawing/2014/main" id="{4D14C7E1-E061-4975-9DD1-0CEAE556DB3A}"/>
              </a:ext>
            </a:extLst>
          </p:cNvPr>
          <p:cNvSpPr/>
          <p:nvPr/>
        </p:nvSpPr>
        <p:spPr>
          <a:xfrm>
            <a:off x="295206" y="3674565"/>
            <a:ext cx="11535125" cy="1569660"/>
          </a:xfrm>
          <a:prstGeom prst="rect">
            <a:avLst/>
          </a:prstGeom>
          <a:solidFill>
            <a:srgbClr val="EAEFF7"/>
          </a:solidFill>
        </p:spPr>
        <p:txBody>
          <a:bodyPr wrap="square">
            <a:spAutoFit/>
          </a:bodyPr>
          <a:lstStyle/>
          <a:p>
            <a:pPr algn="just"/>
            <a:r>
              <a:rPr lang="pt-BR" sz="2400" dirty="0"/>
              <a:t>Art. 25. </a:t>
            </a:r>
            <a:r>
              <a:rPr lang="pt-BR" sz="2400" u="sng" dirty="0"/>
              <a:t>A solução da sindicância </a:t>
            </a:r>
            <a:r>
              <a:rPr lang="pt-BR" sz="2400" b="1" u="sng" dirty="0"/>
              <a:t>pela autoridade nomeante</a:t>
            </a:r>
            <a:r>
              <a:rPr lang="pt-BR" sz="2400" dirty="0"/>
              <a:t> deverá ser </a:t>
            </a:r>
            <a:r>
              <a:rPr lang="pt-BR" sz="2400" u="sng" dirty="0"/>
              <a:t>explícita</a:t>
            </a:r>
            <a:r>
              <a:rPr lang="pt-BR" sz="2400" dirty="0"/>
              <a:t>, </a:t>
            </a:r>
            <a:r>
              <a:rPr lang="pt-BR" sz="2400" u="sng" dirty="0"/>
              <a:t>clara</a:t>
            </a:r>
            <a:r>
              <a:rPr lang="pt-BR" sz="2400" dirty="0"/>
              <a:t>, </a:t>
            </a:r>
            <a:r>
              <a:rPr lang="pt-BR" sz="2400" u="sng" dirty="0"/>
              <a:t>coerente</a:t>
            </a:r>
            <a:r>
              <a:rPr lang="pt-BR" sz="2400" dirty="0"/>
              <a:t> e </a:t>
            </a:r>
            <a:r>
              <a:rPr lang="pt-BR" sz="2400" u="sng" dirty="0"/>
              <a:t>motivada</a:t>
            </a:r>
            <a:r>
              <a:rPr lang="pt-BR" sz="2400" dirty="0"/>
              <a:t>, com a indicação dos fatos e dos fundamentos jurídicos, especialmente quando importar em anulação, revogação, suspensão ou convalidação de ato administrativo.</a:t>
            </a:r>
            <a:endParaRPr lang="pt-BR" sz="2400" b="1" dirty="0"/>
          </a:p>
        </p:txBody>
      </p:sp>
      <p:sp>
        <p:nvSpPr>
          <p:cNvPr id="17" name="Retângulo 16">
            <a:extLst>
              <a:ext uri="{FF2B5EF4-FFF2-40B4-BE49-F238E27FC236}">
                <a16:creationId xmlns:a16="http://schemas.microsoft.com/office/drawing/2014/main" id="{6080ABE5-9253-4666-82EF-592C758C1E12}"/>
              </a:ext>
            </a:extLst>
          </p:cNvPr>
          <p:cNvSpPr/>
          <p:nvPr/>
        </p:nvSpPr>
        <p:spPr>
          <a:xfrm>
            <a:off x="309094" y="5227243"/>
            <a:ext cx="1152123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26. Quando o objeto da apuração for acidente ou dano com viatura, material bélico, material de comunicações ou outro material, deverá ser observado o disposto nas normas específicas de cada órgão.</a:t>
            </a:r>
            <a:endParaRPr lang="pt-BR" sz="2400" b="1" dirty="0"/>
          </a:p>
        </p:txBody>
      </p:sp>
    </p:spTree>
    <p:extLst>
      <p:ext uri="{BB962C8B-B14F-4D97-AF65-F5344CB8AC3E}">
        <p14:creationId xmlns:p14="http://schemas.microsoft.com/office/powerpoint/2010/main" val="25763842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Questão </a:t>
            </a:r>
            <a:r>
              <a:rPr lang="pt-BR" sz="2400" b="1" dirty="0"/>
              <a:t>(Prova 2021 – Questão 41)</a:t>
            </a:r>
            <a:endParaRPr lang="pt-BR" sz="2400" dirty="0">
              <a:latin typeface="Arial Black" panose="020B0A04020102020204" pitchFamily="34" charset="0"/>
              <a:cs typeface="Arial" panose="020B0604020202020204" pitchFamily="34" charset="0"/>
            </a:endParaRP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309093" y="1385358"/>
            <a:ext cx="11521239" cy="3046988"/>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O 2º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Ten</a:t>
            </a:r>
            <a:r>
              <a:rPr kumimoji="0" lang="pt-BR" sz="2400" b="0" i="0" u="none" strike="noStrike" kern="1200" cap="none" spc="0" normalizeH="0" baseline="0" noProof="0" dirty="0">
                <a:ln>
                  <a:noFill/>
                </a:ln>
                <a:solidFill>
                  <a:prstClr val="black"/>
                </a:solidFill>
                <a:effectLst/>
                <a:uLnTx/>
                <a:uFillTx/>
                <a:latin typeface="Calibri"/>
                <a:ea typeface="+mn-ea"/>
                <a:cs typeface="+mn-cs"/>
              </a:rPr>
              <a:t>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Jeroboão</a:t>
            </a:r>
            <a:r>
              <a:rPr kumimoji="0" lang="pt-BR" sz="2400" b="0" i="0" u="none" strike="noStrike" kern="1200" cap="none" spc="0" normalizeH="0" baseline="0" noProof="0" dirty="0">
                <a:ln>
                  <a:noFill/>
                </a:ln>
                <a:solidFill>
                  <a:prstClr val="black"/>
                </a:solidFill>
                <a:effectLst/>
                <a:uLnTx/>
                <a:uFillTx/>
                <a:latin typeface="Calibri"/>
                <a:ea typeface="+mn-ea"/>
                <a:cs typeface="+mn-cs"/>
              </a:rPr>
              <a:t> foi designado pelo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Cel</a:t>
            </a:r>
            <a:r>
              <a:rPr kumimoji="0" lang="pt-BR" sz="2400" b="0" i="0" u="none" strike="noStrike" kern="1200" cap="none" spc="0" normalizeH="0" baseline="0" noProof="0" dirty="0">
                <a:ln>
                  <a:noFill/>
                </a:ln>
                <a:solidFill>
                  <a:prstClr val="black"/>
                </a:solidFill>
                <a:effectLst/>
                <a:uLnTx/>
                <a:uFillTx/>
                <a:latin typeface="Calibri"/>
                <a:ea typeface="+mn-ea"/>
                <a:cs typeface="+mn-cs"/>
              </a:rPr>
              <a:t>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Sedecias</a:t>
            </a:r>
            <a:r>
              <a:rPr kumimoji="0" lang="pt-BR" sz="2400" b="0" i="0" u="none" strike="noStrike" kern="1200" cap="none" spc="0" normalizeH="0" baseline="0" noProof="0" dirty="0">
                <a:ln>
                  <a:noFill/>
                </a:ln>
                <a:solidFill>
                  <a:prstClr val="black"/>
                </a:solidFill>
                <a:effectLst/>
                <a:uLnTx/>
                <a:uFillTx/>
                <a:latin typeface="Calibri"/>
                <a:ea typeface="+mn-ea"/>
                <a:cs typeface="+mn-cs"/>
              </a:rPr>
              <a:t>, para realizar uma sindicância, instaurada através de portaria da autoridade competente, publicada no Boletim Interno do 99º Batalhão de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Infantaria de Selva.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Para a correta formulação da presente sindicância, o referido oficial subalterno cumpriu de forma tempestiva todos os procedimentos dispostos nas Instruções Gerais para a elaboração de sindicância no âmbito do Exército Brasileiro, realizando a juntada de toda a documentação aos autos, numerando e rubricando as folhas da seguinte maneira:</a:t>
            </a:r>
            <a:endParaRPr kumimoji="0" lang="pt-BR"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tângulo 12">
            <a:extLst>
              <a:ext uri="{FF2B5EF4-FFF2-40B4-BE49-F238E27FC236}">
                <a16:creationId xmlns:a16="http://schemas.microsoft.com/office/drawing/2014/main" id="{0EBB4F82-DDCA-48D9-9B06-CBFC4662E79A}"/>
              </a:ext>
            </a:extLst>
          </p:cNvPr>
          <p:cNvSpPr/>
          <p:nvPr/>
        </p:nvSpPr>
        <p:spPr>
          <a:xfrm>
            <a:off x="361667" y="4416679"/>
            <a:ext cx="11468665" cy="1938992"/>
          </a:xfrm>
          <a:prstGeom prst="rect">
            <a:avLst/>
          </a:prstGeom>
          <a:solidFill>
            <a:srgbClr val="EAEFF7"/>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a) no canto superior direito, a partir da capa.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b) no canto superior esquerdo, a partir do termo de abertura.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c) no canto superior direito, a partir da Portaria de Instauração.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d) no canto superior esquerdo, a partir da capa.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e) no canto superior direito, a partir do termo de abertura.</a:t>
            </a:r>
            <a:endParaRPr kumimoji="0" lang="pt-BR" sz="24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34559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Questão </a:t>
            </a:r>
            <a:r>
              <a:rPr lang="pt-BR" sz="2400" b="1" dirty="0"/>
              <a:t>(Prova 2021 – Questão 41)</a:t>
            </a:r>
            <a:endParaRPr lang="pt-BR" sz="2400" dirty="0">
              <a:latin typeface="Arial Black" panose="020B0A04020102020204" pitchFamily="34" charset="0"/>
              <a:cs typeface="Arial" panose="020B0604020202020204" pitchFamily="34" charset="0"/>
            </a:endParaRP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309093" y="1385358"/>
            <a:ext cx="11521239" cy="3046988"/>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O 2º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Ten</a:t>
            </a:r>
            <a:r>
              <a:rPr kumimoji="0" lang="pt-BR" sz="2400" b="0" i="0" u="none" strike="noStrike" kern="1200" cap="none" spc="0" normalizeH="0" baseline="0" noProof="0" dirty="0">
                <a:ln>
                  <a:noFill/>
                </a:ln>
                <a:solidFill>
                  <a:prstClr val="black"/>
                </a:solidFill>
                <a:effectLst/>
                <a:uLnTx/>
                <a:uFillTx/>
                <a:latin typeface="Calibri"/>
                <a:ea typeface="+mn-ea"/>
                <a:cs typeface="+mn-cs"/>
              </a:rPr>
              <a:t>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Jeroboão</a:t>
            </a:r>
            <a:r>
              <a:rPr kumimoji="0" lang="pt-BR" sz="2400" b="0" i="0" u="none" strike="noStrike" kern="1200" cap="none" spc="0" normalizeH="0" baseline="0" noProof="0" dirty="0">
                <a:ln>
                  <a:noFill/>
                </a:ln>
                <a:solidFill>
                  <a:prstClr val="black"/>
                </a:solidFill>
                <a:effectLst/>
                <a:uLnTx/>
                <a:uFillTx/>
                <a:latin typeface="Calibri"/>
                <a:ea typeface="+mn-ea"/>
                <a:cs typeface="+mn-cs"/>
              </a:rPr>
              <a:t> foi designado pelo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Cel</a:t>
            </a:r>
            <a:r>
              <a:rPr kumimoji="0" lang="pt-BR" sz="2400" b="0" i="0" u="none" strike="noStrike" kern="1200" cap="none" spc="0" normalizeH="0" baseline="0" noProof="0" dirty="0">
                <a:ln>
                  <a:noFill/>
                </a:ln>
                <a:solidFill>
                  <a:prstClr val="black"/>
                </a:solidFill>
                <a:effectLst/>
                <a:uLnTx/>
                <a:uFillTx/>
                <a:latin typeface="Calibri"/>
                <a:ea typeface="+mn-ea"/>
                <a:cs typeface="+mn-cs"/>
              </a:rPr>
              <a:t>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Sedecias</a:t>
            </a:r>
            <a:r>
              <a:rPr kumimoji="0" lang="pt-BR" sz="2400" b="0" i="0" u="none" strike="noStrike" kern="1200" cap="none" spc="0" normalizeH="0" baseline="0" noProof="0" dirty="0">
                <a:ln>
                  <a:noFill/>
                </a:ln>
                <a:solidFill>
                  <a:prstClr val="black"/>
                </a:solidFill>
                <a:effectLst/>
                <a:uLnTx/>
                <a:uFillTx/>
                <a:latin typeface="Calibri"/>
                <a:ea typeface="+mn-ea"/>
                <a:cs typeface="+mn-cs"/>
              </a:rPr>
              <a:t>, para realizar uma sindicância, instaurada através de portaria da autoridade competente, publicada no Boletim Interno do 99º Batalhão de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Infantaria de Selva.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Para a correta formulação da presente sindicância, o referido oficial subalterno cumpriu de forma tempestiva todos os procedimentos dispostos nas Instruções Gerais para a elaboração de sindicância no âmbito do Exército Brasileiro, realizando a juntada de toda a documentação aos autos, numerando e rubricando as folhas da seguinte maneira:</a:t>
            </a:r>
            <a:endParaRPr kumimoji="0" lang="pt-BR"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tângulo 12">
            <a:extLst>
              <a:ext uri="{FF2B5EF4-FFF2-40B4-BE49-F238E27FC236}">
                <a16:creationId xmlns:a16="http://schemas.microsoft.com/office/drawing/2014/main" id="{0EBB4F82-DDCA-48D9-9B06-CBFC4662E79A}"/>
              </a:ext>
            </a:extLst>
          </p:cNvPr>
          <p:cNvSpPr/>
          <p:nvPr/>
        </p:nvSpPr>
        <p:spPr>
          <a:xfrm>
            <a:off x="361667" y="4416679"/>
            <a:ext cx="11468665" cy="1938992"/>
          </a:xfrm>
          <a:prstGeom prst="rect">
            <a:avLst/>
          </a:prstGeom>
          <a:solidFill>
            <a:srgbClr val="EAEFF7"/>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a) no canto superior direito, a partir da capa.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b) no canto superior esquerdo, a partir do termo de abertura.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c) no canto superior direito, a partir da Portaria de Instauração.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d) no canto superior esquerdo, a partir da capa.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FF0000"/>
                </a:solidFill>
                <a:effectLst/>
                <a:uLnTx/>
                <a:uFillTx/>
                <a:latin typeface="Calibri"/>
                <a:ea typeface="+mn-ea"/>
                <a:cs typeface="+mn-cs"/>
              </a:rPr>
              <a:t>e) no canto superior direito, a partir do termo de abertura.</a:t>
            </a:r>
          </a:p>
        </p:txBody>
      </p:sp>
      <p:sp>
        <p:nvSpPr>
          <p:cNvPr id="8" name="Retângulo 7">
            <a:extLst>
              <a:ext uri="{FF2B5EF4-FFF2-40B4-BE49-F238E27FC236}">
                <a16:creationId xmlns:a16="http://schemas.microsoft.com/office/drawing/2014/main" id="{BA78C1A4-4EA6-4FD9-84EA-F3F6BD3F9445}"/>
              </a:ext>
            </a:extLst>
          </p:cNvPr>
          <p:cNvSpPr/>
          <p:nvPr/>
        </p:nvSpPr>
        <p:spPr>
          <a:xfrm>
            <a:off x="309094" y="6459698"/>
            <a:ext cx="11521237" cy="36933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i="1" dirty="0"/>
              <a:t>Ref.: art. 28, II.</a:t>
            </a:r>
            <a:endParaRPr lang="pt-BR" b="1" i="1" dirty="0"/>
          </a:p>
        </p:txBody>
      </p:sp>
    </p:spTree>
    <p:extLst>
      <p:ext uri="{BB962C8B-B14F-4D97-AF65-F5344CB8AC3E}">
        <p14:creationId xmlns:p14="http://schemas.microsoft.com/office/powerpoint/2010/main" val="41578334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Questões </a:t>
            </a:r>
            <a:r>
              <a:rPr lang="pt-BR" sz="2400" b="1" dirty="0"/>
              <a:t>(Apostila – Questão 30)</a:t>
            </a:r>
            <a:endParaRPr lang="pt-BR" sz="2400" b="1" dirty="0">
              <a:latin typeface="Arial Black" panose="020B0A04020102020204" pitchFamily="34" charset="0"/>
              <a:cs typeface="Arial" panose="020B0604020202020204" pitchFamily="34" charset="0"/>
            </a:endParaRP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97129" y="1337245"/>
            <a:ext cx="11521238"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Durante uma sindicância instaurada para apurar uma irregularidade,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foi arrolado como testemunha pelo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Sd</a:t>
            </a:r>
            <a:r>
              <a:rPr kumimoji="0" lang="pt-BR" sz="2400" b="0" i="0" u="none" strike="noStrike" kern="1200" cap="none" spc="0" normalizeH="0" baseline="0" noProof="0" dirty="0">
                <a:ln>
                  <a:noFill/>
                </a:ln>
                <a:solidFill>
                  <a:prstClr val="black"/>
                </a:solidFill>
                <a:effectLst/>
                <a:uLnTx/>
                <a:uFillTx/>
                <a:latin typeface="Calibri"/>
                <a:ea typeface="+mn-ea"/>
                <a:cs typeface="+mn-cs"/>
              </a:rPr>
              <a:t> Aldo (sindicado).  Nessa hipótese, é correto dizer que: </a:t>
            </a:r>
            <a:endParaRPr kumimoji="0" lang="pt-BR"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Retângulo 14">
            <a:extLst>
              <a:ext uri="{FF2B5EF4-FFF2-40B4-BE49-F238E27FC236}">
                <a16:creationId xmlns:a16="http://schemas.microsoft.com/office/drawing/2014/main" id="{0F1191AE-C692-40F9-AFA7-3408FBBFBE75}"/>
              </a:ext>
            </a:extLst>
          </p:cNvPr>
          <p:cNvSpPr/>
          <p:nvPr/>
        </p:nvSpPr>
        <p:spPr>
          <a:xfrm>
            <a:off x="309093" y="2208462"/>
            <a:ext cx="11521239" cy="2308324"/>
          </a:xfrm>
          <a:prstGeom prst="rect">
            <a:avLst/>
          </a:prstGeom>
          <a:solidFill>
            <a:srgbClr val="EAEFF7"/>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a)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está desobrigado quanto ao compromisso de dizer a verdade.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b)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nessa hipótese, somente poderá atuar como testemunha instrumentária.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c)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será ouvido após as testemunhas do denunciante ou ofendido.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d)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somente poderá atuar se o sindicante for de posto hierárquico superior ao seu.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e)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somente poderá atuar se o sindicante for de posto hierárquico inferior ao seu.</a:t>
            </a:r>
          </a:p>
        </p:txBody>
      </p:sp>
    </p:spTree>
    <p:extLst>
      <p:ext uri="{BB962C8B-B14F-4D97-AF65-F5344CB8AC3E}">
        <p14:creationId xmlns:p14="http://schemas.microsoft.com/office/powerpoint/2010/main" val="6349767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Questões </a:t>
            </a:r>
            <a:r>
              <a:rPr lang="pt-BR" sz="2400" b="1" dirty="0"/>
              <a:t>(Apostila – Questão 30)</a:t>
            </a:r>
            <a:endParaRPr lang="pt-BR" sz="2400" b="1" dirty="0">
              <a:latin typeface="Arial Black" panose="020B0A04020102020204" pitchFamily="34" charset="0"/>
              <a:cs typeface="Arial" panose="020B0604020202020204" pitchFamily="34" charset="0"/>
            </a:endParaRP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97129" y="1337245"/>
            <a:ext cx="11521238"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Durante uma sindicância instaurada para apurar uma irregularidade,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foi arrolado como testemunha pelo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Sd</a:t>
            </a:r>
            <a:r>
              <a:rPr kumimoji="0" lang="pt-BR" sz="2400" b="0" i="0" u="none" strike="noStrike" kern="1200" cap="none" spc="0" normalizeH="0" baseline="0" noProof="0" dirty="0">
                <a:ln>
                  <a:noFill/>
                </a:ln>
                <a:solidFill>
                  <a:prstClr val="black"/>
                </a:solidFill>
                <a:effectLst/>
                <a:uLnTx/>
                <a:uFillTx/>
                <a:latin typeface="Calibri"/>
                <a:ea typeface="+mn-ea"/>
                <a:cs typeface="+mn-cs"/>
              </a:rPr>
              <a:t> Aldo (sindicado).  Nessa hipótese, é correto dizer que: </a:t>
            </a:r>
            <a:endParaRPr kumimoji="0" lang="pt-BR"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Retângulo 14">
            <a:extLst>
              <a:ext uri="{FF2B5EF4-FFF2-40B4-BE49-F238E27FC236}">
                <a16:creationId xmlns:a16="http://schemas.microsoft.com/office/drawing/2014/main" id="{0F1191AE-C692-40F9-AFA7-3408FBBFBE75}"/>
              </a:ext>
            </a:extLst>
          </p:cNvPr>
          <p:cNvSpPr/>
          <p:nvPr/>
        </p:nvSpPr>
        <p:spPr>
          <a:xfrm>
            <a:off x="309093" y="2208462"/>
            <a:ext cx="11521239" cy="2308324"/>
          </a:xfrm>
          <a:prstGeom prst="rect">
            <a:avLst/>
          </a:prstGeom>
          <a:solidFill>
            <a:srgbClr val="EAEFF7"/>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a)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está desobrigado quanto ao compromisso de dizer a verdade.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b)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nessa hipótese, somente poderá atuar como testemunha instrumentária.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FF0000"/>
                </a:solidFill>
                <a:effectLst/>
                <a:uLnTx/>
                <a:uFillTx/>
                <a:latin typeface="Calibri"/>
                <a:ea typeface="+mn-ea"/>
                <a:cs typeface="+mn-cs"/>
              </a:rPr>
              <a:t>c) O </a:t>
            </a:r>
            <a:r>
              <a:rPr kumimoji="0" lang="pt-BR" sz="2400" b="1" i="0" u="none" strike="noStrike" kern="1200" cap="none" spc="0" normalizeH="0" baseline="0" noProof="0" dirty="0" err="1">
                <a:ln>
                  <a:noFill/>
                </a:ln>
                <a:solidFill>
                  <a:srgbClr val="FF0000"/>
                </a:solidFill>
                <a:effectLst/>
                <a:uLnTx/>
                <a:uFillTx/>
                <a:latin typeface="Calibri"/>
                <a:ea typeface="+mn-ea"/>
                <a:cs typeface="+mn-cs"/>
              </a:rPr>
              <a:t>Cap</a:t>
            </a:r>
            <a:r>
              <a:rPr kumimoji="0" lang="pt-BR" sz="2400" b="1" i="0" u="none" strike="noStrike" kern="1200" cap="none" spc="0" normalizeH="0" baseline="0" noProof="0" dirty="0">
                <a:ln>
                  <a:noFill/>
                </a:ln>
                <a:solidFill>
                  <a:srgbClr val="FF0000"/>
                </a:solidFill>
                <a:effectLst/>
                <a:uLnTx/>
                <a:uFillTx/>
                <a:latin typeface="Calibri"/>
                <a:ea typeface="+mn-ea"/>
                <a:cs typeface="+mn-cs"/>
              </a:rPr>
              <a:t> BILL será ouvido após as testemunhas do denunciante ou ofendido.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d)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somente poderá atuar se o sindicante for de posto hierárquico superior ao seu.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e) O </a:t>
            </a:r>
            <a:r>
              <a:rPr kumimoji="0" lang="pt-BR" sz="2400" b="0" i="0" u="none" strike="noStrike" kern="1200" cap="none" spc="0" normalizeH="0" baseline="0" noProof="0" dirty="0" err="1">
                <a:ln>
                  <a:noFill/>
                </a:ln>
                <a:solidFill>
                  <a:prstClr val="black"/>
                </a:solidFill>
                <a:effectLst/>
                <a:uLnTx/>
                <a:uFillTx/>
                <a:latin typeface="Calibri"/>
                <a:ea typeface="+mn-ea"/>
                <a:cs typeface="+mn-cs"/>
              </a:rPr>
              <a:t>Cap</a:t>
            </a:r>
            <a:r>
              <a:rPr kumimoji="0" lang="pt-BR" sz="2400" b="0" i="0" u="none" strike="noStrike" kern="1200" cap="none" spc="0" normalizeH="0" baseline="0" noProof="0" dirty="0">
                <a:ln>
                  <a:noFill/>
                </a:ln>
                <a:solidFill>
                  <a:prstClr val="black"/>
                </a:solidFill>
                <a:effectLst/>
                <a:uLnTx/>
                <a:uFillTx/>
                <a:latin typeface="Calibri"/>
                <a:ea typeface="+mn-ea"/>
                <a:cs typeface="+mn-cs"/>
              </a:rPr>
              <a:t> BILL somente poderá atuar se o sindicante for de posto hierárquico inferior ao seu.</a:t>
            </a:r>
          </a:p>
        </p:txBody>
      </p:sp>
      <p:sp>
        <p:nvSpPr>
          <p:cNvPr id="8" name="Retângulo 7">
            <a:extLst>
              <a:ext uri="{FF2B5EF4-FFF2-40B4-BE49-F238E27FC236}">
                <a16:creationId xmlns:a16="http://schemas.microsoft.com/office/drawing/2014/main" id="{EC61BFEF-8D93-41AB-A4A5-BA73B86C1562}"/>
              </a:ext>
            </a:extLst>
          </p:cNvPr>
          <p:cNvSpPr/>
          <p:nvPr/>
        </p:nvSpPr>
        <p:spPr>
          <a:xfrm>
            <a:off x="297129" y="6409993"/>
            <a:ext cx="11533204" cy="40011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err="1">
                <a:ln>
                  <a:noFill/>
                </a:ln>
                <a:solidFill>
                  <a:prstClr val="black"/>
                </a:solidFill>
                <a:effectLst/>
                <a:uLnTx/>
                <a:uFillTx/>
                <a:latin typeface="Calibri"/>
                <a:ea typeface="+mn-ea"/>
                <a:cs typeface="+mn-cs"/>
              </a:rPr>
              <a:t>Arts</a:t>
            </a:r>
            <a:r>
              <a:rPr kumimoji="0" lang="pt-BR" sz="2000" b="0" i="1" u="none" strike="noStrike" kern="1200" cap="none" spc="0" normalizeH="0" baseline="0" noProof="0" dirty="0">
                <a:ln>
                  <a:noFill/>
                </a:ln>
                <a:solidFill>
                  <a:prstClr val="black"/>
                </a:solidFill>
                <a:effectLst/>
                <a:uLnTx/>
                <a:uFillTx/>
                <a:latin typeface="Calibri"/>
                <a:ea typeface="+mn-ea"/>
                <a:cs typeface="+mn-cs"/>
              </a:rPr>
              <a:t>. 7º e 18</a:t>
            </a:r>
          </a:p>
        </p:txBody>
      </p:sp>
    </p:spTree>
    <p:extLst>
      <p:ext uri="{BB962C8B-B14F-4D97-AF65-F5344CB8AC3E}">
        <p14:creationId xmlns:p14="http://schemas.microsoft.com/office/powerpoint/2010/main" val="15181136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91865"/>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Questão </a:t>
            </a:r>
            <a:r>
              <a:rPr lang="pt-BR" sz="2400" b="1" dirty="0"/>
              <a:t>(Apostila – Questão 38)</a:t>
            </a:r>
            <a:endParaRPr lang="pt-BR" sz="2400" b="1" dirty="0">
              <a:latin typeface="Arial Black" panose="020B0A04020102020204" pitchFamily="34" charset="0"/>
              <a:cs typeface="Arial" panose="020B0604020202020204" pitchFamily="34" charset="0"/>
            </a:endParaRP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97129" y="860167"/>
            <a:ext cx="11521238"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Acerca da não identificação do militar diretamente envolvido no fato a ser sindicado, assinale a alternativa correta:</a:t>
            </a:r>
            <a:endParaRPr kumimoji="0" lang="pt-BR"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Retângulo 14">
            <a:extLst>
              <a:ext uri="{FF2B5EF4-FFF2-40B4-BE49-F238E27FC236}">
                <a16:creationId xmlns:a16="http://schemas.microsoft.com/office/drawing/2014/main" id="{0F1191AE-C692-40F9-AFA7-3408FBBFBE75}"/>
              </a:ext>
            </a:extLst>
          </p:cNvPr>
          <p:cNvSpPr/>
          <p:nvPr/>
        </p:nvSpPr>
        <p:spPr>
          <a:xfrm>
            <a:off x="309093" y="1731384"/>
            <a:ext cx="11521239" cy="4154984"/>
          </a:xfrm>
          <a:prstGeom prst="rect">
            <a:avLst/>
          </a:prstGeom>
          <a:solidFill>
            <a:srgbClr val="EAEFF7"/>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a) Na hipótese de não ser possível identificar a pessoa diretamente envolvida no fato a ser esclarecido, a sindicância terá caráter meramente inquisitório.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b) Na hipótese de não ser possível identificar a pessoa diretamente envolvida no fato a ser esclarecido, a sindicância terá caráter meramente investigatório e em nenhuma hipótese será revertido em caráter processual</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c) Na hipótese de não ser possível identificar a pessoa diretamente envolvida no fato a ser esclarecido, a sindicância terá caráter meramente investigatório.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d) Será indispensável a instauração de sindicância ainda que o fato ou objeto possa ser comprovado sumariamente mediante prova documental idônea.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e) A sindicância pode substituir a instauração de inquérito policial militar, pois se destina apenas e tão somente apuração de crimes.</a:t>
            </a:r>
          </a:p>
        </p:txBody>
      </p:sp>
    </p:spTree>
    <p:extLst>
      <p:ext uri="{BB962C8B-B14F-4D97-AF65-F5344CB8AC3E}">
        <p14:creationId xmlns:p14="http://schemas.microsoft.com/office/powerpoint/2010/main" val="496166947"/>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91865"/>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Questão </a:t>
            </a:r>
            <a:r>
              <a:rPr lang="pt-BR" sz="2400" b="1" dirty="0"/>
              <a:t>(Apostila – Questão 38)</a:t>
            </a:r>
            <a:endParaRPr lang="pt-BR" sz="2400" b="1" dirty="0">
              <a:latin typeface="Arial Black" panose="020B0A04020102020204" pitchFamily="34" charset="0"/>
              <a:cs typeface="Arial" panose="020B0604020202020204" pitchFamily="34" charset="0"/>
            </a:endParaRP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97129" y="860167"/>
            <a:ext cx="11521238"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Acerca da não identificação do militar diretamente envolvido no fato a ser sindicado, assinale a alternativa correta:</a:t>
            </a:r>
            <a:endParaRPr kumimoji="0" lang="pt-BR"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Retângulo 14">
            <a:extLst>
              <a:ext uri="{FF2B5EF4-FFF2-40B4-BE49-F238E27FC236}">
                <a16:creationId xmlns:a16="http://schemas.microsoft.com/office/drawing/2014/main" id="{0F1191AE-C692-40F9-AFA7-3408FBBFBE75}"/>
              </a:ext>
            </a:extLst>
          </p:cNvPr>
          <p:cNvSpPr/>
          <p:nvPr/>
        </p:nvSpPr>
        <p:spPr>
          <a:xfrm>
            <a:off x="309093" y="1731384"/>
            <a:ext cx="11521239" cy="4154984"/>
          </a:xfrm>
          <a:prstGeom prst="rect">
            <a:avLst/>
          </a:prstGeom>
          <a:solidFill>
            <a:srgbClr val="EAEFF7"/>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a) Na hipótese de não ser possível identificar a pessoa diretamente envolvida no fato a ser esclarecido, a sindicância terá caráter meramente inquisitório.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b) Na hipótese de não ser possível identificar a pessoa diretamente envolvida no fato a ser esclarecido, a sindicância terá caráter meramente investigatório e em nenhuma hipótese será revertido em caráter processual</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FF0000"/>
                </a:solidFill>
                <a:effectLst/>
                <a:uLnTx/>
                <a:uFillTx/>
                <a:latin typeface="Calibri"/>
                <a:ea typeface="+mn-ea"/>
                <a:cs typeface="+mn-cs"/>
              </a:rPr>
              <a:t>c) Na hipótese de não ser possível identificar a pessoa diretamente envolvida no fato a ser esclarecido, a sindicância terá caráter meramente investigatório.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d) Será indispensável a instauração de sindicância ainda que o fato ou objeto possa ser comprovado sumariamente mediante prova documental idônea.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e) A sindicância pode substituir a instauração de inquérito policial militar, pois se destina apenas e tão somente apuração de crimes.</a:t>
            </a:r>
          </a:p>
        </p:txBody>
      </p:sp>
      <p:sp>
        <p:nvSpPr>
          <p:cNvPr id="8" name="Retângulo 7">
            <a:extLst>
              <a:ext uri="{FF2B5EF4-FFF2-40B4-BE49-F238E27FC236}">
                <a16:creationId xmlns:a16="http://schemas.microsoft.com/office/drawing/2014/main" id="{F608A486-F4A9-402A-9461-ACDA3DF200C7}"/>
              </a:ext>
            </a:extLst>
          </p:cNvPr>
          <p:cNvSpPr/>
          <p:nvPr/>
        </p:nvSpPr>
        <p:spPr>
          <a:xfrm>
            <a:off x="297129" y="6409993"/>
            <a:ext cx="11533204" cy="40011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a:ln>
                  <a:noFill/>
                </a:ln>
                <a:solidFill>
                  <a:prstClr val="black"/>
                </a:solidFill>
                <a:effectLst/>
                <a:uLnTx/>
                <a:uFillTx/>
                <a:latin typeface="Calibri"/>
                <a:ea typeface="+mn-ea"/>
                <a:cs typeface="+mn-cs"/>
              </a:rPr>
              <a:t>Art. 2º</a:t>
            </a:r>
          </a:p>
        </p:txBody>
      </p:sp>
    </p:spTree>
    <p:extLst>
      <p:ext uri="{BB962C8B-B14F-4D97-AF65-F5344CB8AC3E}">
        <p14:creationId xmlns:p14="http://schemas.microsoft.com/office/powerpoint/2010/main" val="1390126822"/>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131619"/>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Questão - </a:t>
            </a:r>
            <a:r>
              <a:rPr lang="pt-BR" sz="2400" dirty="0">
                <a:latin typeface="Arial Black" panose="020B0A04020102020204" pitchFamily="34" charset="0"/>
                <a:cs typeface="Arial" panose="020B0604020202020204" pitchFamily="34" charset="0"/>
              </a:rPr>
              <a:t>SINDICÂNCIA</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Retângulo 14">
            <a:extLst>
              <a:ext uri="{FF2B5EF4-FFF2-40B4-BE49-F238E27FC236}">
                <a16:creationId xmlns:a16="http://schemas.microsoft.com/office/drawing/2014/main" id="{7744A15E-503B-461F-A3AD-25C8A31BD4E9}"/>
              </a:ext>
            </a:extLst>
          </p:cNvPr>
          <p:cNvSpPr/>
          <p:nvPr/>
        </p:nvSpPr>
        <p:spPr>
          <a:xfrm>
            <a:off x="295840" y="1672925"/>
            <a:ext cx="11896159" cy="3139321"/>
          </a:xfrm>
          <a:prstGeom prst="rect">
            <a:avLst/>
          </a:prstGeom>
          <a:solidFill>
            <a:srgbClr val="EAEFF7"/>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a) indicar alguém para assinar a seu rogo, depois de lido na presença de ambos.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b) solicitar que ela indique alguém para assinar a seu rogo, depois de lido na presença de ambos, juntamente com mais duas testemunhas.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c) lavrar no respectivo termo o motivo do impedimento e eventual recusa de indicação por parte da testemunha instrumentária.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d) desconsiderar o depoimento por absoluta falta de comprovação de que foi o próprio depoente que falou o que está reduzido a termo.</a:t>
            </a:r>
          </a:p>
        </p:txBody>
      </p:sp>
      <p:sp>
        <p:nvSpPr>
          <p:cNvPr id="7" name="Retângulo 6">
            <a:extLst>
              <a:ext uri="{FF2B5EF4-FFF2-40B4-BE49-F238E27FC236}">
                <a16:creationId xmlns:a16="http://schemas.microsoft.com/office/drawing/2014/main" id="{0A6A2451-5C32-4027-92EB-95E9B3998695}"/>
              </a:ext>
            </a:extLst>
          </p:cNvPr>
          <p:cNvSpPr/>
          <p:nvPr/>
        </p:nvSpPr>
        <p:spPr>
          <a:xfrm>
            <a:off x="297128" y="826404"/>
            <a:ext cx="11869019"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Nas tomadas de depoimentos, se a pessoa ouvida for analfabeta ou não puder assinar o termo de inquirição, o encarregado da inquirição deve:</a:t>
            </a:r>
          </a:p>
        </p:txBody>
      </p:sp>
    </p:spTree>
    <p:extLst>
      <p:ext uri="{BB962C8B-B14F-4D97-AF65-F5344CB8AC3E}">
        <p14:creationId xmlns:p14="http://schemas.microsoft.com/office/powerpoint/2010/main" val="3286652222"/>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131619"/>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Questão - </a:t>
            </a:r>
            <a:r>
              <a:rPr lang="pt-BR" sz="2400" dirty="0">
                <a:latin typeface="Arial Black" panose="020B0A04020102020204" pitchFamily="34" charset="0"/>
                <a:cs typeface="Arial" panose="020B0604020202020204" pitchFamily="34" charset="0"/>
              </a:rPr>
              <a:t>SINDICÂNCIA</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Retângulo 14">
            <a:extLst>
              <a:ext uri="{FF2B5EF4-FFF2-40B4-BE49-F238E27FC236}">
                <a16:creationId xmlns:a16="http://schemas.microsoft.com/office/drawing/2014/main" id="{7744A15E-503B-461F-A3AD-25C8A31BD4E9}"/>
              </a:ext>
            </a:extLst>
          </p:cNvPr>
          <p:cNvSpPr/>
          <p:nvPr/>
        </p:nvSpPr>
        <p:spPr>
          <a:xfrm>
            <a:off x="295840" y="1672925"/>
            <a:ext cx="11896159" cy="3139321"/>
          </a:xfrm>
          <a:prstGeom prst="rect">
            <a:avLst/>
          </a:prstGeom>
          <a:solidFill>
            <a:srgbClr val="EAEFF7"/>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a) indicar alguém para assinar a seu rogo, depois de lido na presença de ambos.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FF0000"/>
                </a:solidFill>
                <a:effectLst/>
                <a:uLnTx/>
                <a:uFillTx/>
                <a:latin typeface="Calibri"/>
                <a:ea typeface="+mn-ea"/>
                <a:cs typeface="+mn-cs"/>
              </a:rPr>
              <a:t>	b) solicitar que ela indique alguém para assinar a seu rogo, depois de lido na presença de ambos, juntamente com mais duas testemunhas.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c) lavrar no respectivo termo o motivo do impedimento e eventual recusa de indicação por parte da testemunha instrumentária.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	d) desconsiderar o depoimento por absoluta falta de comprovação de que foi o próprio depoente que falou o que está reduzido a termo.</a:t>
            </a:r>
          </a:p>
        </p:txBody>
      </p:sp>
      <p:sp>
        <p:nvSpPr>
          <p:cNvPr id="7" name="Retângulo 6">
            <a:extLst>
              <a:ext uri="{FF2B5EF4-FFF2-40B4-BE49-F238E27FC236}">
                <a16:creationId xmlns:a16="http://schemas.microsoft.com/office/drawing/2014/main" id="{0A6A2451-5C32-4027-92EB-95E9B3998695}"/>
              </a:ext>
            </a:extLst>
          </p:cNvPr>
          <p:cNvSpPr/>
          <p:nvPr/>
        </p:nvSpPr>
        <p:spPr>
          <a:xfrm>
            <a:off x="297128" y="826404"/>
            <a:ext cx="11869019"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Nas tomadas de depoimentos, se a pessoa ouvida for analfabeta ou não puder assinar o termo de inquirição, o encarregado da inquirição deve:</a:t>
            </a:r>
          </a:p>
        </p:txBody>
      </p:sp>
      <p:sp>
        <p:nvSpPr>
          <p:cNvPr id="8" name="Retângulo 7">
            <a:extLst>
              <a:ext uri="{FF2B5EF4-FFF2-40B4-BE49-F238E27FC236}">
                <a16:creationId xmlns:a16="http://schemas.microsoft.com/office/drawing/2014/main" id="{10044814-B390-48B7-935C-45413C52E4EC}"/>
              </a:ext>
            </a:extLst>
          </p:cNvPr>
          <p:cNvSpPr/>
          <p:nvPr/>
        </p:nvSpPr>
        <p:spPr>
          <a:xfrm>
            <a:off x="285162" y="6371584"/>
            <a:ext cx="11906838" cy="40011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000" i="1" dirty="0">
                <a:solidFill>
                  <a:prstClr val="black"/>
                </a:solidFill>
                <a:latin typeface="Calibri"/>
              </a:rPr>
              <a:t>Art. 16</a:t>
            </a:r>
          </a:p>
        </p:txBody>
      </p:sp>
    </p:spTree>
    <p:extLst>
      <p:ext uri="{BB962C8B-B14F-4D97-AF65-F5344CB8AC3E}">
        <p14:creationId xmlns:p14="http://schemas.microsoft.com/office/powerpoint/2010/main" val="784293739"/>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0" y="144875"/>
            <a:ext cx="12192000"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Questão </a:t>
            </a:r>
            <a:r>
              <a:rPr lang="pt-BR" sz="2400" b="1" dirty="0"/>
              <a:t>(Apostila – Questão 47)</a:t>
            </a:r>
            <a:endParaRPr lang="pt-BR" sz="2400" dirty="0">
              <a:solidFill>
                <a:srgbClr val="FF0000"/>
              </a:solidFill>
              <a:latin typeface="Arial Black" panose="020B0A04020102020204" pitchFamily="34" charset="0"/>
              <a:cs typeface="Arial" panose="020B0604020202020204" pitchFamily="34" charset="0"/>
            </a:endParaRPr>
          </a:p>
        </p:txBody>
      </p:sp>
      <p:cxnSp>
        <p:nvCxnSpPr>
          <p:cNvPr id="6" name="Conector reto 5"/>
          <p:cNvCxnSpPr/>
          <p:nvPr/>
        </p:nvCxnSpPr>
        <p:spPr>
          <a:xfrm>
            <a:off x="332704" y="794231"/>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7A00ACD1-B667-4B2F-A3D4-DDFD5219B6A4}"/>
              </a:ext>
            </a:extLst>
          </p:cNvPr>
          <p:cNvSpPr/>
          <p:nvPr/>
        </p:nvSpPr>
        <p:spPr>
          <a:xfrm>
            <a:off x="369454" y="940826"/>
            <a:ext cx="11490874"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Sobre a instauração de sindicância assinale a alternativa </a:t>
            </a:r>
            <a:r>
              <a:rPr kumimoji="0" lang="pt-BR" sz="2400" b="1" i="0" u="none" strike="noStrike" kern="1200" cap="none" spc="0" normalizeH="0" baseline="0" noProof="0" dirty="0">
                <a:ln>
                  <a:noFill/>
                </a:ln>
                <a:solidFill>
                  <a:prstClr val="black"/>
                </a:solidFill>
                <a:effectLst/>
                <a:uLnTx/>
                <a:uFillTx/>
                <a:latin typeface="Calibri"/>
                <a:ea typeface="+mn-ea"/>
                <a:cs typeface="+mn-cs"/>
              </a:rPr>
              <a:t>correta</a:t>
            </a:r>
            <a:r>
              <a:rPr kumimoji="0" lang="pt-BR"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7" name="Retângulo 6">
            <a:extLst>
              <a:ext uri="{FF2B5EF4-FFF2-40B4-BE49-F238E27FC236}">
                <a16:creationId xmlns:a16="http://schemas.microsoft.com/office/drawing/2014/main" id="{26402B75-3286-4C82-827D-0431593C45C7}"/>
              </a:ext>
            </a:extLst>
          </p:cNvPr>
          <p:cNvSpPr/>
          <p:nvPr/>
        </p:nvSpPr>
        <p:spPr>
          <a:xfrm>
            <a:off x="332705" y="1460892"/>
            <a:ext cx="11526592" cy="4524315"/>
          </a:xfrm>
          <a:prstGeom prst="rect">
            <a:avLst/>
          </a:prstGeom>
          <a:solidFill>
            <a:srgbClr val="EAEFF7"/>
          </a:solidFill>
        </p:spPr>
        <p:txBody>
          <a:bodyPr wrap="square">
            <a:spAutoFit/>
          </a:bodyPr>
          <a:lstStyle/>
          <a:p>
            <a:pPr lvl="0" algn="just">
              <a:defRPr/>
            </a:pPr>
            <a:r>
              <a:rPr lang="pt-BR" sz="2400" dirty="0">
                <a:solidFill>
                  <a:prstClr val="black"/>
                </a:solidFill>
              </a:rPr>
              <a:t>	a) A instauração de sindicância deve ser procedida no âmbito do comando em que foi verificada a ocorrência e não poderá ser instaurada em local diverso.</a:t>
            </a:r>
          </a:p>
          <a:p>
            <a:pPr lvl="0" algn="just">
              <a:defRPr/>
            </a:pPr>
            <a:r>
              <a:rPr lang="pt-BR" sz="2400" dirty="0">
                <a:solidFill>
                  <a:prstClr val="black"/>
                </a:solidFill>
              </a:rPr>
              <a:t>	b) A instauração de sindicância deve ser procedida no âmbito do comando em que foi verificada a ocorrência, salvo determinação em contrário do escalão superior em face de situação excepcional que requeira instauração em local diverso.</a:t>
            </a:r>
          </a:p>
          <a:p>
            <a:pPr lvl="0" algn="just">
              <a:defRPr/>
            </a:pPr>
            <a:r>
              <a:rPr lang="pt-BR" sz="2400" dirty="0">
                <a:solidFill>
                  <a:prstClr val="black"/>
                </a:solidFill>
              </a:rPr>
              <a:t>	c) A sindicância deve ser instaurada apenas e tão somente se o fato ocorreu dentro de uma organização militar;</a:t>
            </a:r>
          </a:p>
          <a:p>
            <a:pPr lvl="0" algn="just">
              <a:defRPr/>
            </a:pPr>
            <a:r>
              <a:rPr lang="pt-BR" sz="2400" dirty="0">
                <a:solidFill>
                  <a:prstClr val="black"/>
                </a:solidFill>
              </a:rPr>
              <a:t>	d) Se a sindicância for instaurada para apuração de fato envolvendo militares de subunidades distintas, ainda que da mesma organização militar, a instauração da sindicância será ordenada pelo primeiro oficial general da linha de comando;</a:t>
            </a:r>
          </a:p>
          <a:p>
            <a:pPr lvl="0" algn="just">
              <a:defRPr/>
            </a:pPr>
            <a:r>
              <a:rPr lang="pt-BR" sz="2400" dirty="0">
                <a:solidFill>
                  <a:prstClr val="black"/>
                </a:solidFill>
              </a:rPr>
              <a:t>	e) A instauração de sindicância para apurar fato ocorrido no exterior deve ser determinada pelo Comandante do Exército.</a:t>
            </a:r>
          </a:p>
        </p:txBody>
      </p:sp>
    </p:spTree>
    <p:extLst>
      <p:ext uri="{BB962C8B-B14F-4D97-AF65-F5344CB8AC3E}">
        <p14:creationId xmlns:p14="http://schemas.microsoft.com/office/powerpoint/2010/main" val="2621964883"/>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0" y="144875"/>
            <a:ext cx="12192000"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Questão </a:t>
            </a:r>
            <a:r>
              <a:rPr lang="pt-BR" sz="2400" b="1" dirty="0"/>
              <a:t>(Apostila – Questão 47)</a:t>
            </a:r>
            <a:endParaRPr lang="pt-BR" sz="2400" dirty="0">
              <a:solidFill>
                <a:srgbClr val="FF0000"/>
              </a:solidFill>
              <a:latin typeface="Arial Black" panose="020B0A04020102020204" pitchFamily="34" charset="0"/>
              <a:cs typeface="Arial" panose="020B0604020202020204" pitchFamily="34" charset="0"/>
            </a:endParaRPr>
          </a:p>
        </p:txBody>
      </p:sp>
      <p:cxnSp>
        <p:nvCxnSpPr>
          <p:cNvPr id="6" name="Conector reto 5"/>
          <p:cNvCxnSpPr/>
          <p:nvPr/>
        </p:nvCxnSpPr>
        <p:spPr>
          <a:xfrm>
            <a:off x="332704" y="794231"/>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tângulo 7">
            <a:extLst>
              <a:ext uri="{FF2B5EF4-FFF2-40B4-BE49-F238E27FC236}">
                <a16:creationId xmlns:a16="http://schemas.microsoft.com/office/drawing/2014/main" id="{7A00ACD1-B667-4B2F-A3D4-DDFD5219B6A4}"/>
              </a:ext>
            </a:extLst>
          </p:cNvPr>
          <p:cNvSpPr/>
          <p:nvPr/>
        </p:nvSpPr>
        <p:spPr>
          <a:xfrm>
            <a:off x="369454" y="940826"/>
            <a:ext cx="11490874"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a:ea typeface="+mn-ea"/>
                <a:cs typeface="+mn-cs"/>
              </a:rPr>
              <a:t>Sobre a instauração de sindicância assinale a alternativa </a:t>
            </a:r>
            <a:r>
              <a:rPr kumimoji="0" lang="pt-BR" sz="2400" b="1" i="0" u="none" strike="noStrike" kern="1200" cap="none" spc="0" normalizeH="0" baseline="0" noProof="0" dirty="0">
                <a:ln>
                  <a:noFill/>
                </a:ln>
                <a:solidFill>
                  <a:prstClr val="black"/>
                </a:solidFill>
                <a:effectLst/>
                <a:uLnTx/>
                <a:uFillTx/>
                <a:latin typeface="Calibri"/>
                <a:ea typeface="+mn-ea"/>
                <a:cs typeface="+mn-cs"/>
              </a:rPr>
              <a:t>correta</a:t>
            </a:r>
            <a:r>
              <a:rPr kumimoji="0" lang="pt-BR"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7" name="Retângulo 6">
            <a:extLst>
              <a:ext uri="{FF2B5EF4-FFF2-40B4-BE49-F238E27FC236}">
                <a16:creationId xmlns:a16="http://schemas.microsoft.com/office/drawing/2014/main" id="{26402B75-3286-4C82-827D-0431593C45C7}"/>
              </a:ext>
            </a:extLst>
          </p:cNvPr>
          <p:cNvSpPr/>
          <p:nvPr/>
        </p:nvSpPr>
        <p:spPr>
          <a:xfrm>
            <a:off x="332705" y="1460892"/>
            <a:ext cx="11526592" cy="4524315"/>
          </a:xfrm>
          <a:prstGeom prst="rect">
            <a:avLst/>
          </a:prstGeom>
          <a:solidFill>
            <a:srgbClr val="EAEFF7"/>
          </a:solidFill>
        </p:spPr>
        <p:txBody>
          <a:bodyPr wrap="square">
            <a:spAutoFit/>
          </a:bodyPr>
          <a:lstStyle/>
          <a:p>
            <a:pPr lvl="0" algn="just">
              <a:defRPr/>
            </a:pPr>
            <a:r>
              <a:rPr lang="pt-BR" sz="2400" dirty="0">
                <a:solidFill>
                  <a:prstClr val="black"/>
                </a:solidFill>
              </a:rPr>
              <a:t>	a) A instauração de sindicância deve ser procedida no âmbito do comando em que foi verificada a ocorrência e não poderá ser instaurada em local diverso.</a:t>
            </a:r>
          </a:p>
          <a:p>
            <a:pPr lvl="0" algn="just">
              <a:defRPr/>
            </a:pPr>
            <a:r>
              <a:rPr lang="pt-BR" sz="2400" b="1" dirty="0">
                <a:solidFill>
                  <a:srgbClr val="FF0000"/>
                </a:solidFill>
              </a:rPr>
              <a:t>	b) A instauração de sindicância deve ser procedida no âmbito do comando em que foi verificada a ocorrência, salvo determinação em contrário do escalão superior em face de situação excepcional que requeira instauração em local diverso.</a:t>
            </a:r>
          </a:p>
          <a:p>
            <a:pPr lvl="0" algn="just">
              <a:defRPr/>
            </a:pPr>
            <a:r>
              <a:rPr lang="pt-BR" sz="2400" dirty="0">
                <a:solidFill>
                  <a:prstClr val="black"/>
                </a:solidFill>
              </a:rPr>
              <a:t>	c) A sindicância deve ser instaurada apenas e tão somente se o fato ocorreu dentro de uma organização militar;</a:t>
            </a:r>
          </a:p>
          <a:p>
            <a:pPr lvl="0" algn="just">
              <a:defRPr/>
            </a:pPr>
            <a:r>
              <a:rPr lang="pt-BR" sz="2400" dirty="0">
                <a:solidFill>
                  <a:prstClr val="black"/>
                </a:solidFill>
              </a:rPr>
              <a:t>	d) Se a sindicância for instaurada para apuração de fato envolvendo militares de subunidades distintas, ainda que da mesma organização militar, a instauração da sindicância será ordenada pelo primeiro oficial general da linha de comando;</a:t>
            </a:r>
          </a:p>
          <a:p>
            <a:pPr lvl="0" algn="just">
              <a:defRPr/>
            </a:pPr>
            <a:r>
              <a:rPr lang="pt-BR" sz="2400" dirty="0">
                <a:solidFill>
                  <a:prstClr val="black"/>
                </a:solidFill>
              </a:rPr>
              <a:t>	e) A instauração de sindicância para apurar fato ocorrido no exterior deve ser determinada pelo Comandante do Exército.</a:t>
            </a:r>
          </a:p>
        </p:txBody>
      </p:sp>
      <p:sp>
        <p:nvSpPr>
          <p:cNvPr id="9" name="Retângulo 8">
            <a:extLst>
              <a:ext uri="{FF2B5EF4-FFF2-40B4-BE49-F238E27FC236}">
                <a16:creationId xmlns:a16="http://schemas.microsoft.com/office/drawing/2014/main" id="{CD50D06A-0E5B-4227-8737-D0DC5AFE980D}"/>
              </a:ext>
            </a:extLst>
          </p:cNvPr>
          <p:cNvSpPr/>
          <p:nvPr/>
        </p:nvSpPr>
        <p:spPr>
          <a:xfrm>
            <a:off x="285162" y="6371584"/>
            <a:ext cx="11906838" cy="40011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000" i="1" dirty="0">
                <a:solidFill>
                  <a:prstClr val="black"/>
                </a:solidFill>
                <a:latin typeface="Calibri"/>
              </a:rPr>
              <a:t>Art. 5º</a:t>
            </a:r>
          </a:p>
        </p:txBody>
      </p:sp>
    </p:spTree>
    <p:extLst>
      <p:ext uri="{BB962C8B-B14F-4D97-AF65-F5344CB8AC3E}">
        <p14:creationId xmlns:p14="http://schemas.microsoft.com/office/powerpoint/2010/main" val="2790833674"/>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DOS PROCEDIMENTOS DO RITO SUMÁRIO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27. A autoridade instauradora da sindicância, quando da opção pelo rito sumário estabelecido nas situações previstas nos § 2º e § 3º do art. 2º, deverá fazer juntada na portaria de instauração das provas pré-constituídas em processos anteriores.</a:t>
            </a:r>
            <a:endParaRPr lang="pt-BR" sz="2400" b="1" dirty="0"/>
          </a:p>
        </p:txBody>
      </p:sp>
      <p:sp>
        <p:nvSpPr>
          <p:cNvPr id="13" name="Retângulo 12">
            <a:extLst>
              <a:ext uri="{FF2B5EF4-FFF2-40B4-BE49-F238E27FC236}">
                <a16:creationId xmlns:a16="http://schemas.microsoft.com/office/drawing/2014/main" id="{4D14C7E1-E061-4975-9DD1-0CEAE556DB3A}"/>
              </a:ext>
            </a:extLst>
          </p:cNvPr>
          <p:cNvSpPr/>
          <p:nvPr/>
        </p:nvSpPr>
        <p:spPr>
          <a:xfrm>
            <a:off x="295206" y="2389106"/>
            <a:ext cx="11535125" cy="461665"/>
          </a:xfrm>
          <a:prstGeom prst="rect">
            <a:avLst/>
          </a:prstGeom>
          <a:solidFill>
            <a:srgbClr val="EAEFF7"/>
          </a:solidFill>
        </p:spPr>
        <p:txBody>
          <a:bodyPr wrap="square">
            <a:spAutoFit/>
          </a:bodyPr>
          <a:lstStyle/>
          <a:p>
            <a:pPr algn="just"/>
            <a:r>
              <a:rPr lang="pt-BR" sz="2400" dirty="0"/>
              <a:t>Art. 28. No rito sumário, o sindicante deverá observar os seguintes procedimentos:</a:t>
            </a:r>
            <a:endParaRPr lang="pt-BR" sz="2400" b="1" dirty="0"/>
          </a:p>
        </p:txBody>
      </p:sp>
      <p:sp>
        <p:nvSpPr>
          <p:cNvPr id="17" name="Retângulo 16">
            <a:extLst>
              <a:ext uri="{FF2B5EF4-FFF2-40B4-BE49-F238E27FC236}">
                <a16:creationId xmlns:a16="http://schemas.microsoft.com/office/drawing/2014/main" id="{6080ABE5-9253-4666-82EF-592C758C1E12}"/>
              </a:ext>
            </a:extLst>
          </p:cNvPr>
          <p:cNvSpPr/>
          <p:nvPr/>
        </p:nvSpPr>
        <p:spPr>
          <a:xfrm>
            <a:off x="309094" y="2894861"/>
            <a:ext cx="1152123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I - lavrar o termo de abertura da sindicância;</a:t>
            </a:r>
            <a:endParaRPr lang="pt-BR" sz="2400" b="1" dirty="0"/>
          </a:p>
        </p:txBody>
      </p:sp>
      <p:sp>
        <p:nvSpPr>
          <p:cNvPr id="16" name="Retângulo 15">
            <a:extLst>
              <a:ext uri="{FF2B5EF4-FFF2-40B4-BE49-F238E27FC236}">
                <a16:creationId xmlns:a16="http://schemas.microsoft.com/office/drawing/2014/main" id="{4F97572D-562B-4787-B0CA-5567D757E06C}"/>
              </a:ext>
            </a:extLst>
          </p:cNvPr>
          <p:cNvSpPr/>
          <p:nvPr/>
        </p:nvSpPr>
        <p:spPr>
          <a:xfrm>
            <a:off x="295206" y="3383017"/>
            <a:ext cx="11535125" cy="830997"/>
          </a:xfrm>
          <a:prstGeom prst="rect">
            <a:avLst/>
          </a:prstGeom>
          <a:solidFill>
            <a:srgbClr val="EAEFF7"/>
          </a:solidFill>
        </p:spPr>
        <p:txBody>
          <a:bodyPr wrap="square">
            <a:spAutoFit/>
          </a:bodyPr>
          <a:lstStyle/>
          <a:p>
            <a:pPr algn="just"/>
            <a:r>
              <a:rPr lang="pt-BR" sz="2400" dirty="0"/>
              <a:t>II - juntar aos autos os documentos por ordem cronológica, numerando e rubricando as folhas no canto superior direito, a partir do termo de abertura;</a:t>
            </a:r>
            <a:endParaRPr lang="pt-BR" sz="2400" b="1" dirty="0"/>
          </a:p>
        </p:txBody>
      </p:sp>
      <p:sp>
        <p:nvSpPr>
          <p:cNvPr id="18" name="Retângulo 17">
            <a:extLst>
              <a:ext uri="{FF2B5EF4-FFF2-40B4-BE49-F238E27FC236}">
                <a16:creationId xmlns:a16="http://schemas.microsoft.com/office/drawing/2014/main" id="{A9C9B6D3-0745-416D-9E3A-8605D2610B1D}"/>
              </a:ext>
            </a:extLst>
          </p:cNvPr>
          <p:cNvSpPr/>
          <p:nvPr/>
        </p:nvSpPr>
        <p:spPr>
          <a:xfrm>
            <a:off x="309094" y="4220080"/>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III - indicar na capa dos autos, além do NUP, seus dados de identificação, os do sindicado, se houver, e o objeto da sindicância;</a:t>
            </a:r>
            <a:endParaRPr lang="pt-BR" sz="2400" b="1" dirty="0"/>
          </a:p>
        </p:txBody>
      </p:sp>
      <p:sp>
        <p:nvSpPr>
          <p:cNvPr id="19" name="Retângulo 18">
            <a:extLst>
              <a:ext uri="{FF2B5EF4-FFF2-40B4-BE49-F238E27FC236}">
                <a16:creationId xmlns:a16="http://schemas.microsoft.com/office/drawing/2014/main" id="{5AFFF83D-F02B-4D7F-A7CB-5145E25D0F96}"/>
              </a:ext>
            </a:extLst>
          </p:cNvPr>
          <p:cNvSpPr/>
          <p:nvPr/>
        </p:nvSpPr>
        <p:spPr>
          <a:xfrm>
            <a:off x="295206" y="5052791"/>
            <a:ext cx="11535125" cy="1200329"/>
          </a:xfrm>
          <a:prstGeom prst="rect">
            <a:avLst/>
          </a:prstGeom>
          <a:solidFill>
            <a:srgbClr val="EAEFF7"/>
          </a:solidFill>
        </p:spPr>
        <p:txBody>
          <a:bodyPr wrap="square">
            <a:spAutoFit/>
          </a:bodyPr>
          <a:lstStyle/>
          <a:p>
            <a:pPr algn="just"/>
            <a:r>
              <a:rPr lang="pt-BR" sz="2400" dirty="0"/>
              <a:t>IV - regular as ações a serem desenvolvidas no contexto da sindicância, mediante a elaboração de despachos, ainda que não tenha sido designado escrivão, situação em que tais despachos têm caráter meramente coordenativo;</a:t>
            </a:r>
            <a:endParaRPr lang="pt-BR" sz="2400" b="1" dirty="0"/>
          </a:p>
        </p:txBody>
      </p:sp>
    </p:spTree>
    <p:extLst>
      <p:ext uri="{BB962C8B-B14F-4D97-AF65-F5344CB8AC3E}">
        <p14:creationId xmlns:p14="http://schemas.microsoft.com/office/powerpoint/2010/main" val="19979435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17" grpId="0" animBg="1"/>
      <p:bldP spid="16"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DOS PROCEDIMENTOS DO RITO SUMÁRIO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28. No rito sumário, o sindicante deverá observar os seguintes procedimentos: (cont...)</a:t>
            </a:r>
            <a:endParaRPr lang="pt-BR" sz="2400" b="1" dirty="0"/>
          </a:p>
        </p:txBody>
      </p:sp>
      <p:sp>
        <p:nvSpPr>
          <p:cNvPr id="13" name="Retângulo 12">
            <a:extLst>
              <a:ext uri="{FF2B5EF4-FFF2-40B4-BE49-F238E27FC236}">
                <a16:creationId xmlns:a16="http://schemas.microsoft.com/office/drawing/2014/main" id="{4D14C7E1-E061-4975-9DD1-0CEAE556DB3A}"/>
              </a:ext>
            </a:extLst>
          </p:cNvPr>
          <p:cNvSpPr/>
          <p:nvPr/>
        </p:nvSpPr>
        <p:spPr>
          <a:xfrm>
            <a:off x="295206" y="1646985"/>
            <a:ext cx="11535125" cy="1569660"/>
          </a:xfrm>
          <a:prstGeom prst="rect">
            <a:avLst/>
          </a:prstGeom>
          <a:solidFill>
            <a:srgbClr val="EAEFF7"/>
          </a:solidFill>
        </p:spPr>
        <p:txBody>
          <a:bodyPr wrap="square">
            <a:spAutoFit/>
          </a:bodyPr>
          <a:lstStyle/>
          <a:p>
            <a:pPr algn="just"/>
            <a:r>
              <a:rPr lang="pt-BR" sz="2400" dirty="0"/>
              <a:t>V - cumpridas as formalidades iniciais, promover a notificação do interessado, se houver, para conhecimento do fato que lhe é imputado, apresentação de sua defesa e acompanhamento do processo, pessoalmente ou por procurador. Na hipótese de o acusado constituir advogado, a procuração deve ser juntada aos respectivos autos;</a:t>
            </a:r>
            <a:endParaRPr lang="pt-BR" sz="2400" b="1" dirty="0"/>
          </a:p>
        </p:txBody>
      </p:sp>
      <p:sp>
        <p:nvSpPr>
          <p:cNvPr id="17" name="Retângulo 16">
            <a:extLst>
              <a:ext uri="{FF2B5EF4-FFF2-40B4-BE49-F238E27FC236}">
                <a16:creationId xmlns:a16="http://schemas.microsoft.com/office/drawing/2014/main" id="{6080ABE5-9253-4666-82EF-592C758C1E12}"/>
              </a:ext>
            </a:extLst>
          </p:cNvPr>
          <p:cNvSpPr/>
          <p:nvPr/>
        </p:nvSpPr>
        <p:spPr>
          <a:xfrm>
            <a:off x="309094" y="3226167"/>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VI - fazer constar, nos pedidos de informações e nas requisições de documentos, referências expressas ao fim a que se destinam e à prioridade na tramitação (</a:t>
            </a:r>
            <a:r>
              <a:rPr lang="pt-BR" sz="2400" b="1" dirty="0">
                <a:highlight>
                  <a:srgbClr val="00FFFF"/>
                </a:highlight>
              </a:rPr>
              <a:t>urgente ou urgentíssima</a:t>
            </a:r>
            <a:r>
              <a:rPr lang="pt-BR" sz="2400" dirty="0"/>
              <a:t>);</a:t>
            </a:r>
            <a:endParaRPr lang="pt-BR" sz="2400" b="1" dirty="0"/>
          </a:p>
        </p:txBody>
      </p:sp>
      <p:sp>
        <p:nvSpPr>
          <p:cNvPr id="19" name="Retângulo 18">
            <a:extLst>
              <a:ext uri="{FF2B5EF4-FFF2-40B4-BE49-F238E27FC236}">
                <a16:creationId xmlns:a16="http://schemas.microsoft.com/office/drawing/2014/main" id="{5AFFF83D-F02B-4D7F-A7CB-5145E25D0F96}"/>
              </a:ext>
            </a:extLst>
          </p:cNvPr>
          <p:cNvSpPr/>
          <p:nvPr/>
        </p:nvSpPr>
        <p:spPr>
          <a:xfrm>
            <a:off x="295206" y="4072130"/>
            <a:ext cx="11535125" cy="1200329"/>
          </a:xfrm>
          <a:prstGeom prst="rect">
            <a:avLst/>
          </a:prstGeom>
          <a:solidFill>
            <a:srgbClr val="EAEFF7"/>
          </a:solidFill>
        </p:spPr>
        <p:txBody>
          <a:bodyPr wrap="square">
            <a:spAutoFit/>
          </a:bodyPr>
          <a:lstStyle/>
          <a:p>
            <a:pPr algn="just"/>
            <a:r>
              <a:rPr lang="pt-BR" sz="2400" dirty="0"/>
              <a:t>VII - juntar, mediante termo ou despacho na própria peça ou carimbo de “JUNTE-SE”, todos os documentos recebidos. Os documentos produzidos pelo sindicante serão anexados aos autos em ordem cronológica de produção;</a:t>
            </a:r>
            <a:endParaRPr lang="pt-BR" sz="2400" b="1" dirty="0"/>
          </a:p>
        </p:txBody>
      </p:sp>
      <p:sp>
        <p:nvSpPr>
          <p:cNvPr id="12" name="Retângulo 11">
            <a:extLst>
              <a:ext uri="{FF2B5EF4-FFF2-40B4-BE49-F238E27FC236}">
                <a16:creationId xmlns:a16="http://schemas.microsoft.com/office/drawing/2014/main" id="{290F432D-EBC5-4148-9D61-EFE641C8E4B6}"/>
              </a:ext>
            </a:extLst>
          </p:cNvPr>
          <p:cNvSpPr/>
          <p:nvPr/>
        </p:nvSpPr>
        <p:spPr>
          <a:xfrm>
            <a:off x="309094" y="5227243"/>
            <a:ext cx="1152123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VIII - encerrar a instrução do feito com o respectivo termo;</a:t>
            </a:r>
            <a:endParaRPr lang="pt-BR" sz="2400" b="1" dirty="0"/>
          </a:p>
        </p:txBody>
      </p:sp>
    </p:spTree>
    <p:extLst>
      <p:ext uri="{BB962C8B-B14F-4D97-AF65-F5344CB8AC3E}">
        <p14:creationId xmlns:p14="http://schemas.microsoft.com/office/powerpoint/2010/main" val="5941925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DOS PROCEDIMENTOS DO RITO SUMÁRIO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28. No rito sumário, o sindicante deverá observar os seguintes procedimentos: (cont...)</a:t>
            </a:r>
            <a:endParaRPr lang="pt-BR" sz="2400" b="1" dirty="0"/>
          </a:p>
        </p:txBody>
      </p:sp>
      <p:sp>
        <p:nvSpPr>
          <p:cNvPr id="13" name="Retângulo 12">
            <a:extLst>
              <a:ext uri="{FF2B5EF4-FFF2-40B4-BE49-F238E27FC236}">
                <a16:creationId xmlns:a16="http://schemas.microsoft.com/office/drawing/2014/main" id="{4D14C7E1-E061-4975-9DD1-0CEAE556DB3A}"/>
              </a:ext>
            </a:extLst>
          </p:cNvPr>
          <p:cNvSpPr/>
          <p:nvPr/>
        </p:nvSpPr>
        <p:spPr>
          <a:xfrm>
            <a:off x="295206" y="1646985"/>
            <a:ext cx="11535125" cy="830997"/>
          </a:xfrm>
          <a:prstGeom prst="rect">
            <a:avLst/>
          </a:prstGeom>
          <a:solidFill>
            <a:srgbClr val="EAEFF7"/>
          </a:solidFill>
        </p:spPr>
        <p:txBody>
          <a:bodyPr wrap="square">
            <a:spAutoFit/>
          </a:bodyPr>
          <a:lstStyle/>
          <a:p>
            <a:pPr algn="just"/>
            <a:r>
              <a:rPr lang="pt-BR" sz="2400" dirty="0"/>
              <a:t>IX - encerrar a apuração com um relatório completo e objetivo, contendo o seu parecer conclusivo sobre a elucidação do fato, o qual deverá ser apresentado em quatro partes:</a:t>
            </a:r>
            <a:endParaRPr lang="pt-BR" sz="2400" b="1" dirty="0"/>
          </a:p>
        </p:txBody>
      </p:sp>
      <p:sp>
        <p:nvSpPr>
          <p:cNvPr id="17" name="Retângulo 16">
            <a:extLst>
              <a:ext uri="{FF2B5EF4-FFF2-40B4-BE49-F238E27FC236}">
                <a16:creationId xmlns:a16="http://schemas.microsoft.com/office/drawing/2014/main" id="{6080ABE5-9253-4666-82EF-592C758C1E12}"/>
              </a:ext>
            </a:extLst>
          </p:cNvPr>
          <p:cNvSpPr/>
          <p:nvPr/>
        </p:nvSpPr>
        <p:spPr>
          <a:xfrm>
            <a:off x="309094" y="2484043"/>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a:t>
            </a:r>
            <a:r>
              <a:rPr lang="pt-BR" sz="2400" b="1" dirty="0"/>
              <a:t>introdução</a:t>
            </a:r>
            <a:r>
              <a:rPr lang="pt-BR" sz="2400" dirty="0"/>
              <a:t>: contendo a ordem de instauração, a descrição sucinta do fato a ser apurado e os dados de identificação do sindicado, se houver;</a:t>
            </a:r>
            <a:endParaRPr lang="pt-BR" sz="2400" b="1" dirty="0"/>
          </a:p>
        </p:txBody>
      </p:sp>
      <p:sp>
        <p:nvSpPr>
          <p:cNvPr id="19" name="Retângulo 18">
            <a:extLst>
              <a:ext uri="{FF2B5EF4-FFF2-40B4-BE49-F238E27FC236}">
                <a16:creationId xmlns:a16="http://schemas.microsoft.com/office/drawing/2014/main" id="{5AFFF83D-F02B-4D7F-A7CB-5145E25D0F96}"/>
              </a:ext>
            </a:extLst>
          </p:cNvPr>
          <p:cNvSpPr/>
          <p:nvPr/>
        </p:nvSpPr>
        <p:spPr>
          <a:xfrm>
            <a:off x="295206" y="3330009"/>
            <a:ext cx="11535125" cy="830997"/>
          </a:xfrm>
          <a:prstGeom prst="rect">
            <a:avLst/>
          </a:prstGeom>
          <a:solidFill>
            <a:srgbClr val="EAEFF7"/>
          </a:solidFill>
        </p:spPr>
        <p:txBody>
          <a:bodyPr wrap="square">
            <a:spAutoFit/>
          </a:bodyPr>
          <a:lstStyle/>
          <a:p>
            <a:pPr algn="just"/>
            <a:r>
              <a:rPr lang="pt-BR" sz="2400" dirty="0"/>
              <a:t>b) </a:t>
            </a:r>
            <a:r>
              <a:rPr lang="pt-BR" sz="2400" b="1" dirty="0"/>
              <a:t>diligências realizadas</a:t>
            </a:r>
            <a:r>
              <a:rPr lang="pt-BR" sz="2400" dirty="0"/>
              <a:t>: onde deverão estar especificadas as ações procedidas pelo sindicante;</a:t>
            </a:r>
            <a:endParaRPr lang="pt-BR" sz="2400" b="1" dirty="0"/>
          </a:p>
        </p:txBody>
      </p:sp>
      <p:sp>
        <p:nvSpPr>
          <p:cNvPr id="10" name="Retângulo 9">
            <a:extLst>
              <a:ext uri="{FF2B5EF4-FFF2-40B4-BE49-F238E27FC236}">
                <a16:creationId xmlns:a16="http://schemas.microsoft.com/office/drawing/2014/main" id="{67D876F3-CCAD-480D-97F3-28B1CC3AAEBB}"/>
              </a:ext>
            </a:extLst>
          </p:cNvPr>
          <p:cNvSpPr/>
          <p:nvPr/>
        </p:nvSpPr>
        <p:spPr>
          <a:xfrm>
            <a:off x="309094" y="4167071"/>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c) </a:t>
            </a:r>
            <a:r>
              <a:rPr lang="pt-BR" sz="2400" b="1" dirty="0"/>
              <a:t>parte expositiva</a:t>
            </a:r>
            <a:r>
              <a:rPr lang="pt-BR" sz="2400" dirty="0"/>
              <a:t>: com o resumo conciso e objetivo dos fatos e uma análise comparativa e valorativa das provas colhidas, destacando aquelas em que formou sua convicção; e</a:t>
            </a:r>
            <a:endParaRPr lang="pt-BR" sz="2400" b="1" dirty="0"/>
          </a:p>
        </p:txBody>
      </p:sp>
      <p:sp>
        <p:nvSpPr>
          <p:cNvPr id="12" name="Retângulo 11">
            <a:extLst>
              <a:ext uri="{FF2B5EF4-FFF2-40B4-BE49-F238E27FC236}">
                <a16:creationId xmlns:a16="http://schemas.microsoft.com/office/drawing/2014/main" id="{A1910AB7-139B-4207-A367-0F2D346E47AA}"/>
              </a:ext>
            </a:extLst>
          </p:cNvPr>
          <p:cNvSpPr/>
          <p:nvPr/>
        </p:nvSpPr>
        <p:spPr>
          <a:xfrm>
            <a:off x="295206" y="4946771"/>
            <a:ext cx="11535125" cy="1938992"/>
          </a:xfrm>
          <a:prstGeom prst="rect">
            <a:avLst/>
          </a:prstGeom>
          <a:solidFill>
            <a:srgbClr val="EAEFF7"/>
          </a:solidFill>
        </p:spPr>
        <p:txBody>
          <a:bodyPr wrap="square">
            <a:spAutoFit/>
          </a:bodyPr>
          <a:lstStyle/>
          <a:p>
            <a:pPr algn="just"/>
            <a:r>
              <a:rPr lang="pt-BR" sz="2400" dirty="0"/>
              <a:t>d) </a:t>
            </a:r>
            <a:r>
              <a:rPr lang="pt-BR" sz="2400" b="1" dirty="0"/>
              <a:t>parte conclusiva</a:t>
            </a:r>
            <a:r>
              <a:rPr lang="pt-BR" sz="2400" dirty="0"/>
              <a:t>: na qual o sindicante emitirá o seu parecer, coerente com as provas carreadas aos autos e com o relatado na parte expositiva, mencionando se há ou não indícios de crime militar ou comum, transgressão disciplinar, prejuízo ao erário ou qualquer outra situação ampliativa ou restritiva de direito, sugerindo, se for o caso, a adoção de providências;</a:t>
            </a:r>
            <a:endParaRPr lang="pt-BR" sz="2400" b="1" dirty="0"/>
          </a:p>
        </p:txBody>
      </p:sp>
    </p:spTree>
    <p:extLst>
      <p:ext uri="{BB962C8B-B14F-4D97-AF65-F5344CB8AC3E}">
        <p14:creationId xmlns:p14="http://schemas.microsoft.com/office/powerpoint/2010/main" val="1705345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10"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DOS PROCEDIMENTOS DO RITO SUMÁRIO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28. No rito sumário, o sindicante deverá observar os seguintes procedimentos: (cont...)</a:t>
            </a:r>
            <a:endParaRPr lang="pt-BR" sz="2400" b="1" dirty="0"/>
          </a:p>
        </p:txBody>
      </p:sp>
      <p:sp>
        <p:nvSpPr>
          <p:cNvPr id="13" name="Retângulo 12">
            <a:extLst>
              <a:ext uri="{FF2B5EF4-FFF2-40B4-BE49-F238E27FC236}">
                <a16:creationId xmlns:a16="http://schemas.microsoft.com/office/drawing/2014/main" id="{4D14C7E1-E061-4975-9DD1-0CEAE556DB3A}"/>
              </a:ext>
            </a:extLst>
          </p:cNvPr>
          <p:cNvSpPr/>
          <p:nvPr/>
        </p:nvSpPr>
        <p:spPr>
          <a:xfrm>
            <a:off x="295206" y="1646985"/>
            <a:ext cx="11535125" cy="830997"/>
          </a:xfrm>
          <a:prstGeom prst="rect">
            <a:avLst/>
          </a:prstGeom>
          <a:solidFill>
            <a:srgbClr val="EAEFF7"/>
          </a:solidFill>
        </p:spPr>
        <p:txBody>
          <a:bodyPr wrap="square">
            <a:spAutoFit/>
          </a:bodyPr>
          <a:lstStyle/>
          <a:p>
            <a:pPr algn="just"/>
            <a:r>
              <a:rPr lang="pt-BR" sz="2400" dirty="0"/>
              <a:t>X - elaborar o termo de encerramento dos trabalhos atinentes ao feito e remeter os autos à autoridade instauradora.</a:t>
            </a:r>
            <a:endParaRPr lang="pt-BR" sz="2400" b="1" dirty="0"/>
          </a:p>
        </p:txBody>
      </p:sp>
      <p:sp>
        <p:nvSpPr>
          <p:cNvPr id="17" name="Retângulo 16">
            <a:extLst>
              <a:ext uri="{FF2B5EF4-FFF2-40B4-BE49-F238E27FC236}">
                <a16:creationId xmlns:a16="http://schemas.microsoft.com/office/drawing/2014/main" id="{6080ABE5-9253-4666-82EF-592C758C1E12}"/>
              </a:ext>
            </a:extLst>
          </p:cNvPr>
          <p:cNvSpPr/>
          <p:nvPr/>
        </p:nvSpPr>
        <p:spPr>
          <a:xfrm>
            <a:off x="309094" y="2484043"/>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1º Para fins de apuração em sede de rito sumário, define-se interessado como a pessoa física ou jurídica envolvida diretamente no processo.</a:t>
            </a:r>
            <a:endParaRPr lang="pt-BR" sz="2400" b="1" dirty="0"/>
          </a:p>
        </p:txBody>
      </p:sp>
      <p:sp>
        <p:nvSpPr>
          <p:cNvPr id="19" name="Retângulo 18">
            <a:extLst>
              <a:ext uri="{FF2B5EF4-FFF2-40B4-BE49-F238E27FC236}">
                <a16:creationId xmlns:a16="http://schemas.microsoft.com/office/drawing/2014/main" id="{5AFFF83D-F02B-4D7F-A7CB-5145E25D0F96}"/>
              </a:ext>
            </a:extLst>
          </p:cNvPr>
          <p:cNvSpPr/>
          <p:nvPr/>
        </p:nvSpPr>
        <p:spPr>
          <a:xfrm>
            <a:off x="295206" y="3330009"/>
            <a:ext cx="11535125" cy="1200329"/>
          </a:xfrm>
          <a:prstGeom prst="rect">
            <a:avLst/>
          </a:prstGeom>
          <a:solidFill>
            <a:srgbClr val="EAEFF7"/>
          </a:solidFill>
        </p:spPr>
        <p:txBody>
          <a:bodyPr wrap="square">
            <a:spAutoFit/>
          </a:bodyPr>
          <a:lstStyle/>
          <a:p>
            <a:pPr algn="just"/>
            <a:r>
              <a:rPr lang="pt-BR" sz="2400" dirty="0"/>
              <a:t>§ 2º A observância dos procedimentos estabelecidos neste artigo não obsta a adoção de outras medidas específicas que sejam necessárias em razão das particularidades do objeto da sindicância ou de solicitação do interessado, podendo manter-se o rito sumário.</a:t>
            </a:r>
            <a:endParaRPr lang="pt-BR" sz="2400" b="1" dirty="0"/>
          </a:p>
        </p:txBody>
      </p:sp>
      <p:sp>
        <p:nvSpPr>
          <p:cNvPr id="10" name="Retângulo 9">
            <a:extLst>
              <a:ext uri="{FF2B5EF4-FFF2-40B4-BE49-F238E27FC236}">
                <a16:creationId xmlns:a16="http://schemas.microsoft.com/office/drawing/2014/main" id="{67D876F3-CCAD-480D-97F3-28B1CC3AAEBB}"/>
              </a:ext>
            </a:extLst>
          </p:cNvPr>
          <p:cNvSpPr/>
          <p:nvPr/>
        </p:nvSpPr>
        <p:spPr>
          <a:xfrm>
            <a:off x="309094" y="4551387"/>
            <a:ext cx="1152123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3º Nos casos em que, durante o transcorrer da sindicância, </a:t>
            </a:r>
            <a:r>
              <a:rPr lang="pt-BR" sz="2400" b="1" dirty="0"/>
              <a:t>novos fatos</a:t>
            </a:r>
            <a:r>
              <a:rPr lang="pt-BR" sz="2400" dirty="0"/>
              <a:t> direta ou indiretamente relacionados surjam, envolvendo outros militares ou terceiros demandando maior profundidade nas investigações, </a:t>
            </a:r>
            <a:r>
              <a:rPr lang="pt-BR" sz="2400" b="1" dirty="0"/>
              <a:t>o sindicante poderá provocar a autoridade competente para determinar a modificação do rito sumário para o ordinário</a:t>
            </a:r>
            <a:r>
              <a:rPr lang="pt-BR" sz="2400" dirty="0"/>
              <a:t>, fato a ser registrado nos autos mediante elaboração de certidão (modelo Anexo AA).</a:t>
            </a:r>
            <a:endParaRPr lang="pt-BR" sz="2400" b="1" dirty="0"/>
          </a:p>
        </p:txBody>
      </p:sp>
    </p:spTree>
    <p:extLst>
      <p:ext uri="{BB962C8B-B14F-4D97-AF65-F5344CB8AC3E}">
        <p14:creationId xmlns:p14="http://schemas.microsoft.com/office/powerpoint/2010/main" val="24121908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DOS PRAZOS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29. </a:t>
            </a:r>
            <a:r>
              <a:rPr lang="pt-BR" sz="2400" u="sng" dirty="0"/>
              <a:t>Na contagem dos prazos</a:t>
            </a:r>
            <a:r>
              <a:rPr lang="pt-BR" sz="2400" dirty="0"/>
              <a:t>, </a:t>
            </a:r>
            <a:r>
              <a:rPr lang="pt-BR" sz="2400" b="1" dirty="0"/>
              <a:t>excluir-se-á o dia do início e incluir-se-á o do vencimento</a:t>
            </a:r>
            <a:r>
              <a:rPr lang="pt-BR" sz="2400" dirty="0"/>
              <a:t>.</a:t>
            </a:r>
            <a:endParaRPr lang="pt-BR" sz="2400" b="1" dirty="0"/>
          </a:p>
        </p:txBody>
      </p:sp>
      <p:sp>
        <p:nvSpPr>
          <p:cNvPr id="13" name="Retângulo 12">
            <a:extLst>
              <a:ext uri="{FF2B5EF4-FFF2-40B4-BE49-F238E27FC236}">
                <a16:creationId xmlns:a16="http://schemas.microsoft.com/office/drawing/2014/main" id="{4D14C7E1-E061-4975-9DD1-0CEAE556DB3A}"/>
              </a:ext>
            </a:extLst>
          </p:cNvPr>
          <p:cNvSpPr/>
          <p:nvPr/>
        </p:nvSpPr>
        <p:spPr>
          <a:xfrm>
            <a:off x="295206" y="1646985"/>
            <a:ext cx="11535125" cy="461665"/>
          </a:xfrm>
          <a:prstGeom prst="rect">
            <a:avLst/>
          </a:prstGeom>
          <a:solidFill>
            <a:srgbClr val="EAEFF7"/>
          </a:solidFill>
        </p:spPr>
        <p:txBody>
          <a:bodyPr wrap="square">
            <a:spAutoFit/>
          </a:bodyPr>
          <a:lstStyle/>
          <a:p>
            <a:pPr algn="just"/>
            <a:r>
              <a:rPr lang="pt-BR" sz="2400" dirty="0"/>
              <a:t>§ 1º Os prazos se iniciam e vencem em dia de expediente na OM.</a:t>
            </a:r>
            <a:endParaRPr lang="pt-BR" sz="2400" b="1" dirty="0"/>
          </a:p>
        </p:txBody>
      </p:sp>
      <p:sp>
        <p:nvSpPr>
          <p:cNvPr id="17" name="Retângulo 16">
            <a:extLst>
              <a:ext uri="{FF2B5EF4-FFF2-40B4-BE49-F238E27FC236}">
                <a16:creationId xmlns:a16="http://schemas.microsoft.com/office/drawing/2014/main" id="{6080ABE5-9253-4666-82EF-592C758C1E12}"/>
              </a:ext>
            </a:extLst>
          </p:cNvPr>
          <p:cNvSpPr/>
          <p:nvPr/>
        </p:nvSpPr>
        <p:spPr>
          <a:xfrm>
            <a:off x="309094" y="2126233"/>
            <a:ext cx="1152123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2º Os prazos conferidos ao sindicado devem ser fielmente observados, podendo, excepcionalmente, o sindicante autorizar sua prorrogação ou renovação se a situação assim o exigir, hipótese em que tal fato deve ser consignado expressamente nos autos da sindicância.</a:t>
            </a:r>
            <a:endParaRPr lang="pt-BR" sz="2400" b="1" dirty="0"/>
          </a:p>
        </p:txBody>
      </p:sp>
      <p:sp>
        <p:nvSpPr>
          <p:cNvPr id="19" name="Retângulo 18">
            <a:extLst>
              <a:ext uri="{FF2B5EF4-FFF2-40B4-BE49-F238E27FC236}">
                <a16:creationId xmlns:a16="http://schemas.microsoft.com/office/drawing/2014/main" id="{5AFFF83D-F02B-4D7F-A7CB-5145E25D0F96}"/>
              </a:ext>
            </a:extLst>
          </p:cNvPr>
          <p:cNvSpPr/>
          <p:nvPr/>
        </p:nvSpPr>
        <p:spPr>
          <a:xfrm>
            <a:off x="295206" y="3661316"/>
            <a:ext cx="11535125" cy="1569660"/>
          </a:xfrm>
          <a:prstGeom prst="rect">
            <a:avLst/>
          </a:prstGeom>
          <a:solidFill>
            <a:srgbClr val="EAEFF7"/>
          </a:solidFill>
        </p:spPr>
        <p:txBody>
          <a:bodyPr wrap="square">
            <a:spAutoFit/>
          </a:bodyPr>
          <a:lstStyle/>
          <a:p>
            <a:pPr algn="just"/>
            <a:r>
              <a:rPr lang="pt-BR" sz="2400" dirty="0"/>
              <a:t>Art. 30. </a:t>
            </a:r>
            <a:r>
              <a:rPr lang="pt-BR" sz="2400" u="sng" dirty="0"/>
              <a:t>A autoridade instauradora fixará na portaria</a:t>
            </a:r>
            <a:r>
              <a:rPr lang="pt-BR" sz="2400" dirty="0"/>
              <a:t> </a:t>
            </a:r>
            <a:r>
              <a:rPr lang="pt-BR" sz="2400" b="1" dirty="0"/>
              <a:t>o prazo inicial de trinta dias corridos para a conclusão da sindicância</a:t>
            </a:r>
            <a:r>
              <a:rPr lang="pt-BR" sz="2400" dirty="0"/>
              <a:t>, </a:t>
            </a:r>
            <a:r>
              <a:rPr lang="pt-BR" sz="2400" u="sng" dirty="0"/>
              <a:t>admitida a prorrogação por vinte dias</a:t>
            </a:r>
            <a:r>
              <a:rPr lang="pt-BR" sz="2400" dirty="0"/>
              <a:t>, a critério da autoridade nomeante, mediante solicitação fundamentada do sindicante e desde que as circunstâncias assim exigirem.</a:t>
            </a:r>
            <a:endParaRPr lang="pt-BR" sz="2400" b="1" dirty="0"/>
          </a:p>
        </p:txBody>
      </p:sp>
    </p:spTree>
    <p:extLst>
      <p:ext uri="{BB962C8B-B14F-4D97-AF65-F5344CB8AC3E}">
        <p14:creationId xmlns:p14="http://schemas.microsoft.com/office/powerpoint/2010/main" val="3920002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688215"/>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DOS PRAZOS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283240" y="1173326"/>
            <a:ext cx="11547091" cy="2308324"/>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Art. 31. </a:t>
            </a:r>
            <a:r>
              <a:rPr lang="pt-BR" sz="2400" b="1" dirty="0"/>
              <a:t>Excepcionalmente</a:t>
            </a:r>
            <a:r>
              <a:rPr lang="pt-BR" sz="2400" dirty="0"/>
              <a:t>, o prazo para a conclusão dos trabalhos, previsto no art. 30 destas IG, </a:t>
            </a:r>
            <a:r>
              <a:rPr lang="pt-BR" sz="2400" b="1" dirty="0"/>
              <a:t>poderá sofrer prorrogações sucessivas, </a:t>
            </a:r>
            <a:r>
              <a:rPr lang="pt-BR" sz="2400" b="1" u="sng" dirty="0"/>
              <a:t>por até vinte dias corridos cada</a:t>
            </a:r>
            <a:r>
              <a:rPr lang="pt-BR" sz="2400" dirty="0"/>
              <a:t>, desde que amparado em motivo de força maior, situação de complexidade ou de extrema dificuldade, todas relacionadas com o fato em apuração, ou, ainda, para conclusão de perícia requerida, mediante solicitação fundamentada do sindicante e a critério da autoridade nomeante.</a:t>
            </a:r>
            <a:endParaRPr lang="pt-BR" sz="2400" b="1" dirty="0"/>
          </a:p>
        </p:txBody>
      </p:sp>
      <p:sp>
        <p:nvSpPr>
          <p:cNvPr id="19" name="Retângulo 18">
            <a:extLst>
              <a:ext uri="{FF2B5EF4-FFF2-40B4-BE49-F238E27FC236}">
                <a16:creationId xmlns:a16="http://schemas.microsoft.com/office/drawing/2014/main" id="{5AFFF83D-F02B-4D7F-A7CB-5145E25D0F96}"/>
              </a:ext>
            </a:extLst>
          </p:cNvPr>
          <p:cNvSpPr/>
          <p:nvPr/>
        </p:nvSpPr>
        <p:spPr>
          <a:xfrm>
            <a:off x="295206" y="3475788"/>
            <a:ext cx="11535125" cy="1569660"/>
          </a:xfrm>
          <a:prstGeom prst="rect">
            <a:avLst/>
          </a:prstGeom>
          <a:solidFill>
            <a:srgbClr val="EAEFF7"/>
          </a:solidFill>
        </p:spPr>
        <p:txBody>
          <a:bodyPr wrap="square">
            <a:spAutoFit/>
          </a:bodyPr>
          <a:lstStyle/>
          <a:p>
            <a:pPr algn="just"/>
            <a:r>
              <a:rPr lang="pt-BR" sz="2400" dirty="0"/>
              <a:t>§ 1º </a:t>
            </a:r>
            <a:r>
              <a:rPr lang="pt-BR" sz="2400" b="1" dirty="0"/>
              <a:t>A </a:t>
            </a:r>
            <a:r>
              <a:rPr lang="pt-BR" sz="2400" b="1" u="sng" dirty="0"/>
              <a:t>solicitação de prorrogação</a:t>
            </a:r>
            <a:r>
              <a:rPr lang="pt-BR" sz="2400" b="1" dirty="0"/>
              <a:t> de prazo deve ser feita, no mínimo, </a:t>
            </a:r>
            <a:r>
              <a:rPr lang="pt-BR" sz="2400" b="1" u="sng" dirty="0"/>
              <a:t>quarenta e oito horas antes</a:t>
            </a:r>
            <a:r>
              <a:rPr lang="pt-BR" sz="2400" b="1" dirty="0"/>
              <a:t> do término daquele inicialmente previsto</a:t>
            </a:r>
            <a:r>
              <a:rPr lang="pt-BR" sz="2400" dirty="0"/>
              <a:t>, especificando os motivos dessa solicitação e indicando os atos realizados desde a instauração da sindicância, no primeiro pedido de prorrogação, ou desde a última prorrogação concedida nos demais casos.</a:t>
            </a:r>
            <a:endParaRPr lang="pt-BR" sz="2400" b="1" dirty="0"/>
          </a:p>
        </p:txBody>
      </p:sp>
      <p:sp>
        <p:nvSpPr>
          <p:cNvPr id="10" name="Retângulo 9">
            <a:extLst>
              <a:ext uri="{FF2B5EF4-FFF2-40B4-BE49-F238E27FC236}">
                <a16:creationId xmlns:a16="http://schemas.microsoft.com/office/drawing/2014/main" id="{67D876F3-CCAD-480D-97F3-28B1CC3AAEBB}"/>
              </a:ext>
            </a:extLst>
          </p:cNvPr>
          <p:cNvSpPr/>
          <p:nvPr/>
        </p:nvSpPr>
        <p:spPr>
          <a:xfrm>
            <a:off x="309094" y="5054972"/>
            <a:ext cx="1152123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2º A concessão da prorrogação do prazo deverá ser publicada em BI da OM, anexando-se cópia do boletim aos autos da sindicância.</a:t>
            </a:r>
            <a:endParaRPr lang="pt-BR" sz="2400" b="1" dirty="0"/>
          </a:p>
        </p:txBody>
      </p:sp>
    </p:spTree>
    <p:extLst>
      <p:ext uri="{BB962C8B-B14F-4D97-AF65-F5344CB8AC3E}">
        <p14:creationId xmlns:p14="http://schemas.microsoft.com/office/powerpoint/2010/main" val="35277760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0" grpId="0" animBg="1"/>
    </p:bld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52943</TotalTime>
  <Words>3787</Words>
  <Application>Microsoft Office PowerPoint</Application>
  <PresentationFormat>Widescreen</PresentationFormat>
  <Paragraphs>186</Paragraphs>
  <Slides>24</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24</vt:i4>
      </vt:variant>
    </vt:vector>
  </HeadingPairs>
  <TitlesOfParts>
    <vt:vector size="29" baseType="lpstr">
      <vt:lpstr>Arial</vt:lpstr>
      <vt:lpstr>Arial Black</vt:lpstr>
      <vt:lpstr>Calibri</vt:lpstr>
      <vt:lpstr>Calibri Light</vt:lpstr>
      <vt:lpstr>Tema do Office</vt:lpstr>
      <vt:lpstr>CHQAO</vt:lpstr>
      <vt:lpstr>DAS DISPOSIÇÕES GERAIS</vt:lpstr>
      <vt:lpstr>DAS DISPOSIÇÕES GERAIS</vt:lpstr>
      <vt:lpstr>DAS DISPOSIÇÕES GERAIS</vt:lpstr>
      <vt:lpstr>DOS PROCEDIMENTOS DO RITO ORDINÁRIO</vt:lpstr>
      <vt:lpstr>DOS PROCEDIMENTOS DO RITO ORDINÁRIO</vt:lpstr>
      <vt:lpstr>DOS PROCEDIMENTOS DO RITO ORDINÁRIO</vt:lpstr>
      <vt:lpstr>DOS PROCEDIMENTOS DO RITO ORDINÁRIO</vt:lpstr>
      <vt:lpstr>Questão (Prova 2021 – Questão 41)</vt:lpstr>
      <vt:lpstr>Questão (Prova 2021 – Questão 41)</vt:lpstr>
      <vt:lpstr>Questões (Apostila – Questão 30)</vt:lpstr>
      <vt:lpstr>Questões (Apostila – Questão 30)</vt:lpstr>
      <vt:lpstr>Questão (Apostila – Questão 38)</vt:lpstr>
      <vt:lpstr>Questão (Apostila – Questão 38)</vt:lpstr>
      <vt:lpstr>Questão - SINDICÂNCIA</vt:lpstr>
      <vt:lpstr>Questão - SINDICÂNCIA</vt:lpstr>
      <vt:lpstr>Questão (Apostila – Questão 47)</vt:lpstr>
      <vt:lpstr>Questão (Apostila – Questão 47)</vt:lpstr>
      <vt:lpstr>DOS PROCEDIMENTOS DO RITO SUMÁRIO</vt:lpstr>
      <vt:lpstr>DOS PROCEDIMENTOS DO RITO SUMÁRIO</vt:lpstr>
      <vt:lpstr>DOS PROCEDIMENTOS DO RITO SUMÁRIO</vt:lpstr>
      <vt:lpstr>DOS PROCEDIMENTOS DO RITO SUMÁRIO</vt:lpstr>
      <vt:lpstr>DOS PRAZOS</vt:lpstr>
      <vt:lpstr>DOS PRAZOS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CFOE</dc:title>
  <dc:creator>NAYARA SANTOS</dc:creator>
  <cp:lastModifiedBy>Pc sala 05</cp:lastModifiedBy>
  <cp:revision>2716</cp:revision>
  <dcterms:created xsi:type="dcterms:W3CDTF">2021-01-10T01:43:59Z</dcterms:created>
  <dcterms:modified xsi:type="dcterms:W3CDTF">2025-02-20T00:01:46Z</dcterms:modified>
</cp:coreProperties>
</file>